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sldIdLst>
    <p:sldId id="256" r:id="rId3"/>
    <p:sldId id="261" r:id="rId4"/>
    <p:sldId id="257" r:id="rId5"/>
    <p:sldId id="258" r:id="rId6"/>
    <p:sldId id="259" r:id="rId7"/>
    <p:sldId id="260" r:id="rId8"/>
    <p:sldId id="264" r:id="rId9"/>
    <p:sldId id="263" r:id="rId10"/>
    <p:sldId id="272" r:id="rId11"/>
    <p:sldId id="274" r:id="rId12"/>
    <p:sldId id="273" r:id="rId13"/>
    <p:sldId id="275" r:id="rId14"/>
    <p:sldId id="265" r:id="rId15"/>
    <p:sldId id="266" r:id="rId16"/>
    <p:sldId id="267" r:id="rId17"/>
    <p:sldId id="268" r:id="rId18"/>
    <p:sldId id="269" r:id="rId19"/>
    <p:sldId id="280" r:id="rId20"/>
    <p:sldId id="270" r:id="rId21"/>
    <p:sldId id="271" r:id="rId22"/>
    <p:sldId id="281" r:id="rId23"/>
    <p:sldId id="282" r:id="rId24"/>
    <p:sldId id="283" r:id="rId25"/>
    <p:sldId id="285" r:id="rId26"/>
    <p:sldId id="276" r:id="rId27"/>
    <p:sldId id="277" r:id="rId28"/>
    <p:sldId id="278" r:id="rId29"/>
    <p:sldId id="279" r:id="rId30"/>
    <p:sldId id="26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7" d="100"/>
          <a:sy n="57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AD4EB-222B-451A-BB86-C58EB298523D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12A8A-02C4-4902-A62B-D5FFBDA9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3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9666" indent="-292179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8718" indent="-233744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36205" indent="-233744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103692" indent="-233744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DDBC4E0-1557-46CF-872D-7A71836F045C}" type="slidenum">
              <a:rPr lang="en-US" smtClean="0">
                <a:latin typeface="Arial" charset="0"/>
              </a:rPr>
              <a:pPr/>
              <a:t>3</a:t>
            </a:fld>
            <a:endParaRPr lang="en-US">
              <a:latin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22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9666" indent="-292179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8718" indent="-233744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36205" indent="-233744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103692" indent="-233744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417D530-156C-43E6-87AB-BCFF7861B435}" type="slidenum">
              <a:rPr lang="en-US" smtClean="0">
                <a:latin typeface="Arial" charset="0"/>
              </a:rPr>
              <a:pPr/>
              <a:t>22</a:t>
            </a:fld>
            <a:endParaRPr lang="en-US">
              <a:latin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71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9666" indent="-292179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8718" indent="-233744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36205" indent="-233744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103692" indent="-233744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2CB85395-2FBE-4A10-B6F8-E922609979E3}" type="slidenum">
              <a:rPr lang="en-US" smtClean="0">
                <a:latin typeface="Arial" charset="0"/>
              </a:rPr>
              <a:pPr/>
              <a:t>24</a:t>
            </a:fld>
            <a:endParaRPr lang="en-US">
              <a:latin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95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A7DA-1DD9-408D-8D24-47D0C75853D0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9E6A-9B04-4F3E-934C-E8B67BD90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82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A7DA-1DD9-408D-8D24-47D0C75853D0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9E6A-9B04-4F3E-934C-E8B67BD90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81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A7DA-1DD9-408D-8D24-47D0C75853D0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9E6A-9B04-4F3E-934C-E8B67BD90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29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4151" y="990600"/>
            <a:ext cx="8460403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4150" y="4267200"/>
            <a:ext cx="8460403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8/18/2019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8/18/2019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3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151" y="2057401"/>
            <a:ext cx="8460404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4151" y="4876800"/>
            <a:ext cx="8460404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9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4149" y="1676400"/>
            <a:ext cx="470124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3651" y="1676401"/>
            <a:ext cx="470124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8/18/2019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3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4150" y="1676400"/>
            <a:ext cx="4702367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4150" y="2516458"/>
            <a:ext cx="4702367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76400"/>
            <a:ext cx="4704484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516458"/>
            <a:ext cx="4704484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8/18/2019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4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8/18/2019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8/18/2019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4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835" y="1676400"/>
            <a:ext cx="3810992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4150" y="685800"/>
            <a:ext cx="6173808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835" y="4191000"/>
            <a:ext cx="3810992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8/18/2019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A7DA-1DD9-408D-8D24-47D0C75853D0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9E6A-9B04-4F3E-934C-E8B67BD90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90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836" y="1676400"/>
            <a:ext cx="3810992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522809" y="0"/>
            <a:ext cx="5945149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836" y="4191000"/>
            <a:ext cx="3810992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30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4554" y="381000"/>
            <a:ext cx="1905494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4151" y="381000"/>
            <a:ext cx="8307964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A7DA-1DD9-408D-8D24-47D0C75853D0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9E6A-9B04-4F3E-934C-E8B67BD90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3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A7DA-1DD9-408D-8D24-47D0C75853D0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9E6A-9B04-4F3E-934C-E8B67BD90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9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A7DA-1DD9-408D-8D24-47D0C75853D0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9E6A-9B04-4F3E-934C-E8B67BD90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9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A7DA-1DD9-408D-8D24-47D0C75853D0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9E6A-9B04-4F3E-934C-E8B67BD90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5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A7DA-1DD9-408D-8D24-47D0C75853D0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9E6A-9B04-4F3E-934C-E8B67BD90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9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A7DA-1DD9-408D-8D24-47D0C75853D0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9E6A-9B04-4F3E-934C-E8B67BD90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92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A7DA-1DD9-408D-8D24-47D0C75853D0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79E6A-9B04-4F3E-934C-E8B67BD90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1A7DA-1DD9-408D-8D24-47D0C75853D0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79E6A-9B04-4F3E-934C-E8B67BD90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858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832" y="0"/>
            <a:ext cx="11355169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4150" y="381000"/>
            <a:ext cx="96037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4150" y="1676400"/>
            <a:ext cx="9603701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2113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 smtClean="0"/>
              <a:pPr/>
              <a:t>8/18/2019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3323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3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391" y="1350962"/>
            <a:ext cx="11409218" cy="2387600"/>
          </a:xfrm>
        </p:spPr>
        <p:txBody>
          <a:bodyPr>
            <a:noAutofit/>
          </a:bodyPr>
          <a:lstStyle/>
          <a:p>
            <a:r>
              <a:rPr lang="en-US" sz="4400" dirty="0">
                <a:latin typeface="Matura MT Script Capitals" panose="03020802060602070202" pitchFamily="66" charset="0"/>
              </a:rPr>
              <a:t>In a country well governed, poverty is something to be ashamed of. In a country badly governed, wealth is something to be ashamed of</a:t>
            </a:r>
            <a:r>
              <a:rPr lang="en-US" sz="4400" dirty="0" smtClean="0">
                <a:latin typeface="Matura MT Script Capitals" panose="03020802060602070202" pitchFamily="66" charset="0"/>
              </a:rPr>
              <a:t>.</a:t>
            </a:r>
            <a:endParaRPr lang="en-US" sz="4400" dirty="0">
              <a:latin typeface="Matura MT Script Capitals" panose="03020802060602070202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9473" y="3896591"/>
            <a:ext cx="9144000" cy="2244436"/>
          </a:xfrm>
        </p:spPr>
        <p:txBody>
          <a:bodyPr/>
          <a:lstStyle/>
          <a:p>
            <a:r>
              <a:rPr lang="en-US" dirty="0" smtClean="0"/>
              <a:t>-Confucius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43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1058F1BF-7D21-4DCD-903E-B47339A8B7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5423" y="223837"/>
            <a:ext cx="10966977" cy="690563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i="1" dirty="0"/>
              <a:t>Varna: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FF00"/>
                </a:solidFill>
              </a:rPr>
              <a:t>The Caste System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658E80CC-F6D7-4D91-B85B-2960E1FB33C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19087" y="914400"/>
            <a:ext cx="6346755" cy="5618921"/>
          </a:xfrm>
        </p:spPr>
        <p:txBody>
          <a:bodyPr>
            <a:no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Origins of social order through Aryan belief in varna</a:t>
            </a:r>
          </a:p>
          <a:p>
            <a:pPr lvl="1"/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Brahmin</a:t>
            </a:r>
            <a:r>
              <a:rPr lang="en-US" altLang="en-US" sz="2800" dirty="0">
                <a:cs typeface="Times New Roman" panose="02020603050405020304" pitchFamily="18" charset="0"/>
              </a:rPr>
              <a:t> - Priest</a:t>
            </a:r>
          </a:p>
          <a:p>
            <a:pPr lvl="1"/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Kshatriya</a:t>
            </a:r>
            <a:r>
              <a:rPr lang="en-US" altLang="en-US" sz="2800" dirty="0">
                <a:cs typeface="Times New Roman" panose="02020603050405020304" pitchFamily="18" charset="0"/>
              </a:rPr>
              <a:t> - Warrior</a:t>
            </a:r>
          </a:p>
          <a:p>
            <a:pPr lvl="1"/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Vaishya</a:t>
            </a:r>
            <a:r>
              <a:rPr lang="en-US" altLang="en-US" sz="2800" dirty="0">
                <a:cs typeface="Times New Roman" panose="02020603050405020304" pitchFamily="18" charset="0"/>
              </a:rPr>
              <a:t> - Merchant</a:t>
            </a:r>
          </a:p>
          <a:p>
            <a:pPr lvl="1"/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Sudra</a:t>
            </a:r>
            <a:r>
              <a:rPr lang="en-US" altLang="en-US" sz="2800" dirty="0">
                <a:cs typeface="Times New Roman" panose="02020603050405020304" pitchFamily="18" charset="0"/>
              </a:rPr>
              <a:t> - Commoner</a:t>
            </a:r>
          </a:p>
          <a:p>
            <a:pPr lvl="1"/>
            <a:r>
              <a:rPr lang="en-US" altLang="en-US" sz="28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Harijan</a:t>
            </a:r>
            <a:r>
              <a:rPr lang="en-US" altLang="en-US" sz="2800" dirty="0">
                <a:cs typeface="Times New Roman" panose="02020603050405020304" pitchFamily="18" charset="0"/>
              </a:rPr>
              <a:t> - “Untouchables; Pariahs” later, “Dalit”</a:t>
            </a:r>
          </a:p>
          <a:p>
            <a:r>
              <a:rPr lang="en-US" altLang="en-US" sz="28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Jati</a:t>
            </a:r>
            <a:r>
              <a:rPr lang="en-US" altLang="en-US" sz="2800" dirty="0">
                <a:cs typeface="Times New Roman" panose="02020603050405020304" pitchFamily="18" charset="0"/>
              </a:rPr>
              <a:t> - system of 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sub-castes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Related to urbanization, increasing social and economic complexity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8BDAF-F770-4485-B1E5-3278CA67A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A264C-2607-4E04-A8F6-7A62F4D0090D}" type="slidenum">
              <a:rPr lang="en-US" altLang="en-US"/>
              <a:pPr/>
              <a:t>10</a:t>
            </a:fld>
            <a:endParaRPr lang="en-US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5DCA3A7-8C0A-4DF5-B1E7-FFB04D4B6E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86588" y="1173981"/>
            <a:ext cx="4043362" cy="507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8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22150939-1788-466E-A691-F9506A3520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3222" y="735354"/>
            <a:ext cx="10131425" cy="1456267"/>
          </a:xfrm>
        </p:spPr>
        <p:txBody>
          <a:bodyPr/>
          <a:lstStyle/>
          <a:p>
            <a:r>
              <a:rPr lang="en-US" altLang="en-US" dirty="0"/>
              <a:t>The Early Aryans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D39C3E3-9641-469D-A333-B759FD6C954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33601" y="3268717"/>
            <a:ext cx="4995334" cy="3391096"/>
          </a:xfrm>
        </p:spPr>
        <p:txBody>
          <a:bodyPr>
            <a:no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Pastoral economy: sheep, goats, horses, </a:t>
            </a:r>
            <a:r>
              <a:rPr lang="en-US" altLang="en-US" sz="2800" u="sng" dirty="0">
                <a:cs typeface="Times New Roman" panose="02020603050405020304" pitchFamily="18" charset="0"/>
              </a:rPr>
              <a:t>cattle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Vegetarianism not widespread until many centuries late</a:t>
            </a:r>
          </a:p>
          <a:p>
            <a:r>
              <a:rPr lang="en-US" altLang="en-US" sz="3000" dirty="0">
                <a:cs typeface="Times New Roman" panose="02020603050405020304" pitchFamily="18" charset="0"/>
              </a:rPr>
              <a:t>Religious ideas will lead to development of </a:t>
            </a:r>
            <a:r>
              <a:rPr lang="en-US" altLang="en-US" sz="3000" dirty="0" smtClean="0">
                <a:cs typeface="Times New Roman" panose="02020603050405020304" pitchFamily="18" charset="0"/>
              </a:rPr>
              <a:t>Hinduism </a:t>
            </a:r>
            <a:endParaRPr lang="en-US" altLang="en-US" sz="3000" dirty="0"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E152A2-DF4D-402C-A7C8-B68B2172D8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00526" y="198187"/>
            <a:ext cx="7802563" cy="27057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5BB1B-D049-4429-8C89-2E6B6E9A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D35B-02D0-4D4E-B3E0-B597BC3C975C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0E0F522-35C9-4B13-BE60-D57BF20CB0CD}"/>
              </a:ext>
            </a:extLst>
          </p:cNvPr>
          <p:cNvSpPr txBox="1">
            <a:spLocks noChangeArrowheads="1"/>
          </p:cNvSpPr>
          <p:nvPr/>
        </p:nvSpPr>
        <p:spPr>
          <a:xfrm>
            <a:off x="4981903" y="3055854"/>
            <a:ext cx="7194245" cy="36039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dirty="0" smtClean="0">
                <a:cs typeface="Times New Roman" panose="02020603050405020304" pitchFamily="18" charset="0"/>
              </a:rPr>
              <a:t>Sacred text: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The </a:t>
            </a:r>
            <a:r>
              <a:rPr lang="en-US" altLang="en-US" sz="28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Vedas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(“wisdom/knowledge</a:t>
            </a:r>
            <a:r>
              <a:rPr lang="en-US" altLang="en-US" sz="2800" dirty="0">
                <a:cs typeface="Times New Roman" panose="02020603050405020304" pitchFamily="18" charset="0"/>
              </a:rPr>
              <a:t>”)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Written in </a:t>
            </a:r>
            <a:r>
              <a:rPr lang="en-US" altLang="en-US" sz="2600" dirty="0">
                <a:solidFill>
                  <a:srgbClr val="FFFF00"/>
                </a:solidFill>
                <a:cs typeface="Times New Roman" panose="02020603050405020304" pitchFamily="18" charset="0"/>
              </a:rPr>
              <a:t>Sanskrit</a:t>
            </a:r>
            <a:r>
              <a:rPr lang="en-US" altLang="en-US" sz="2600" dirty="0">
                <a:cs typeface="Times New Roman" panose="02020603050405020304" pitchFamily="18" charset="0"/>
              </a:rPr>
              <a:t> “sacred tongue”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hymns to gods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most important, </a:t>
            </a:r>
            <a:r>
              <a:rPr lang="en-US" altLang="en-US" sz="2600" dirty="0">
                <a:solidFill>
                  <a:srgbClr val="FFFF00"/>
                </a:solidFill>
                <a:cs typeface="Times New Roman" panose="02020603050405020304" pitchFamily="18" charset="0"/>
              </a:rPr>
              <a:t>Rig Veda</a:t>
            </a:r>
            <a:r>
              <a:rPr lang="en-US" altLang="en-US" sz="2800" dirty="0">
                <a:cs typeface="Times New Roman" panose="02020603050405020304" pitchFamily="18" charset="0"/>
              </a:rPr>
              <a:t>, details conflicts between Dravidians and Aryans</a:t>
            </a:r>
          </a:p>
          <a:p>
            <a:pPr lvl="3"/>
            <a:r>
              <a:rPr lang="en-US" altLang="en-US" sz="2200" dirty="0">
                <a:cs typeface="Times New Roman" panose="02020603050405020304" pitchFamily="18" charset="0"/>
              </a:rPr>
              <a:t>Explains role of priests</a:t>
            </a:r>
          </a:p>
        </p:txBody>
      </p:sp>
    </p:spTree>
    <p:extLst>
      <p:ext uri="{BB962C8B-B14F-4D97-AF65-F5344CB8AC3E}">
        <p14:creationId xmlns:p14="http://schemas.microsoft.com/office/powerpoint/2010/main" val="3210794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4F9CDCDE-9422-410A-AC01-08AD481C2D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6532" y="445929"/>
            <a:ext cx="10131425" cy="786523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Sacred texts: </a:t>
            </a:r>
            <a:r>
              <a:rPr lang="en-US" altLang="en-US" dirty="0" smtClean="0">
                <a:solidFill>
                  <a:srgbClr val="FFFF00"/>
                </a:solidFill>
              </a:rPr>
              <a:t>Upanishads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7BB1739B-8E90-4FAF-ACB1-24A9CE0D6B4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774050" y="1923393"/>
            <a:ext cx="5850392" cy="455015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 smtClean="0">
                <a:cs typeface="Times New Roman" panose="02020603050405020304" pitchFamily="18" charset="0"/>
              </a:rPr>
              <a:t>Upanishads </a:t>
            </a:r>
            <a:r>
              <a:rPr lang="en-US" altLang="en-US" sz="3200" dirty="0">
                <a:cs typeface="Times New Roman" panose="02020603050405020304" pitchFamily="18" charset="0"/>
              </a:rPr>
              <a:t>reflect blending of Aryan and Dravidian traditions</a:t>
            </a:r>
          </a:p>
          <a:p>
            <a:pPr lvl="1"/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Brahman</a:t>
            </a:r>
            <a:r>
              <a:rPr lang="en-US" altLang="en-US" sz="2800" dirty="0">
                <a:cs typeface="Times New Roman" panose="02020603050405020304" pitchFamily="18" charset="0"/>
              </a:rPr>
              <a:t>: the Universal Soul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Samsara: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reincarnation</a:t>
            </a:r>
          </a:p>
          <a:p>
            <a:pPr lvl="1"/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Karma</a:t>
            </a:r>
            <a:r>
              <a:rPr lang="en-US" altLang="en-US" sz="2800" dirty="0">
                <a:cs typeface="Times New Roman" panose="02020603050405020304" pitchFamily="18" charset="0"/>
              </a:rPr>
              <a:t>: accounting for incarnations</a:t>
            </a:r>
          </a:p>
          <a:p>
            <a:pPr lvl="1"/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Dharma</a:t>
            </a:r>
            <a:r>
              <a:rPr lang="en-US" altLang="en-US" sz="2800" dirty="0">
                <a:cs typeface="Times New Roman" panose="02020603050405020304" pitchFamily="18" charset="0"/>
              </a:rPr>
              <a:t>: duty</a:t>
            </a:r>
          </a:p>
          <a:p>
            <a:pPr lvl="1"/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Moksha</a:t>
            </a:r>
            <a:r>
              <a:rPr lang="en-US" altLang="en-US" sz="2800" dirty="0">
                <a:cs typeface="Times New Roman" panose="02020603050405020304" pitchFamily="18" charset="0"/>
              </a:rPr>
              <a:t>: mystical 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ecstasy</a:t>
            </a:r>
            <a:endParaRPr lang="en-US" altLang="en-US" sz="2800" dirty="0"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8501F-7525-4AD0-AD99-90FFC428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3B5B-0507-44EE-9BDA-24C0589BC03D}" type="slidenum">
              <a:rPr lang="en-US" altLang="en-US"/>
              <a:pPr/>
              <a:t>12</a:t>
            </a:fld>
            <a:endParaRPr lang="en-US" altLang="en-US" dirty="0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0F43399A-AE35-4A5A-A9EB-0CE7E0BD892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2102934"/>
            <a:ext cx="4995862" cy="350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747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>
            <a:extLst>
              <a:ext uri="{FF2B5EF4-FFF2-40B4-BE49-F238E27FC236}">
                <a16:creationId xmlns:a16="http://schemas.microsoft.com/office/drawing/2014/main" id="{8E72C9C9-D0A7-45AF-A3BA-8BF90A5768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2687" y="387350"/>
            <a:ext cx="10131425" cy="1202912"/>
          </a:xfrm>
        </p:spPr>
        <p:txBody>
          <a:bodyPr/>
          <a:lstStyle/>
          <a:p>
            <a:r>
              <a:rPr lang="en-US" altLang="en-US" dirty="0"/>
              <a:t>Early Buddhism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6AC347DE-7851-4FAA-8921-4D3170EE784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63255" y="1770867"/>
            <a:ext cx="5165672" cy="3649134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>
                <a:solidFill>
                  <a:srgbClr val="FFC000"/>
                </a:solidFill>
                <a:cs typeface="Times New Roman" panose="02020603050405020304" pitchFamily="18" charset="0"/>
              </a:rPr>
              <a:t>Siddhartha Gautama</a:t>
            </a:r>
            <a:r>
              <a:rPr lang="en-US" altLang="en-US" sz="2800" dirty="0">
                <a:cs typeface="Times New Roman" panose="02020603050405020304" pitchFamily="18" charset="0"/>
              </a:rPr>
              <a:t>, c. 563-483 BCE </a:t>
            </a:r>
            <a:endParaRPr lang="en-US" altLang="en-US" sz="2800" dirty="0" smtClean="0">
              <a:cs typeface="Times New Roman" panose="02020603050405020304" pitchFamily="18" charset="0"/>
            </a:endParaRPr>
          </a:p>
          <a:p>
            <a:r>
              <a:rPr lang="en-US" altLang="en-US" sz="2800" dirty="0" smtClean="0">
                <a:cs typeface="Times New Roman" panose="02020603050405020304" pitchFamily="18" charset="0"/>
              </a:rPr>
              <a:t>Prince </a:t>
            </a:r>
            <a:r>
              <a:rPr lang="en-US" altLang="en-US" sz="2800" dirty="0">
                <a:cs typeface="Times New Roman" panose="02020603050405020304" pitchFamily="18" charset="0"/>
              </a:rPr>
              <a:t>born in </a:t>
            </a:r>
            <a:r>
              <a:rPr lang="en-US" altLang="en-US" sz="2800" dirty="0" err="1">
                <a:cs typeface="Times New Roman" panose="02020603050405020304" pitchFamily="18" charset="0"/>
              </a:rPr>
              <a:t>Kshariya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caste in India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r>
              <a:rPr lang="en-US" altLang="en-US" sz="2800" dirty="0">
                <a:cs typeface="Times New Roman" panose="02020603050405020304" pitchFamily="18" charset="0"/>
              </a:rPr>
              <a:t>Encountered age, sickness, death, then monastic 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life after leaving home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r>
              <a:rPr lang="en-US" altLang="en-US" sz="2800" dirty="0">
                <a:cs typeface="Times New Roman" panose="02020603050405020304" pitchFamily="18" charset="0"/>
              </a:rPr>
              <a:t>Abandoned comfortable life to become a monk</a:t>
            </a:r>
          </a:p>
          <a:p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15645-1F99-49C5-AA6D-9119ED834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B0F2-BB64-4D0A-AC8D-22EAD7B2AA35}" type="slidenum">
              <a:rPr lang="en-US" altLang="en-US"/>
              <a:pPr/>
              <a:t>13</a:t>
            </a:fld>
            <a:endParaRPr lang="en-US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4B6ABA-679C-43D5-80F8-4D1FA1E187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7647" y="1770867"/>
            <a:ext cx="6361935" cy="433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6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>
            <a:extLst>
              <a:ext uri="{FF2B5EF4-FFF2-40B4-BE49-F238E27FC236}">
                <a16:creationId xmlns:a16="http://schemas.microsoft.com/office/drawing/2014/main" id="{2BE54918-E274-4377-80C2-A9AC38FA8E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635" y="344557"/>
            <a:ext cx="10131425" cy="1456267"/>
          </a:xfrm>
        </p:spPr>
        <p:txBody>
          <a:bodyPr/>
          <a:lstStyle/>
          <a:p>
            <a:r>
              <a:rPr lang="en-US" altLang="en-US" dirty="0"/>
              <a:t>Gautama’s Search for Enlightenment</a:t>
            </a: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0C26BF3E-C598-4AEA-844A-24DEF2C70DC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71061" y="2142067"/>
            <a:ext cx="5310075" cy="3649134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Intense meditation, extreme asceticism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49 days of meditation under bodhi tree to finally achieve enlightenment (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nirvana</a:t>
            </a:r>
            <a:r>
              <a:rPr lang="en-US" altLang="en-US" sz="2800" dirty="0">
                <a:cs typeface="Times New Roman" panose="02020603050405020304" pitchFamily="18" charset="0"/>
              </a:rPr>
              <a:t>)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Attained title Buddha: “the enlightened one”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DDE6D-5687-4550-84E6-FFAF8607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1A31-613B-46CA-9A7D-AD13BB73BCC2}" type="slidenum">
              <a:rPr lang="en-US" altLang="en-US"/>
              <a:pPr/>
              <a:t>14</a:t>
            </a:fld>
            <a:endParaRPr lang="en-US" altLang="en-US"/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E8635B8E-A020-4D3A-966C-E3CE7B01DB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86186" y="1601953"/>
            <a:ext cx="6305814" cy="472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1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>
            <a:extLst>
              <a:ext uri="{FF2B5EF4-FFF2-40B4-BE49-F238E27FC236}">
                <a16:creationId xmlns:a16="http://schemas.microsoft.com/office/drawing/2014/main" id="{506B1825-8E48-4DFC-AE24-41B091B4C8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Buddha and his Followers</a:t>
            </a:r>
          </a:p>
        </p:txBody>
      </p:sp>
      <p:sp>
        <p:nvSpPr>
          <p:cNvPr id="29702" name="Rectangle 6">
            <a:extLst>
              <a:ext uri="{FF2B5EF4-FFF2-40B4-BE49-F238E27FC236}">
                <a16:creationId xmlns:a16="http://schemas.microsoft.com/office/drawing/2014/main" id="{0AEC8CA1-1C0B-42C1-98BA-F5CD238C793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04800" y="2142067"/>
            <a:ext cx="5376336" cy="3649134"/>
          </a:xfrm>
        </p:spPr>
        <p:txBody>
          <a:bodyPr>
            <a:no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Begins teaching new doctrine (Buddhism) c. 528 BCE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Followers owned only robes &amp; food bowls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Life of wandering, begging, meditation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Establishment of </a:t>
            </a:r>
            <a:r>
              <a:rPr lang="en-US" altLang="en-US" sz="2800" dirty="0">
                <a:solidFill>
                  <a:srgbClr val="FFC000"/>
                </a:solidFill>
                <a:cs typeface="Times New Roman" panose="02020603050405020304" pitchFamily="18" charset="0"/>
              </a:rPr>
              <a:t>monastic communities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EA016E7-CD66-452B-90CA-F761D3F07A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00098" y="2050416"/>
            <a:ext cx="6013606" cy="400907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B7ED1-E65D-4224-AC50-2FEB51EC4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9860-2F93-46B1-AB54-1A6C5F6A1480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05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>
            <a:extLst>
              <a:ext uri="{FF2B5EF4-FFF2-40B4-BE49-F238E27FC236}">
                <a16:creationId xmlns:a16="http://schemas.microsoft.com/office/drawing/2014/main" id="{A0DFB300-C806-470A-8CF0-0F27356520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2" y="159026"/>
            <a:ext cx="10131425" cy="1456267"/>
          </a:xfrm>
        </p:spPr>
        <p:txBody>
          <a:bodyPr/>
          <a:lstStyle/>
          <a:p>
            <a:r>
              <a:rPr lang="en-US" altLang="en-US" dirty="0"/>
              <a:t>Buddhist Doctrine: The Dharma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4D7111B-4726-48B0-AAD6-68C1DF50CF6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632028" y="1422215"/>
            <a:ext cx="5559972" cy="5115339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solidFill>
                  <a:srgbClr val="FFC000"/>
                </a:solidFill>
                <a:cs typeface="Times New Roman" panose="02020603050405020304" pitchFamily="18" charset="0"/>
              </a:rPr>
              <a:t>The Four Noble Truths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all life is suffering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there is an end to suffering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removing desire removes suffering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this may be done through the </a:t>
            </a:r>
            <a:r>
              <a:rPr lang="en-US" altLang="en-US" sz="2800" dirty="0">
                <a:solidFill>
                  <a:srgbClr val="FFC000"/>
                </a:solidFill>
                <a:cs typeface="Times New Roman" panose="02020603050405020304" pitchFamily="18" charset="0"/>
              </a:rPr>
              <a:t>Eight-fold Path</a:t>
            </a:r>
          </a:p>
          <a:p>
            <a:pPr lvl="3"/>
            <a:r>
              <a:rPr lang="en-US" altLang="en-US" sz="2800" dirty="0">
                <a:cs typeface="Times New Roman" panose="02020603050405020304" pitchFamily="18" charset="0"/>
              </a:rPr>
              <a:t>(right: views, intention, speech, action, livelihood, effort, mindfulness, concentration)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F29841B-6CA7-4745-BFDF-B3EB438868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3305" y="1631306"/>
            <a:ext cx="6290260" cy="438231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CC3EF-F7CB-490E-A59D-2A3DD4D2F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781B7-06CC-47D7-952B-EB1409A3E9BF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32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>
            <a:extLst>
              <a:ext uri="{FF2B5EF4-FFF2-40B4-BE49-F238E27FC236}">
                <a16:creationId xmlns:a16="http://schemas.microsoft.com/office/drawing/2014/main" id="{EB62581A-7419-4754-8A82-FB967081D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Appeal of Buddhism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527581B0-D4F5-4F80-8A6A-FEBB6773938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400801" y="365124"/>
            <a:ext cx="5406886" cy="6143251"/>
          </a:xfrm>
        </p:spPr>
        <p:txBody>
          <a:bodyPr>
            <a:noAutofit/>
          </a:bodyPr>
          <a:lstStyle/>
          <a:p>
            <a:r>
              <a:rPr lang="en-US" altLang="en-US" sz="3100" dirty="0">
                <a:cs typeface="Times New Roman" panose="02020603050405020304" pitchFamily="18" charset="0"/>
              </a:rPr>
              <a:t>Less dependence on Brahmins for ritual activities</a:t>
            </a:r>
          </a:p>
          <a:p>
            <a:r>
              <a:rPr lang="en-US" altLang="en-US" sz="3100" dirty="0">
                <a:cs typeface="Times New Roman" panose="02020603050405020304" pitchFamily="18" charset="0"/>
              </a:rPr>
              <a:t>No recognition of caste or </a:t>
            </a:r>
            <a:r>
              <a:rPr lang="en-US" altLang="en-US" sz="3100" dirty="0" err="1">
                <a:cs typeface="Times New Roman" panose="02020603050405020304" pitchFamily="18" charset="0"/>
              </a:rPr>
              <a:t>jati</a:t>
            </a:r>
            <a:r>
              <a:rPr lang="en-US" altLang="en-US" sz="3100" dirty="0">
                <a:cs typeface="Times New Roman" panose="02020603050405020304" pitchFamily="18" charset="0"/>
              </a:rPr>
              <a:t> status</a:t>
            </a:r>
          </a:p>
          <a:p>
            <a:r>
              <a:rPr lang="en-US" altLang="en-US" sz="3100" dirty="0">
                <a:cs typeface="Times New Roman" panose="02020603050405020304" pitchFamily="18" charset="0"/>
              </a:rPr>
              <a:t>Philosophy of moderate consumption, </a:t>
            </a:r>
            <a:r>
              <a:rPr lang="en-US" altLang="en-US" sz="3100" dirty="0" smtClean="0">
                <a:cs typeface="Times New Roman" panose="02020603050405020304" pitchFamily="18" charset="0"/>
              </a:rPr>
              <a:t>not </a:t>
            </a:r>
            <a:r>
              <a:rPr lang="en-US" altLang="en-US" sz="3100" dirty="0">
                <a:cs typeface="Times New Roman" panose="02020603050405020304" pitchFamily="18" charset="0"/>
              </a:rPr>
              <a:t>extremes</a:t>
            </a:r>
          </a:p>
          <a:p>
            <a:r>
              <a:rPr lang="en-US" altLang="en-US" sz="3100" dirty="0">
                <a:cs typeface="Times New Roman" panose="02020603050405020304" pitchFamily="18" charset="0"/>
              </a:rPr>
              <a:t>Public service through </a:t>
            </a:r>
            <a:r>
              <a:rPr lang="en-US" altLang="en-US" sz="3100" dirty="0">
                <a:solidFill>
                  <a:srgbClr val="FFFF00"/>
                </a:solidFill>
                <a:cs typeface="Times New Roman" panose="02020603050405020304" pitchFamily="18" charset="0"/>
              </a:rPr>
              <a:t>lay teaching</a:t>
            </a:r>
            <a:r>
              <a:rPr lang="en-US" altLang="en-US" sz="3100" dirty="0">
                <a:cs typeface="Times New Roman" panose="02020603050405020304" pitchFamily="18" charset="0"/>
              </a:rPr>
              <a:t> (teaching commoners)</a:t>
            </a:r>
          </a:p>
          <a:p>
            <a:r>
              <a:rPr lang="en-US" altLang="en-US" sz="3100" dirty="0">
                <a:cs typeface="Times New Roman" panose="02020603050405020304" pitchFamily="18" charset="0"/>
              </a:rPr>
              <a:t>Use of </a:t>
            </a:r>
            <a:r>
              <a:rPr lang="en-US" altLang="en-US" sz="3100" dirty="0">
                <a:solidFill>
                  <a:srgbClr val="FFFF00"/>
                </a:solidFill>
                <a:cs typeface="Times New Roman" panose="02020603050405020304" pitchFamily="18" charset="0"/>
              </a:rPr>
              <a:t>vernacular</a:t>
            </a:r>
            <a:r>
              <a:rPr lang="en-US" altLang="en-US" sz="3100" dirty="0">
                <a:cs typeface="Times New Roman" panose="02020603050405020304" pitchFamily="18" charset="0"/>
              </a:rPr>
              <a:t>, not Sanskrit</a:t>
            </a:r>
          </a:p>
          <a:p>
            <a:r>
              <a:rPr lang="en-US" altLang="en-US" sz="3100" dirty="0">
                <a:solidFill>
                  <a:srgbClr val="FFFF00"/>
                </a:solidFill>
                <a:cs typeface="Times New Roman" panose="02020603050405020304" pitchFamily="18" charset="0"/>
              </a:rPr>
              <a:t>Monasteries</a:t>
            </a:r>
            <a:r>
              <a:rPr lang="en-US" altLang="en-US" sz="3100" dirty="0">
                <a:cs typeface="Times New Roman" panose="02020603050405020304" pitchFamily="18" charset="0"/>
              </a:rPr>
              <a:t> became important institutions in Indian society.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39703-1E65-43E4-96A7-DA7AB6FD4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7B39-705B-49FE-9423-36D4209D4AE0}" type="slidenum">
              <a:rPr lang="en-US" altLang="en-US"/>
              <a:pPr/>
              <a:t>17</a:t>
            </a:fld>
            <a:endParaRPr lang="en-US" altLang="en-US"/>
          </a:p>
        </p:txBody>
      </p:sp>
      <p:pic>
        <p:nvPicPr>
          <p:cNvPr id="7" name="Picture 5" descr="Buddhist_Pali">
            <a:extLst>
              <a:ext uri="{FF2B5EF4-FFF2-40B4-BE49-F238E27FC236}">
                <a16:creationId xmlns:a16="http://schemas.microsoft.com/office/drawing/2014/main" id="{C7273C82-9A2E-4F0A-9FFF-4FE4AA91CE9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065867"/>
            <a:ext cx="5420806" cy="426888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33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337F7-521B-46F8-973A-AC2F3A6EF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Buddhism in China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10AEA-4147-4F1F-8336-38AE8DDD1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90688"/>
            <a:ext cx="4787153" cy="4948651"/>
          </a:xfrm>
        </p:spPr>
        <p:txBody>
          <a:bodyPr>
            <a:normAutofit/>
          </a:bodyPr>
          <a:lstStyle/>
          <a:p>
            <a:r>
              <a:rPr lang="en-US" sz="3200" dirty="0"/>
              <a:t>Attraction: </a:t>
            </a:r>
            <a:r>
              <a:rPr lang="en-US" sz="3200" dirty="0" smtClean="0"/>
              <a:t>high moral </a:t>
            </a:r>
            <a:r>
              <a:rPr lang="en-US" sz="3200" dirty="0"/>
              <a:t>standards, intellectual sophistication, </a:t>
            </a:r>
            <a:r>
              <a:rPr lang="en-US" sz="3200" dirty="0" smtClean="0"/>
              <a:t>and promise of </a:t>
            </a:r>
            <a:r>
              <a:rPr lang="en-US" sz="3200" dirty="0"/>
              <a:t>salvation</a:t>
            </a:r>
          </a:p>
          <a:p>
            <a:r>
              <a:rPr lang="en-US" sz="3200" dirty="0"/>
              <a:t>Monasteries became large landowners, helped the poor and needy</a:t>
            </a:r>
          </a:p>
          <a:p>
            <a:r>
              <a:rPr lang="en-US" sz="3200" dirty="0"/>
              <a:t>P</a:t>
            </a:r>
            <a:r>
              <a:rPr lang="en-US" sz="3200" dirty="0" smtClean="0"/>
              <a:t>osed </a:t>
            </a:r>
            <a:r>
              <a:rPr lang="en-US" sz="3200" dirty="0"/>
              <a:t>a challenge to Chinese Confucian </a:t>
            </a:r>
            <a:r>
              <a:rPr lang="en-US" sz="3200" dirty="0" smtClean="0"/>
              <a:t>traditions!</a:t>
            </a:r>
            <a:endParaRPr lang="en-US" sz="3200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982EAF-2554-45F8-A7EA-66BA8887B0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6492"/>
          <a:stretch/>
        </p:blipFill>
        <p:spPr>
          <a:xfrm>
            <a:off x="5523177" y="1001612"/>
            <a:ext cx="6441286" cy="504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9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>
            <a:extLst>
              <a:ext uri="{FF2B5EF4-FFF2-40B4-BE49-F238E27FC236}">
                <a16:creationId xmlns:a16="http://schemas.microsoft.com/office/drawing/2014/main" id="{DA1D5AE1-03C0-424E-B7CF-9C5ED5086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741" y="352406"/>
            <a:ext cx="10131425" cy="911618"/>
          </a:xfrm>
        </p:spPr>
        <p:txBody>
          <a:bodyPr/>
          <a:lstStyle/>
          <a:p>
            <a:r>
              <a:rPr lang="en-US" altLang="en-US" dirty="0"/>
              <a:t>Changes in Buddhist thought</a:t>
            </a: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C223B47C-1CC3-4393-8D31-A77D21CA61C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10207" y="2023825"/>
            <a:ext cx="6621517" cy="4565234"/>
          </a:xfrm>
        </p:spPr>
        <p:txBody>
          <a:bodyPr>
            <a:noAutofit/>
          </a:bodyPr>
          <a:lstStyle/>
          <a:p>
            <a:r>
              <a:rPr lang="en-US" altLang="en-US" sz="3600" dirty="0">
                <a:cs typeface="Times New Roman" panose="02020603050405020304" pitchFamily="18" charset="0"/>
              </a:rPr>
              <a:t>B</a:t>
            </a:r>
            <a:r>
              <a:rPr lang="en-US" altLang="en-US" sz="3600" dirty="0" smtClean="0">
                <a:cs typeface="Times New Roman" panose="02020603050405020304" pitchFamily="18" charset="0"/>
              </a:rPr>
              <a:t>etween the 3</a:t>
            </a:r>
            <a:r>
              <a:rPr lang="en-US" altLang="en-US" sz="3600" baseline="30000" dirty="0" smtClean="0">
                <a:cs typeface="Times New Roman" panose="02020603050405020304" pitchFamily="18" charset="0"/>
              </a:rPr>
              <a:t>rd</a:t>
            </a:r>
            <a:r>
              <a:rPr lang="en-US" altLang="en-US" sz="3600" dirty="0" smtClean="0">
                <a:cs typeface="Times New Roman" panose="02020603050405020304" pitchFamily="18" charset="0"/>
              </a:rPr>
              <a:t> and </a:t>
            </a:r>
            <a:r>
              <a:rPr lang="en-US" altLang="en-US" sz="3600" dirty="0">
                <a:cs typeface="Times New Roman" panose="02020603050405020304" pitchFamily="18" charset="0"/>
              </a:rPr>
              <a:t>1</a:t>
            </a:r>
            <a:r>
              <a:rPr lang="en-US" altLang="en-US" sz="3600" baseline="30000" dirty="0">
                <a:cs typeface="Times New Roman" panose="02020603050405020304" pitchFamily="18" charset="0"/>
              </a:rPr>
              <a:t>st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cs typeface="Times New Roman" panose="02020603050405020304" pitchFamily="18" charset="0"/>
              </a:rPr>
              <a:t>centuries CE…</a:t>
            </a:r>
            <a:endParaRPr lang="en-US" altLang="en-US" sz="3600" dirty="0">
              <a:cs typeface="Times New Roman" panose="02020603050405020304" pitchFamily="18" charset="0"/>
            </a:endParaRPr>
          </a:p>
          <a:p>
            <a:pPr lvl="1"/>
            <a:r>
              <a:rPr lang="en-US" altLang="en-US" sz="3600" dirty="0">
                <a:solidFill>
                  <a:srgbClr val="FFC000"/>
                </a:solidFill>
                <a:cs typeface="Times New Roman" panose="02020603050405020304" pitchFamily="18" charset="0"/>
              </a:rPr>
              <a:t>Buddha considered divine</a:t>
            </a:r>
          </a:p>
          <a:p>
            <a:pPr lvl="1"/>
            <a:r>
              <a:rPr lang="en-US" altLang="en-US" sz="3600" dirty="0">
                <a:cs typeface="Times New Roman" panose="02020603050405020304" pitchFamily="18" charset="0"/>
              </a:rPr>
              <a:t>Institution of </a:t>
            </a:r>
            <a:r>
              <a:rPr lang="en-US" altLang="en-US" sz="3600" i="1" dirty="0" err="1">
                <a:solidFill>
                  <a:srgbClr val="FFC000"/>
                </a:solidFill>
                <a:cs typeface="Times New Roman" panose="02020603050405020304" pitchFamily="18" charset="0"/>
              </a:rPr>
              <a:t>Boddhisatvas</a:t>
            </a:r>
            <a:r>
              <a:rPr lang="en-US" altLang="en-US" sz="3600" i="1" dirty="0"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cs typeface="Times New Roman" panose="02020603050405020304" pitchFamily="18" charset="0"/>
              </a:rPr>
              <a:t>(“saints</a:t>
            </a:r>
            <a:r>
              <a:rPr lang="en-US" altLang="en-US" sz="3600" dirty="0" smtClean="0">
                <a:cs typeface="Times New Roman" panose="02020603050405020304" pitchFamily="18" charset="0"/>
              </a:rPr>
              <a:t>”) added</a:t>
            </a:r>
            <a:endParaRPr lang="en-US" altLang="en-US" sz="3600" dirty="0">
              <a:cs typeface="Times New Roman" panose="02020603050405020304" pitchFamily="18" charset="0"/>
            </a:endParaRPr>
          </a:p>
          <a:p>
            <a:pPr lvl="1"/>
            <a:r>
              <a:rPr lang="en-US" altLang="en-US" sz="3600" dirty="0">
                <a:cs typeface="Times New Roman" panose="02020603050405020304" pitchFamily="18" charset="0"/>
              </a:rPr>
              <a:t>Charitable donations to monasteries regarded as pious activity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FE159DB-C13D-468E-ABC5-C41594CE75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58480" y="110624"/>
            <a:ext cx="4627502" cy="663473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50D83-4EDB-47A3-9799-16EBDCB4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B3FFD-8C44-47DE-AD71-8ECB9750697D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47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D481A-8145-47A0-A3F4-7543B019C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 of Warring States (475-221 BCE)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7F4D1-F6F5-4734-B4E9-14E08E1E7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After the collapse of the 1000-year Zhou Dynasty, several </a:t>
            </a:r>
            <a:r>
              <a:rPr lang="en-US" sz="3200" dirty="0"/>
              <a:t>new philosophies </a:t>
            </a:r>
            <a:r>
              <a:rPr lang="en-US" sz="3200" dirty="0" smtClean="0"/>
              <a:t>arose </a:t>
            </a:r>
            <a:r>
              <a:rPr lang="en-US" sz="3200" dirty="0"/>
              <a:t>in response to the need for stronger governance:</a:t>
            </a:r>
          </a:p>
          <a:p>
            <a:pPr lvl="1"/>
            <a:r>
              <a:rPr lang="en-US" sz="2800" dirty="0"/>
              <a:t>Confucianism</a:t>
            </a:r>
          </a:p>
          <a:p>
            <a:pPr lvl="1"/>
            <a:r>
              <a:rPr lang="en-US" sz="2800" dirty="0"/>
              <a:t>Daoism</a:t>
            </a:r>
          </a:p>
          <a:p>
            <a:pPr lvl="1"/>
            <a:r>
              <a:rPr lang="en-US" sz="2800" dirty="0"/>
              <a:t>Legalism</a:t>
            </a:r>
          </a:p>
        </p:txBody>
      </p:sp>
    </p:spTree>
    <p:extLst>
      <p:ext uri="{BB962C8B-B14F-4D97-AF65-F5344CB8AC3E}">
        <p14:creationId xmlns:p14="http://schemas.microsoft.com/office/powerpoint/2010/main" val="111434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>
            <a:extLst>
              <a:ext uri="{FF2B5EF4-FFF2-40B4-BE49-F238E27FC236}">
                <a16:creationId xmlns:a16="http://schemas.microsoft.com/office/drawing/2014/main" id="{4809A947-1EB4-4394-91A5-399742953F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1732" y="378342"/>
            <a:ext cx="10131425" cy="1456267"/>
          </a:xfrm>
        </p:spPr>
        <p:txBody>
          <a:bodyPr/>
          <a:lstStyle/>
          <a:p>
            <a:r>
              <a:rPr lang="en-US" altLang="en-US" dirty="0"/>
              <a:t>Spread of </a:t>
            </a:r>
            <a:r>
              <a:rPr lang="en-US" altLang="en-US" dirty="0" smtClean="0"/>
              <a:t>Buddhism</a:t>
            </a:r>
            <a:endParaRPr lang="en-US" altLang="en-US" dirty="0"/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F9C4F2E6-78AE-4082-999C-A382471169A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61732" y="1513490"/>
            <a:ext cx="4995334" cy="5055475"/>
          </a:xfrm>
        </p:spPr>
        <p:txBody>
          <a:bodyPr>
            <a:normAutofit lnSpcReduction="10000"/>
          </a:bodyPr>
          <a:lstStyle/>
          <a:p>
            <a:r>
              <a:rPr lang="en-US" altLang="en-US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Theravada Buddhism</a:t>
            </a:r>
            <a:r>
              <a:rPr lang="en-US" altLang="en-US" dirty="0" smtClean="0">
                <a:cs typeface="Times New Roman" panose="02020603050405020304" pitchFamily="18" charset="0"/>
              </a:rPr>
              <a:t> </a:t>
            </a:r>
            <a:r>
              <a:rPr lang="en-US" altLang="en-US" dirty="0">
                <a:cs typeface="Times New Roman" panose="02020603050405020304" pitchFamily="18" charset="0"/>
              </a:rPr>
              <a:t>(“lesser vehicle”), </a:t>
            </a:r>
            <a:r>
              <a:rPr lang="en-US" altLang="en-US" dirty="0" smtClean="0">
                <a:cs typeface="Times New Roman" panose="02020603050405020304" pitchFamily="18" charset="0"/>
              </a:rPr>
              <a:t>earlier, more conservative </a:t>
            </a:r>
            <a:r>
              <a:rPr lang="en-US" altLang="en-US" dirty="0">
                <a:cs typeface="Times New Roman" panose="02020603050405020304" pitchFamily="18" charset="0"/>
              </a:rPr>
              <a:t>version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Ceylon, Burma, Thailand</a:t>
            </a:r>
          </a:p>
          <a:p>
            <a:r>
              <a:rPr lang="en-US" altLang="en-US" sz="2800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Mahayana Buddhism 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(“</a:t>
            </a:r>
            <a:r>
              <a:rPr lang="en-US" altLang="en-US" sz="2800" dirty="0">
                <a:cs typeface="Times New Roman" panose="02020603050405020304" pitchFamily="18" charset="0"/>
              </a:rPr>
              <a:t>greater vehicle”), newer 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development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India, China, Japan, Korea, central 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Asia</a:t>
            </a:r>
          </a:p>
          <a:p>
            <a:pPr lvl="2"/>
            <a:r>
              <a:rPr lang="en-US" altLang="en-US" sz="2400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Tibetan Buddhism </a:t>
            </a:r>
            <a:r>
              <a:rPr lang="en-US" altLang="en-US" sz="2400" dirty="0" smtClean="0">
                <a:cs typeface="Times New Roman" panose="02020603050405020304" pitchFamily="18" charset="0"/>
              </a:rPr>
              <a:t>branches off – syncretic combination of Mahayana Buddhism and indigenous Tibetan beliefs.</a:t>
            </a:r>
          </a:p>
          <a:p>
            <a:pPr lvl="2"/>
            <a:r>
              <a:rPr lang="en-US" altLang="en-US" sz="2400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Dalai Lama </a:t>
            </a:r>
            <a:r>
              <a:rPr lang="en-US" altLang="en-US" sz="2400" dirty="0" smtClean="0">
                <a:cs typeface="Times New Roman" panose="02020603050405020304" pitchFamily="18" charset="0"/>
              </a:rPr>
              <a:t>as leader</a:t>
            </a:r>
            <a:endParaRPr lang="en-US" altLang="en-US" sz="2400" dirty="0">
              <a:cs typeface="Times New Roman" panose="02020603050405020304" pitchFamily="18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7AD71F7-CEB6-44ED-8F76-305323D564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02317" y="1911695"/>
            <a:ext cx="6653224" cy="393931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8D9B6-CC65-470F-924A-C6BF4AAA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D12C-6DA3-4985-8337-634DE83D876B}" type="slidenum">
              <a:rPr lang="en-US" altLang="en-US"/>
              <a:pPr/>
              <a:t>20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642" y="689286"/>
            <a:ext cx="4193627" cy="566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75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762000"/>
            <a:ext cx="4191000" cy="1371600"/>
          </a:xfrm>
        </p:spPr>
        <p:txBody>
          <a:bodyPr>
            <a:normAutofit fontScale="90000"/>
          </a:bodyPr>
          <a:lstStyle/>
          <a:p>
            <a:r>
              <a:rPr lang="en-US" sz="8800" dirty="0">
                <a:latin typeface="Matura MT Script Capitals" panose="03020802060602070202" pitchFamily="66" charset="0"/>
              </a:rPr>
              <a:t>Daoism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3276601"/>
            <a:ext cx="6553200" cy="320039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"Rabbit's clever," said Pooh thoughtfully. </a:t>
            </a:r>
          </a:p>
          <a:p>
            <a:r>
              <a:rPr lang="en-US" dirty="0">
                <a:latin typeface="Calibri" panose="020F0502020204030204" pitchFamily="34" charset="0"/>
              </a:rPr>
              <a:t>"Yes," said Piglet, "Rabbit's clever." </a:t>
            </a:r>
          </a:p>
          <a:p>
            <a:r>
              <a:rPr lang="en-US" dirty="0">
                <a:latin typeface="Calibri" panose="020F0502020204030204" pitchFamily="34" charset="0"/>
              </a:rPr>
              <a:t>"And he has Brain." </a:t>
            </a:r>
          </a:p>
          <a:p>
            <a:r>
              <a:rPr lang="en-US" dirty="0">
                <a:latin typeface="Calibri" panose="020F0502020204030204" pitchFamily="34" charset="0"/>
              </a:rPr>
              <a:t>"Yes," said Piglet, "Rabbit has Brain." </a:t>
            </a:r>
          </a:p>
          <a:p>
            <a:r>
              <a:rPr lang="en-US" dirty="0">
                <a:latin typeface="Calibri" panose="020F0502020204030204" pitchFamily="34" charset="0"/>
              </a:rPr>
              <a:t>There was a long silence. 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"I suppose," said Pooh, "that that's why he never understands anything.” </a:t>
            </a:r>
          </a:p>
          <a:p>
            <a:pPr lvl="1" algn="r"/>
            <a:r>
              <a:rPr lang="en-US" dirty="0">
                <a:latin typeface="Calibri" panose="020F0502020204030204" pitchFamily="34" charset="0"/>
              </a:rPr>
              <a:t>― Benjamin Hoff, The Tao of Pooh</a:t>
            </a:r>
          </a:p>
        </p:txBody>
      </p:sp>
    </p:spTree>
    <p:extLst>
      <p:ext uri="{BB962C8B-B14F-4D97-AF65-F5344CB8AC3E}">
        <p14:creationId xmlns:p14="http://schemas.microsoft.com/office/powerpoint/2010/main" val="196157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97566" y="1532965"/>
            <a:ext cx="6347792" cy="5172635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en-US" sz="3200" dirty="0"/>
              <a:t>Confucian focus on social activism impossible to attain</a:t>
            </a:r>
          </a:p>
          <a:p>
            <a:pPr>
              <a:spcAft>
                <a:spcPts val="0"/>
              </a:spcAft>
              <a:defRPr/>
            </a:pPr>
            <a:r>
              <a:rPr lang="en-US" sz="3200" dirty="0"/>
              <a:t>Daoism promotes philosophical reflection and introspection </a:t>
            </a:r>
          </a:p>
          <a:p>
            <a:pPr marL="971550" lvl="1" indent="-457200">
              <a:spcAft>
                <a:spcPts val="0"/>
              </a:spcAft>
              <a:defRPr/>
            </a:pPr>
            <a:r>
              <a:rPr lang="en-US" sz="3200" dirty="0"/>
              <a:t>Understand natural principles, live in harmony with them</a:t>
            </a:r>
          </a:p>
          <a:p>
            <a:pPr marL="971550" lvl="1" indent="-457200">
              <a:spcAft>
                <a:spcPts val="0"/>
              </a:spcAft>
              <a:defRPr/>
            </a:pPr>
            <a:r>
              <a:rPr lang="en-US" sz="3200" dirty="0"/>
              <a:t>Retreat from political world</a:t>
            </a:r>
          </a:p>
          <a:p>
            <a:pPr marL="971550" lvl="1" indent="-457200">
              <a:spcAft>
                <a:spcPts val="0"/>
              </a:spcAft>
              <a:defRPr/>
            </a:pPr>
            <a:r>
              <a:rPr lang="en-US" sz="3200" dirty="0"/>
              <a:t>Live simply as possible.</a:t>
            </a:r>
          </a:p>
          <a:p>
            <a:pPr marL="571500" indent="-457200">
              <a:defRPr/>
            </a:pPr>
            <a:r>
              <a:rPr lang="en-US" sz="3200" dirty="0">
                <a:solidFill>
                  <a:srgbClr val="FFFF00"/>
                </a:solidFill>
              </a:rPr>
              <a:t>Laozi</a:t>
            </a:r>
            <a:r>
              <a:rPr lang="en-US" sz="3200" dirty="0"/>
              <a:t> (founder) wrote the </a:t>
            </a:r>
            <a:r>
              <a:rPr lang="en-US" sz="3200" i="1" dirty="0" err="1">
                <a:solidFill>
                  <a:srgbClr val="FFFF00"/>
                </a:solidFill>
              </a:rPr>
              <a:t>Daodejing</a:t>
            </a:r>
            <a:r>
              <a:rPr lang="en-US" sz="3200" dirty="0"/>
              <a:t> </a:t>
            </a:r>
          </a:p>
        </p:txBody>
      </p:sp>
      <p:pic>
        <p:nvPicPr>
          <p:cNvPr id="40964" name="Picture 7" descr="http://www.springsgreetingcards.com/client_images/catalog22647/laotzuphotop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41" y="209936"/>
            <a:ext cx="4857311" cy="63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77E748-1D49-4B5C-A414-71F6AC9E2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209936"/>
            <a:ext cx="10591939" cy="1456267"/>
          </a:xfrm>
        </p:spPr>
        <p:txBody>
          <a:bodyPr/>
          <a:lstStyle/>
          <a:p>
            <a:r>
              <a:rPr lang="en-US" dirty="0"/>
              <a:t>Critical reaction: Daoism</a:t>
            </a:r>
          </a:p>
        </p:txBody>
      </p:sp>
    </p:spTree>
    <p:extLst>
      <p:ext uri="{BB962C8B-B14F-4D97-AF65-F5344CB8AC3E}">
        <p14:creationId xmlns:p14="http://schemas.microsoft.com/office/powerpoint/2010/main" val="405135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384" y="212036"/>
            <a:ext cx="10131425" cy="1164718"/>
          </a:xfrm>
        </p:spPr>
        <p:txBody>
          <a:bodyPr>
            <a:normAutofit/>
          </a:bodyPr>
          <a:lstStyle/>
          <a:p>
            <a:r>
              <a:rPr lang="en-US" sz="4400" dirty="0"/>
              <a:t>Philosophical (original) Daoism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49" y="1376753"/>
            <a:ext cx="7479580" cy="5257800"/>
          </a:xfrm>
        </p:spPr>
        <p:txBody>
          <a:bodyPr>
            <a:noAutofit/>
          </a:bodyPr>
          <a:lstStyle/>
          <a:p>
            <a:pPr marL="571500" indent="-457200">
              <a:defRPr/>
            </a:pPr>
            <a:r>
              <a:rPr lang="en-US" sz="3000" i="1" dirty="0"/>
              <a:t>Dao</a:t>
            </a:r>
            <a:r>
              <a:rPr lang="en-US" sz="3000" dirty="0"/>
              <a:t> - The way of nature, the way of the cosmos</a:t>
            </a:r>
          </a:p>
          <a:p>
            <a:pPr marL="971550" lvl="1" indent="-457200">
              <a:defRPr/>
            </a:pPr>
            <a:r>
              <a:rPr lang="en-US" sz="3000" dirty="0"/>
              <a:t>Opposites in balance; complementary </a:t>
            </a:r>
          </a:p>
          <a:p>
            <a:pPr marL="971550" lvl="1" indent="-457200">
              <a:defRPr/>
            </a:pPr>
            <a:r>
              <a:rPr lang="en-US" sz="3000" dirty="0"/>
              <a:t>An eternal principle governing all workings of the world: </a:t>
            </a:r>
            <a:r>
              <a:rPr lang="en-US" sz="3000" i="1" dirty="0"/>
              <a:t>Passive</a:t>
            </a:r>
            <a:r>
              <a:rPr lang="en-US" sz="3000" dirty="0"/>
              <a:t>, yielding, does nothing, accomplishes everything </a:t>
            </a:r>
          </a:p>
          <a:p>
            <a:pPr marL="571500" indent="-457200">
              <a:defRPr/>
            </a:pPr>
            <a:r>
              <a:rPr lang="en-US" sz="3000" dirty="0"/>
              <a:t>Tailor behavior to passive, yielding nature of </a:t>
            </a:r>
            <a:r>
              <a:rPr lang="en-US" sz="3000" dirty="0" err="1"/>
              <a:t>dao</a:t>
            </a:r>
            <a:endParaRPr lang="en-US" sz="3000" dirty="0"/>
          </a:p>
          <a:p>
            <a:pPr marL="971550" lvl="1" indent="-457200">
              <a:defRPr/>
            </a:pPr>
            <a:r>
              <a:rPr lang="en-US" sz="3000" dirty="0"/>
              <a:t>Ambition, activism brought the world to chaos</a:t>
            </a:r>
          </a:p>
          <a:p>
            <a:pPr marL="971550" lvl="1" indent="-457200">
              <a:defRPr/>
            </a:pPr>
            <a:r>
              <a:rPr lang="en-US" sz="3000" dirty="0"/>
              <a:t>Return to natural existence to achieve balance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E6F370-9810-46D5-9D2B-BC48B7AA8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964" y="1668302"/>
            <a:ext cx="4037076" cy="380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60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55713" y="1277471"/>
            <a:ext cx="7596809" cy="5414876"/>
          </a:xfrm>
        </p:spPr>
        <p:txBody>
          <a:bodyPr>
            <a:normAutofit/>
          </a:bodyPr>
          <a:lstStyle/>
          <a:p>
            <a:pPr marL="571500" indent="-457200">
              <a:defRPr/>
            </a:pPr>
            <a:r>
              <a:rPr lang="en-US" sz="3200" dirty="0"/>
              <a:t>Disengagement from worldly affairs </a:t>
            </a:r>
          </a:p>
          <a:p>
            <a:pPr marL="571500" indent="-457200">
              <a:defRPr/>
            </a:pPr>
            <a:r>
              <a:rPr lang="en-US" sz="3200" dirty="0"/>
              <a:t>Called for simple, unpretentious life</a:t>
            </a:r>
          </a:p>
          <a:p>
            <a:pPr marL="971550" lvl="1" indent="-457200">
              <a:defRPr/>
            </a:pPr>
            <a:r>
              <a:rPr lang="en-US" sz="3200" dirty="0"/>
              <a:t>Live in harmony with nature </a:t>
            </a:r>
          </a:p>
          <a:p>
            <a:pPr marL="971550" lvl="1" indent="-457200">
              <a:defRPr/>
            </a:pPr>
            <a:r>
              <a:rPr lang="en-US" sz="3200" dirty="0"/>
              <a:t>Advocated small </a:t>
            </a:r>
            <a:r>
              <a:rPr lang="en-US" sz="3200" dirty="0" smtClean="0"/>
              <a:t>state and self-sufficient </a:t>
            </a:r>
            <a:r>
              <a:rPr lang="en-US" sz="3200" dirty="0"/>
              <a:t>community </a:t>
            </a:r>
          </a:p>
          <a:p>
            <a:pPr marL="514350" indent="-457200">
              <a:spcAft>
                <a:spcPts val="0"/>
              </a:spcAft>
              <a:defRPr/>
            </a:pPr>
            <a:r>
              <a:rPr lang="en-US" sz="3200" dirty="0"/>
              <a:t>Political </a:t>
            </a:r>
            <a:r>
              <a:rPr lang="en-US" sz="3200" dirty="0" smtClean="0"/>
              <a:t>implications:</a:t>
            </a:r>
            <a:endParaRPr lang="en-US" sz="3200" dirty="0"/>
          </a:p>
          <a:p>
            <a:pPr marL="971550" lvl="1" indent="-457200">
              <a:spcAft>
                <a:spcPts val="0"/>
              </a:spcAft>
              <a:defRPr/>
            </a:pPr>
            <a:r>
              <a:rPr lang="en-US" sz="3200" dirty="0"/>
              <a:t>Served as a counterbalance to Confucian activism </a:t>
            </a:r>
          </a:p>
          <a:p>
            <a:pPr marL="971550" lvl="1" indent="-457200">
              <a:spcAft>
                <a:spcPts val="0"/>
              </a:spcAft>
              <a:defRPr/>
            </a:pPr>
            <a:r>
              <a:rPr lang="en-US" sz="3200" dirty="0" smtClean="0"/>
              <a:t>Flourishes </a:t>
            </a:r>
            <a:r>
              <a:rPr lang="en-US" sz="3200" dirty="0"/>
              <a:t>when society at peace, prosperous </a:t>
            </a:r>
          </a:p>
        </p:txBody>
      </p:sp>
      <p:pic>
        <p:nvPicPr>
          <p:cNvPr id="41988" name="Picture 5" descr="http://www.cse.ust.hk/~cpegnel/calligraphy/2002/wu_we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487" y="957075"/>
            <a:ext cx="3968495" cy="52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9B33F9B-84A2-4F45-9397-EFA7D950B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13" y="0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 dirty="0"/>
              <a:t>Doctrine of </a:t>
            </a:r>
            <a:r>
              <a:rPr lang="en-US" sz="4000" dirty="0" err="1"/>
              <a:t>Wuwei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6004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>
            <a:extLst>
              <a:ext uri="{FF2B5EF4-FFF2-40B4-BE49-F238E27FC236}">
                <a16:creationId xmlns:a16="http://schemas.microsoft.com/office/drawing/2014/main" id="{56637527-4F3A-460D-A419-F1B63FD6A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388" y="365125"/>
            <a:ext cx="11071412" cy="1325563"/>
          </a:xfrm>
        </p:spPr>
        <p:txBody>
          <a:bodyPr/>
          <a:lstStyle/>
          <a:p>
            <a:r>
              <a:rPr lang="en-US" altLang="en-US" dirty="0"/>
              <a:t>Neo-Confucianism (D+B+C)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C1E13CB9-4758-4BC4-B9EB-F78451D3FAF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0574" y="2065866"/>
            <a:ext cx="6374296" cy="4509209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cs typeface="Times New Roman" panose="02020603050405020304" pitchFamily="18" charset="0"/>
              </a:rPr>
              <a:t>Song dynasty refrains from persecuting Buddhists, but favors Confucians</a:t>
            </a:r>
          </a:p>
          <a:p>
            <a:r>
              <a:rPr lang="en-US" altLang="en-US" sz="3200" dirty="0">
                <a:cs typeface="Times New Roman" panose="02020603050405020304" pitchFamily="18" charset="0"/>
              </a:rPr>
              <a:t>Neo-Confucians influenced by Buddhist and Daoist thought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Reinforces relationships (expands patriarchy), search for internal meaning should positively impact society.</a:t>
            </a:r>
          </a:p>
          <a:p>
            <a:pPr lvl="1"/>
            <a:endParaRPr lang="en-US" altLang="en-US" dirty="0">
              <a:cs typeface="Times New Roman" panose="02020603050405020304" pitchFamily="18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61AEA24-0E74-4B82-A9C9-D0311DB6C9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12996" y="151636"/>
            <a:ext cx="4607943" cy="501671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2FDB4-4DFF-487E-9D73-4F1F0D7B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1" y="6197251"/>
            <a:ext cx="551167" cy="377825"/>
          </a:xfrm>
        </p:spPr>
        <p:txBody>
          <a:bodyPr/>
          <a:lstStyle/>
          <a:p>
            <a:fld id="{89C32E98-71C3-4925-BB35-F4C7E10F6F89}" type="slidenum">
              <a:rPr lang="en-US" altLang="en-US"/>
              <a:pPr/>
              <a:t>25</a:t>
            </a:fld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7E58D0-CC3D-4B1C-A4F1-42F0653E7618}"/>
              </a:ext>
            </a:extLst>
          </p:cNvPr>
          <p:cNvSpPr/>
          <p:nvPr/>
        </p:nvSpPr>
        <p:spPr>
          <a:xfrm>
            <a:off x="7076661" y="5359634"/>
            <a:ext cx="47442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Zhu Xi (1130-1200), author of "the Four Books" and one of the founders of Neo-Confucianism</a:t>
            </a:r>
          </a:p>
        </p:txBody>
      </p:sp>
    </p:spTree>
    <p:extLst>
      <p:ext uri="{BB962C8B-B14F-4D97-AF65-F5344CB8AC3E}">
        <p14:creationId xmlns:p14="http://schemas.microsoft.com/office/powerpoint/2010/main" val="317296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8B092-4FDD-4658-AF92-74CFE8B66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337931"/>
            <a:ext cx="11555896" cy="708992"/>
          </a:xfrm>
        </p:spPr>
        <p:txBody>
          <a:bodyPr/>
          <a:lstStyle/>
          <a:p>
            <a:pPr algn="r"/>
            <a:r>
              <a:rPr lang="en-US" cap="none" dirty="0"/>
              <a:t>Remember “Li?”  Filial piety (aka. patterns)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A7EA0-7EEB-4812-A5C3-540A59558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8051" y="1153552"/>
            <a:ext cx="7924995" cy="5366518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Neo-Confucians</a:t>
            </a:r>
            <a:r>
              <a:rPr lang="en-US" sz="2800" dirty="0"/>
              <a:t> sought to uncover the “pattern” of all things</a:t>
            </a:r>
          </a:p>
          <a:p>
            <a:r>
              <a:rPr lang="en-US" sz="2800" dirty="0"/>
              <a:t>Believed </a:t>
            </a:r>
            <a:r>
              <a:rPr lang="en-US" sz="2800" dirty="0" smtClean="0"/>
              <a:t>all </a:t>
            </a:r>
            <a:r>
              <a:rPr lang="en-US" sz="2800" dirty="0"/>
              <a:t>phenomena, including life, nature, destiny, and existence were essentially a “pattern” that could be understood if closely examined. </a:t>
            </a:r>
          </a:p>
          <a:p>
            <a:pPr lvl="1"/>
            <a:r>
              <a:rPr lang="en-US" sz="2800" dirty="0"/>
              <a:t>Human nature deeply examined</a:t>
            </a:r>
          </a:p>
          <a:p>
            <a:pPr lvl="1"/>
            <a:r>
              <a:rPr lang="en-US" sz="2800" dirty="0"/>
              <a:t>Ritual heavily stressed</a:t>
            </a:r>
          </a:p>
          <a:p>
            <a:r>
              <a:rPr lang="en-US" sz="2800" dirty="0"/>
              <a:t>Credited to the Song interest in all things “scientific,” minute, and even trivial — since even the smallest entity had the potential to reveal the underlying pattern of all things</a:t>
            </a:r>
            <a:r>
              <a:rPr lang="en-US" sz="2800" dirty="0" smtClean="0"/>
              <a:t>.</a:t>
            </a:r>
          </a:p>
          <a:p>
            <a:r>
              <a:rPr lang="en-US" dirty="0" smtClean="0"/>
              <a:t>Daoism and Buddhism allow deeper understanding to Confucian knowledge.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31C1D-9934-4F45-8680-235A8F937B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54035" y="1505433"/>
            <a:ext cx="3119913" cy="326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4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>
            <a:extLst>
              <a:ext uri="{FF2B5EF4-FFF2-40B4-BE49-F238E27FC236}">
                <a16:creationId xmlns:a16="http://schemas.microsoft.com/office/drawing/2014/main" id="{0695CB00-EBCB-486B-BBFC-CD5E92E9E9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982" y="430148"/>
            <a:ext cx="5573723" cy="834887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Song Patriarchal </a:t>
            </a:r>
            <a:r>
              <a:rPr lang="en-US" altLang="en-US" dirty="0"/>
              <a:t>Social Structures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22E775CA-5D9A-4841-B793-D7AC4A3D7B4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43330" y="1641728"/>
            <a:ext cx="6753818" cy="4417759"/>
          </a:xfrm>
        </p:spPr>
        <p:txBody>
          <a:bodyPr>
            <a:noAutofit/>
          </a:bodyPr>
          <a:lstStyle/>
          <a:p>
            <a:r>
              <a:rPr lang="en-US" altLang="en-US" sz="2700" dirty="0">
                <a:cs typeface="Times New Roman" panose="02020603050405020304" pitchFamily="18" charset="0"/>
              </a:rPr>
              <a:t>Upper class women in Tang Dynasty enjoyed greater freedoms than most dynasties.</a:t>
            </a:r>
          </a:p>
          <a:p>
            <a:r>
              <a:rPr lang="en-US" altLang="en-US" sz="2700" dirty="0">
                <a:cs typeface="Times New Roman" panose="02020603050405020304" pitchFamily="18" charset="0"/>
              </a:rPr>
              <a:t>This does not extend to the Song Dynasty</a:t>
            </a:r>
          </a:p>
          <a:p>
            <a:r>
              <a:rPr lang="en-US" altLang="en-US" sz="2700" dirty="0">
                <a:cs typeface="Times New Roman" panose="02020603050405020304" pitchFamily="18" charset="0"/>
              </a:rPr>
              <a:t>Increased emphasis on ancestor worship</a:t>
            </a:r>
          </a:p>
          <a:p>
            <a:pPr lvl="1"/>
            <a:r>
              <a:rPr lang="en-US" altLang="en-US" sz="2700" dirty="0">
                <a:cs typeface="Times New Roman" panose="02020603050405020304" pitchFamily="18" charset="0"/>
              </a:rPr>
              <a:t>Elaborate grave rituals</a:t>
            </a:r>
          </a:p>
          <a:p>
            <a:pPr lvl="1"/>
            <a:r>
              <a:rPr lang="en-US" altLang="en-US" sz="2700" dirty="0">
                <a:cs typeface="Times New Roman" panose="02020603050405020304" pitchFamily="18" charset="0"/>
              </a:rPr>
              <a:t>Extended family gatherings in honor of deceased ancestors</a:t>
            </a:r>
          </a:p>
          <a:p>
            <a:r>
              <a:rPr lang="en-US" altLang="en-US" sz="2700" dirty="0">
                <a:solidFill>
                  <a:srgbClr val="FFFF00"/>
                </a:solidFill>
                <a:cs typeface="Times New Roman" panose="02020603050405020304" pitchFamily="18" charset="0"/>
              </a:rPr>
              <a:t>Kowtow </a:t>
            </a:r>
            <a:r>
              <a:rPr lang="en-US" altLang="en-US" sz="2700" dirty="0">
                <a:cs typeface="Times New Roman" panose="02020603050405020304" pitchFamily="18" charset="0"/>
              </a:rPr>
              <a:t>reinforces class and race distinction </a:t>
            </a:r>
          </a:p>
          <a:p>
            <a:r>
              <a:rPr lang="en-US" altLang="en-US" sz="27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Footbinding</a:t>
            </a:r>
            <a:r>
              <a:rPr lang="en-US" altLang="en-US" sz="2700" dirty="0">
                <a:cs typeface="Times New Roman" panose="02020603050405020304" pitchFamily="18" charset="0"/>
              </a:rPr>
              <a:t> gains popularity</a:t>
            </a:r>
          </a:p>
          <a:p>
            <a:pPr lvl="1"/>
            <a:r>
              <a:rPr lang="en-US" altLang="en-US" sz="2700" dirty="0">
                <a:cs typeface="Times New Roman" panose="02020603050405020304" pitchFamily="18" charset="0"/>
              </a:rPr>
              <a:t>Increased control by male family members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FDDE919-8F6A-4E7B-A723-9E928EAEF3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62191" y="596348"/>
            <a:ext cx="4686479" cy="606010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BFD20-E495-4AD8-B483-D152984FD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76EDE-EDA8-42FB-B9A8-BEEDC9973C13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17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rt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5753100" cy="388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art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278" y="3886198"/>
            <a:ext cx="3352800" cy="3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art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3851275"/>
            <a:ext cx="3429000" cy="300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oot-3">
            <a:extLst>
              <a:ext uri="{FF2B5EF4-FFF2-40B4-BE49-F238E27FC236}">
                <a16:creationId xmlns:a16="http://schemas.microsoft.com/office/drawing/2014/main" id="{11ACEFC2-8C84-494E-91BB-A81C2BC67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61" y="3818762"/>
            <a:ext cx="4200939" cy="306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0BFD8D-5827-42FB-AE4B-719DAB66E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099" y="0"/>
            <a:ext cx="5153439" cy="406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8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64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8EC375-8FF9-4E29-86BC-B61F8B69C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84" y="145775"/>
            <a:ext cx="10131425" cy="1066950"/>
          </a:xfrm>
        </p:spPr>
        <p:txBody>
          <a:bodyPr/>
          <a:lstStyle/>
          <a:p>
            <a:r>
              <a:rPr lang="en-US" dirty="0"/>
              <a:t>Confucius’ search for order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32522" y="1212724"/>
            <a:ext cx="8269357" cy="397896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000" dirty="0"/>
              <a:t>Confucius (551-479 B.C.E.) </a:t>
            </a:r>
          </a:p>
          <a:p>
            <a:pPr marL="857250" lvl="1" indent="-342900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800" dirty="0"/>
              <a:t>A strong-willed </a:t>
            </a:r>
            <a:r>
              <a:rPr lang="en-US" sz="2800" dirty="0" smtClean="0"/>
              <a:t>man </a:t>
            </a:r>
            <a:r>
              <a:rPr lang="en-US" sz="2800" dirty="0"/>
              <a:t>from an aristocratic family </a:t>
            </a:r>
          </a:p>
          <a:p>
            <a:pPr marL="857250" lvl="1" indent="-342900">
              <a:lnSpc>
                <a:spcPct val="90000"/>
              </a:lnSpc>
              <a:defRPr/>
            </a:pPr>
            <a:r>
              <a:rPr lang="en-US" sz="2800" dirty="0"/>
              <a:t>Traveled for ten years searching (unsuccessfully) for an official post </a:t>
            </a:r>
          </a:p>
          <a:p>
            <a:pPr marL="857250" lvl="1" indent="-342900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800" dirty="0"/>
              <a:t>Educator with numerous disciples </a:t>
            </a:r>
          </a:p>
          <a:p>
            <a:pPr marL="857250" lvl="1" indent="-342900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800" dirty="0"/>
              <a:t>Sayings compiled in the </a:t>
            </a:r>
            <a:r>
              <a:rPr lang="en-US" sz="2800" i="1" dirty="0"/>
              <a:t>Analects </a:t>
            </a:r>
            <a:r>
              <a:rPr lang="en-US" sz="2800" dirty="0"/>
              <a:t>by disciples </a:t>
            </a:r>
          </a:p>
        </p:txBody>
      </p:sp>
      <p:pic>
        <p:nvPicPr>
          <p:cNvPr id="34820" name="Picture 5" descr="http://huhai.net/history/week02-3/kongzi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79" y="-1"/>
            <a:ext cx="3790122" cy="686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7" descr="http://huhai.net/history/new/toHan/lunyuta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713" y="4224527"/>
            <a:ext cx="5029200" cy="263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11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Sayings…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7510"/>
            <a:ext cx="10667999" cy="3649133"/>
          </a:xfrm>
        </p:spPr>
        <p:txBody>
          <a:bodyPr>
            <a:normAutofit/>
          </a:bodyPr>
          <a:lstStyle/>
          <a:p>
            <a:r>
              <a:rPr lang="en-US" sz="2800" dirty="0"/>
              <a:t>I hear and I forget. I see and I remember. I do and I understand.</a:t>
            </a:r>
          </a:p>
          <a:p>
            <a:r>
              <a:rPr lang="en-US" sz="2800" dirty="0"/>
              <a:t>Everything has beauty, but not everyone sees it.</a:t>
            </a:r>
          </a:p>
          <a:p>
            <a:r>
              <a:rPr lang="en-US" sz="2800" dirty="0"/>
              <a:t>In a country well governed, poverty is something to be ashamed of. In a country badly governed, wealth is something to be ashamed of.</a:t>
            </a:r>
          </a:p>
          <a:p>
            <a:r>
              <a:rPr lang="en-US" sz="2800" dirty="0"/>
              <a:t>It does not matter how slowly you go so long as you do not stop.</a:t>
            </a:r>
          </a:p>
        </p:txBody>
      </p:sp>
    </p:spTree>
    <p:extLst>
      <p:ext uri="{BB962C8B-B14F-4D97-AF65-F5344CB8AC3E}">
        <p14:creationId xmlns:p14="http://schemas.microsoft.com/office/powerpoint/2010/main" val="40632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B92362-0403-440F-94B4-ED67D298D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0" y="225287"/>
            <a:ext cx="10131425" cy="1456267"/>
          </a:xfrm>
        </p:spPr>
        <p:txBody>
          <a:bodyPr/>
          <a:lstStyle/>
          <a:p>
            <a:r>
              <a:rPr lang="en-US" dirty="0"/>
              <a:t>Confucian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330" y="1520687"/>
            <a:ext cx="11317355" cy="5227638"/>
          </a:xfrm>
        </p:spPr>
        <p:txBody>
          <a:bodyPr>
            <a:normAutofit/>
          </a:bodyPr>
          <a:lstStyle/>
          <a:p>
            <a:r>
              <a:rPr lang="en-US" sz="2800" dirty="0"/>
              <a:t>Goal: To create moral rulers to bring order and stability to </a:t>
            </a:r>
            <a:r>
              <a:rPr lang="en-US" sz="2800" dirty="0" smtClean="0"/>
              <a:t>China</a:t>
            </a:r>
          </a:p>
          <a:p>
            <a:pPr lvl="1"/>
            <a:r>
              <a:rPr lang="en-US" sz="2800" dirty="0" smtClean="0"/>
              <a:t>Kings as leaders, scholars, moral ideal for all.</a:t>
            </a:r>
          </a:p>
          <a:p>
            <a:pPr lvl="1"/>
            <a:r>
              <a:rPr lang="en-US" sz="2800" dirty="0" smtClean="0"/>
              <a:t>Stressed </a:t>
            </a:r>
            <a:r>
              <a:rPr lang="en-US" sz="2800" dirty="0">
                <a:solidFill>
                  <a:srgbClr val="FFFF00"/>
                </a:solidFill>
              </a:rPr>
              <a:t>ritual</a:t>
            </a:r>
            <a:r>
              <a:rPr lang="en-US" sz="2800" dirty="0"/>
              <a:t> (predictable order!) </a:t>
            </a:r>
          </a:p>
          <a:p>
            <a:pPr lvl="1"/>
            <a:r>
              <a:rPr lang="en-US" sz="2800" dirty="0"/>
              <a:t>Formation of highly educated </a:t>
            </a:r>
            <a:r>
              <a:rPr lang="en-US" sz="2800" i="1" dirty="0"/>
              <a:t>junzi</a:t>
            </a:r>
            <a:r>
              <a:rPr lang="en-US" sz="2800" dirty="0"/>
              <a:t> class ("superior individuals”) to rule</a:t>
            </a:r>
          </a:p>
          <a:p>
            <a:pPr lvl="2"/>
            <a:r>
              <a:rPr lang="en-US" sz="2800" dirty="0"/>
              <a:t>Very much like Plato’s “philosopher-kings”</a:t>
            </a:r>
          </a:p>
          <a:p>
            <a:pPr lvl="2"/>
            <a:r>
              <a:rPr lang="en-US" sz="2800" dirty="0"/>
              <a:t>Acted on behalf of greater good</a:t>
            </a:r>
          </a:p>
          <a:p>
            <a:pPr lvl="2"/>
            <a:r>
              <a:rPr lang="en-US" sz="2800" dirty="0"/>
              <a:t>High ethical standards</a:t>
            </a:r>
          </a:p>
          <a:p>
            <a:pPr lvl="2"/>
            <a:r>
              <a:rPr lang="en-US" sz="2800" dirty="0"/>
              <a:t>Able to deliver wise and fair </a:t>
            </a:r>
            <a:r>
              <a:rPr lang="en-US" sz="2800" dirty="0" smtClean="0"/>
              <a:t>judgements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1685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87048"/>
            <a:ext cx="4854866" cy="47361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Confucian ideas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1111349"/>
            <a:ext cx="5570806" cy="5598940"/>
          </a:xfrm>
        </p:spPr>
        <p:txBody>
          <a:bodyPr>
            <a:normAutofit/>
          </a:bodyPr>
          <a:lstStyle/>
          <a:p>
            <a:pPr marL="6286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a sense of humanity; kind, courteous, respectful, loyal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286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a sense of propriety</a:t>
            </a:r>
          </a:p>
          <a:p>
            <a:pPr marL="971550" lvl="1" indent="-457200">
              <a:lnSpc>
                <a:spcPct val="90000"/>
              </a:lnSpc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 expectations change with situation </a:t>
            </a:r>
          </a:p>
          <a:p>
            <a:pPr marL="971550" lvl="1" indent="-457200">
              <a:lnSpc>
                <a:spcPct val="90000"/>
              </a:lnSpc>
              <a:defRPr/>
            </a:pPr>
            <a:r>
              <a:rPr lang="en-US" sz="2400" dirty="0"/>
              <a:t>Relationships dominate: ruler to subject, father to son, husband to wife, elder to </a:t>
            </a:r>
            <a:r>
              <a:rPr lang="en-US" sz="2400" dirty="0" smtClean="0"/>
              <a:t>younger, </a:t>
            </a:r>
            <a:r>
              <a:rPr lang="en-US" sz="2400" dirty="0"/>
              <a:t>and friend to friend, etc.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286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Xiao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filial piety </a:t>
            </a:r>
          </a:p>
          <a:p>
            <a:pPr marL="971550" lvl="1" indent="-457200">
              <a:lnSpc>
                <a:spcPct val="90000"/>
              </a:lnSpc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Preserves family and ancestral integrity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smtClean="0"/>
              <a:t>Confucian </a:t>
            </a:r>
            <a:r>
              <a:rPr lang="en-US" sz="2400" dirty="0"/>
              <a:t>ideas adaptable and interpretive due to </a:t>
            </a:r>
            <a:r>
              <a:rPr lang="en-US" sz="2400" dirty="0" smtClean="0"/>
              <a:t>generalized </a:t>
            </a:r>
            <a:r>
              <a:rPr lang="en-US" sz="2400" dirty="0"/>
              <a:t>ideas – no specific rules!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197467-E80F-4B83-8B69-710883560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95" r="2430"/>
          <a:stretch/>
        </p:blipFill>
        <p:spPr>
          <a:xfrm>
            <a:off x="-84063" y="0"/>
            <a:ext cx="6095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6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>
            <a:extLst>
              <a:ext uri="{FF2B5EF4-FFF2-40B4-BE49-F238E27FC236}">
                <a16:creationId xmlns:a16="http://schemas.microsoft.com/office/drawing/2014/main" id="{7B83CB7D-70AB-49F4-9898-DBA3172152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1" y="395416"/>
            <a:ext cx="10131425" cy="815547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Song Dynasty </a:t>
            </a:r>
            <a:r>
              <a:rPr lang="en-US" altLang="en-US" dirty="0"/>
              <a:t>(960-1279 CE)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DBC702DD-AA98-4D8F-A41D-CBCA3A637BB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34810" y="1444336"/>
            <a:ext cx="4995334" cy="5009473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Emphasis on administration, industry, education, the arts</a:t>
            </a:r>
          </a:p>
          <a:p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Military not emphasized!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Direction of first emperor, Song </a:t>
            </a:r>
            <a:r>
              <a:rPr lang="en-US" altLang="en-US" sz="2800" dirty="0" err="1">
                <a:cs typeface="Times New Roman" panose="02020603050405020304" pitchFamily="18" charset="0"/>
              </a:rPr>
              <a:t>Taizu</a:t>
            </a:r>
            <a:r>
              <a:rPr lang="en-US" altLang="en-US" sz="2800" dirty="0">
                <a:cs typeface="Times New Roman" panose="02020603050405020304" pitchFamily="18" charset="0"/>
              </a:rPr>
              <a:t> (r. 960-976 CE)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Former military </a:t>
            </a:r>
            <a:r>
              <a:rPr lang="en-US" altLang="en-US" sz="2600" dirty="0" smtClean="0">
                <a:cs typeface="Times New Roman" panose="02020603050405020304" pitchFamily="18" charset="0"/>
              </a:rPr>
              <a:t>leader made </a:t>
            </a:r>
            <a:r>
              <a:rPr lang="en-US" altLang="en-US" sz="2600" dirty="0">
                <a:cs typeface="Times New Roman" panose="02020603050405020304" pitchFamily="18" charset="0"/>
              </a:rPr>
              <a:t>emperor by troops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Instituted policy of imperial favor for civil servants, expanded meritocracy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BE580-1DC2-4EC3-A38A-D94B52C0D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39F5-74F7-4B21-9C5B-A6237A152479}" type="slidenum">
              <a:rPr lang="en-US" altLang="en-US"/>
              <a:pPr/>
              <a:t>7</a:t>
            </a:fld>
            <a:endParaRPr lang="en-US" altLang="en-US"/>
          </a:p>
        </p:txBody>
      </p:sp>
      <p:pic>
        <p:nvPicPr>
          <p:cNvPr id="7" name="Picture 9" descr="ben06937_m1502">
            <a:extLst>
              <a:ext uri="{FF2B5EF4-FFF2-40B4-BE49-F238E27FC236}">
                <a16:creationId xmlns:a16="http://schemas.microsoft.com/office/drawing/2014/main" id="{9E6CA1D3-C1CB-484D-9E1A-7CD9672A81E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567994"/>
            <a:ext cx="5652958" cy="468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03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>
            <a:extLst>
              <a:ext uri="{FF2B5EF4-FFF2-40B4-BE49-F238E27FC236}">
                <a16:creationId xmlns:a16="http://schemas.microsoft.com/office/drawing/2014/main" id="{08DDEE47-41EA-4E0C-BBCB-06E6AE5815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63344" y="129899"/>
            <a:ext cx="5290456" cy="990138"/>
          </a:xfrm>
        </p:spPr>
        <p:txBody>
          <a:bodyPr/>
          <a:lstStyle/>
          <a:p>
            <a:r>
              <a:rPr lang="en-US" altLang="en-US" dirty="0"/>
              <a:t>Song Weaknesses</a:t>
            </a: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A593BB45-2075-4C47-89FE-DB963FB1A1C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595258" y="1400389"/>
            <a:ext cx="6596742" cy="545304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en-US" sz="28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Civil service exam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 creates </a:t>
            </a:r>
            <a:r>
              <a:rPr lang="en-US" altLang="en-US" sz="28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meritocracy, 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but not as difficult to pass as Tang dynasty</a:t>
            </a:r>
          </a:p>
          <a:p>
            <a:pPr>
              <a:lnSpc>
                <a:spcPct val="80000"/>
              </a:lnSpc>
            </a:pPr>
            <a:r>
              <a:rPr lang="en-US" altLang="en-US" sz="2800" dirty="0" smtClean="0">
                <a:cs typeface="Times New Roman" panose="02020603050405020304" pitchFamily="18" charset="0"/>
              </a:rPr>
              <a:t>Increasing size </a:t>
            </a:r>
            <a:r>
              <a:rPr lang="en-US" altLang="en-US" sz="2800" dirty="0">
                <a:cs typeface="Times New Roman" panose="02020603050405020304" pitchFamily="18" charset="0"/>
              </a:rPr>
              <a:t>of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bureaucracy</a:t>
            </a:r>
            <a:r>
              <a:rPr lang="en-US" altLang="en-US" sz="2800" dirty="0">
                <a:cs typeface="Times New Roman" panose="02020603050405020304" pitchFamily="18" charset="0"/>
              </a:rPr>
              <a:t> heavy drain on economy </a:t>
            </a:r>
            <a:endParaRPr lang="en-US" altLang="en-US" sz="2800" dirty="0" smtClean="0"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</a:pPr>
            <a:r>
              <a:rPr lang="en-US" altLang="en-US" sz="2400" dirty="0" smtClean="0">
                <a:cs typeface="Times New Roman" panose="02020603050405020304" pitchFamily="18" charset="0"/>
              </a:rPr>
              <a:t>Two </a:t>
            </a:r>
            <a:r>
              <a:rPr lang="en-US" altLang="en-US" sz="2400" dirty="0">
                <a:cs typeface="Times New Roman" panose="02020603050405020304" pitchFamily="18" charset="0"/>
              </a:rPr>
              <a:t>peasant rebellions in 12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th</a:t>
            </a:r>
            <a:r>
              <a:rPr lang="en-US" altLang="en-US" sz="2400" dirty="0">
                <a:cs typeface="Times New Roman" panose="02020603050405020304" pitchFamily="18" charset="0"/>
              </a:rPr>
              <a:t> c.</a:t>
            </a:r>
          </a:p>
          <a:p>
            <a:pPr lvl="1">
              <a:lnSpc>
                <a:spcPct val="8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Internal inertia prevents reform of bureaucracy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Civil service leadership lacked military training</a:t>
            </a:r>
          </a:p>
          <a:p>
            <a:pPr lvl="1">
              <a:lnSpc>
                <a:spcPct val="80000"/>
              </a:lnSpc>
            </a:pPr>
            <a:r>
              <a:rPr lang="en-US" altLang="en-US" sz="2600" dirty="0">
                <a:solidFill>
                  <a:srgbClr val="FFFF00"/>
                </a:solidFill>
                <a:cs typeface="Times New Roman" panose="02020603050405020304" pitchFamily="18" charset="0"/>
              </a:rPr>
              <a:t>Scholar-gentry </a:t>
            </a:r>
            <a:r>
              <a:rPr lang="en-US" altLang="en-US" sz="2600" dirty="0">
                <a:cs typeface="Times New Roman" panose="02020603050405020304" pitchFamily="18" charset="0"/>
              </a:rPr>
              <a:t>sign of high social status</a:t>
            </a:r>
          </a:p>
          <a:p>
            <a:pPr>
              <a:lnSpc>
                <a:spcPct val="80000"/>
              </a:lnSpc>
            </a:pPr>
            <a:r>
              <a:rPr lang="en-US" altLang="en-US" sz="3000" dirty="0">
                <a:cs typeface="Times New Roman" panose="02020603050405020304" pitchFamily="18" charset="0"/>
              </a:rPr>
              <a:t>Unable to contain nomadic attacks</a:t>
            </a:r>
          </a:p>
          <a:p>
            <a:pPr lvl="1">
              <a:lnSpc>
                <a:spcPct val="80000"/>
              </a:lnSpc>
            </a:pPr>
            <a:r>
              <a:rPr lang="en-US" altLang="en-US" dirty="0" smtClean="0">
                <a:cs typeface="Times New Roman" panose="02020603050405020304" pitchFamily="18" charset="0"/>
              </a:rPr>
              <a:t>Capital moved to prevent attacks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40E0D-D6C4-4761-8EA5-C61F6CBDF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562F-227D-43C0-94A9-32351A9D90F4}" type="slidenum">
              <a:rPr lang="en-US" altLang="en-US"/>
              <a:pPr/>
              <a:t>8</a:t>
            </a:fld>
            <a:endParaRPr lang="en-US" altLang="en-US"/>
          </a:p>
        </p:txBody>
      </p:sp>
      <p:pic>
        <p:nvPicPr>
          <p:cNvPr id="11" name="Picture 2" descr="Image result for chinese emperor long fingernails">
            <a:extLst>
              <a:ext uri="{FF2B5EF4-FFF2-40B4-BE49-F238E27FC236}">
                <a16:creationId xmlns:a16="http://schemas.microsoft.com/office/drawing/2014/main" id="{D44CAC4A-CD59-488C-9669-C6E05F33D28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" t="6163" r="5779" b="7812"/>
          <a:stretch/>
        </p:blipFill>
        <p:spPr bwMode="auto">
          <a:xfrm>
            <a:off x="0" y="0"/>
            <a:ext cx="5526771" cy="686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99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D744531D-E06C-4527-9CAE-2FAB131F28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2" y="209550"/>
            <a:ext cx="10131425" cy="1033463"/>
          </a:xfrm>
        </p:spPr>
        <p:txBody>
          <a:bodyPr/>
          <a:lstStyle/>
          <a:p>
            <a:r>
              <a:rPr lang="en-US" altLang="en-US" dirty="0" smtClean="0"/>
              <a:t>India – Origins of Hinduism</a:t>
            </a:r>
            <a:endParaRPr lang="en-US" altLang="en-US" dirty="0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F8B1137C-B6FE-4376-900D-902AF596827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95529" y="1481959"/>
            <a:ext cx="5485607" cy="4947416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  <a:cs typeface="Times New Roman" panose="02020603050405020304" pitchFamily="18" charset="0"/>
              </a:rPr>
              <a:t>Dravidians</a:t>
            </a:r>
            <a:r>
              <a:rPr lang="en-US" altLang="en-US" dirty="0">
                <a:cs typeface="Times New Roman" panose="02020603050405020304" pitchFamily="18" charset="0"/>
              </a:rPr>
              <a:t>, darker-skinned sedentary inhabitants </a:t>
            </a:r>
            <a:r>
              <a:rPr lang="en-US" altLang="en-US" dirty="0" smtClean="0">
                <a:cs typeface="Times New Roman" panose="02020603050405020304" pitchFamily="18" charset="0"/>
              </a:rPr>
              <a:t>living in India</a:t>
            </a:r>
            <a:endParaRPr lang="en-US" altLang="en-US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Aryans</a:t>
            </a:r>
            <a:r>
              <a:rPr lang="en-US" altLang="en-US" sz="2800" dirty="0">
                <a:cs typeface="Times New Roman" panose="02020603050405020304" pitchFamily="18" charset="0"/>
              </a:rPr>
              <a:t>, lighter-skinned invaders from the north settle in northern India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cs typeface="Times New Roman" panose="02020603050405020304" pitchFamily="18" charset="0"/>
              </a:rPr>
              <a:t>Color bias leads to socio-economic </a:t>
            </a:r>
            <a:r>
              <a:rPr lang="en-US" altLang="en-US" sz="2800" dirty="0">
                <a:cs typeface="Times New Roman" panose="02020603050405020304" pitchFamily="18" charset="0"/>
              </a:rPr>
              <a:t>implications (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varna</a:t>
            </a:r>
            <a:r>
              <a:rPr lang="en-US" altLang="en-US" sz="2800" dirty="0"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Conquered or not? No evidence of large-scale military conquest.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05DAD3-6586-44FE-9C6D-1041108927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4580" y="1243013"/>
            <a:ext cx="5821891" cy="436641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F488D-A12C-4662-9746-2A308B29E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DBB0-D7C6-4F4D-918E-AA0B0E051FB4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627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1109.potx" id="{B47C65E8-9F73-4C4F-A3C2-84725F71438E}" vid="{CFC30A9F-F7E5-41F4-B6B7-D2E5B79E3BF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1032</TotalTime>
  <Words>1385</Words>
  <Application>Microsoft Office PowerPoint</Application>
  <PresentationFormat>Widescreen</PresentationFormat>
  <Paragraphs>194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Euphemia</vt:lpstr>
      <vt:lpstr>Matura MT Script Capitals</vt:lpstr>
      <vt:lpstr>Times New Roman</vt:lpstr>
      <vt:lpstr>Office Theme</vt:lpstr>
      <vt:lpstr>Serenity 16x9</vt:lpstr>
      <vt:lpstr>In a country well governed, poverty is something to be ashamed of. In a country badly governed, wealth is something to be ashamed of.</vt:lpstr>
      <vt:lpstr>Period of Warring States (475-221 BCE)</vt:lpstr>
      <vt:lpstr>Confucius’ search for order</vt:lpstr>
      <vt:lpstr>Sayings…</vt:lpstr>
      <vt:lpstr>Confucian ideas</vt:lpstr>
      <vt:lpstr>Key Confucian ideas </vt:lpstr>
      <vt:lpstr>Song Dynasty (960-1279 CE)</vt:lpstr>
      <vt:lpstr>Song Weaknesses</vt:lpstr>
      <vt:lpstr>India – Origins of Hinduism</vt:lpstr>
      <vt:lpstr>Varna: The Caste System</vt:lpstr>
      <vt:lpstr>The Early Aryans</vt:lpstr>
      <vt:lpstr>Sacred texts: Upanishads</vt:lpstr>
      <vt:lpstr>Early Buddhism</vt:lpstr>
      <vt:lpstr>Gautama’s Search for Enlightenment</vt:lpstr>
      <vt:lpstr>The Buddha and his Followers</vt:lpstr>
      <vt:lpstr>Buddhist Doctrine: The Dharma</vt:lpstr>
      <vt:lpstr>Appeal of Buddhism</vt:lpstr>
      <vt:lpstr>Buddhism in China</vt:lpstr>
      <vt:lpstr>Changes in Buddhist thought</vt:lpstr>
      <vt:lpstr>Spread of Buddhism</vt:lpstr>
      <vt:lpstr>Daoism</vt:lpstr>
      <vt:lpstr>Critical reaction: Daoism</vt:lpstr>
      <vt:lpstr>Philosophical (original) Daoism</vt:lpstr>
      <vt:lpstr>Doctrine of Wuwei</vt:lpstr>
      <vt:lpstr>Neo-Confucianism (D+B+C)</vt:lpstr>
      <vt:lpstr>Remember “Li?”  Filial piety (aka. patterns)</vt:lpstr>
      <vt:lpstr>Song Patriarchal Social Structures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a country well governed, poverty is something to be ashamed of. In a country badly governed, wealth is something to be ashamed of.</dc:title>
  <dc:creator>Meis, Jeannine</dc:creator>
  <cp:lastModifiedBy>John Meis</cp:lastModifiedBy>
  <cp:revision>16</cp:revision>
  <dcterms:created xsi:type="dcterms:W3CDTF">2019-08-15T01:11:50Z</dcterms:created>
  <dcterms:modified xsi:type="dcterms:W3CDTF">2019-08-18T20:18:16Z</dcterms:modified>
</cp:coreProperties>
</file>