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6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6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4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6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2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7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1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0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6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27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nZEoOJ-cx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0BB3-9053-4657-9BDA-A72EEA0C9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1948" y="1964267"/>
            <a:ext cx="4598504" cy="242146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Sinification</a:t>
            </a:r>
            <a:r>
              <a:rPr lang="en-US" dirty="0"/>
              <a:t> of E. Asia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0A627-B772-4186-975C-DC55640FB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7120" y="4385732"/>
            <a:ext cx="4582601" cy="1405467"/>
          </a:xfrm>
        </p:spPr>
        <p:txBody>
          <a:bodyPr>
            <a:normAutofit/>
          </a:bodyPr>
          <a:lstStyle/>
          <a:p>
            <a:r>
              <a:rPr lang="en-US" sz="2800" cap="none" dirty="0"/>
              <a:t>Korea, Vietnam, </a:t>
            </a:r>
            <a:r>
              <a:rPr lang="en-US" sz="2800" cap="none" dirty="0" smtClean="0"/>
              <a:t>and Japan </a:t>
            </a:r>
            <a:endParaRPr lang="en-US" sz="2800" cap="none" dirty="0"/>
          </a:p>
        </p:txBody>
      </p:sp>
      <p:pic>
        <p:nvPicPr>
          <p:cNvPr id="2050" name="Picture 2" descr="Image result for himeji castle of Japan">
            <a:extLst>
              <a:ext uri="{FF2B5EF4-FFF2-40B4-BE49-F238E27FC236}">
                <a16:creationId xmlns:a16="http://schemas.microsoft.com/office/drawing/2014/main" id="{3279A278-FE91-4949-8932-70AE9DD6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" y="143793"/>
            <a:ext cx="7162910" cy="53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6F118-20A7-4D27-B33A-7C018E060FCA}"/>
              </a:ext>
            </a:extLst>
          </p:cNvPr>
          <p:cNvSpPr txBox="1"/>
          <p:nvPr/>
        </p:nvSpPr>
        <p:spPr>
          <a:xfrm>
            <a:off x="795131" y="5658677"/>
            <a:ext cx="552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Himeji Castle, built in 1333</a:t>
            </a:r>
          </a:p>
        </p:txBody>
      </p:sp>
    </p:spTree>
    <p:extLst>
      <p:ext uri="{BB962C8B-B14F-4D97-AF65-F5344CB8AC3E}">
        <p14:creationId xmlns:p14="http://schemas.microsoft.com/office/powerpoint/2010/main" val="15770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7335EEC3-74FA-44F6-A059-2415BA07D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287" y="234306"/>
            <a:ext cx="11709883" cy="781878"/>
          </a:xfrm>
        </p:spPr>
        <p:txBody>
          <a:bodyPr/>
          <a:lstStyle/>
          <a:p>
            <a:pPr algn="r"/>
            <a:r>
              <a:rPr lang="en-US" altLang="en-US" dirty="0"/>
              <a:t>China and Korea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69C70CB-3ED0-4B0A-A26B-15B9396C92B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487680"/>
            <a:ext cx="5348839" cy="6231172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Tang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Dynasty (618-907CE) armies </a:t>
            </a:r>
            <a:r>
              <a:rPr lang="en-US" altLang="en-US" sz="2800" dirty="0">
                <a:cs typeface="Times New Roman" panose="02020603050405020304" pitchFamily="18" charset="0"/>
              </a:rPr>
              <a:t>conquered much of Korea; </a:t>
            </a:r>
            <a:r>
              <a:rPr lang="en-US" altLang="en-US" sz="2800" u="sng" dirty="0">
                <a:cs typeface="Times New Roman" panose="02020603050405020304" pitchFamily="18" charset="0"/>
              </a:rPr>
              <a:t>Silla dynasty </a:t>
            </a:r>
            <a:r>
              <a:rPr lang="en-US" altLang="en-US" sz="2800" dirty="0">
                <a:cs typeface="Times New Roman" panose="02020603050405020304" pitchFamily="18" charset="0"/>
              </a:rPr>
              <a:t>organized resistance</a:t>
            </a:r>
          </a:p>
          <a:p>
            <a:r>
              <a:rPr lang="en-US" altLang="en-US" sz="2800" dirty="0">
                <a:cs typeface="Times New Roman" panose="02020603050405020304" pitchFamily="18" charset="0"/>
              </a:rPr>
              <a:t>Technically a vassal state, but highly independent</a:t>
            </a:r>
          </a:p>
          <a:p>
            <a:pPr lvl="1"/>
            <a:r>
              <a:rPr lang="en-US" altLang="en-US" sz="2600" dirty="0">
                <a:cs typeface="Times New Roman" panose="02020603050405020304" pitchFamily="18" charset="0"/>
              </a:rPr>
              <a:t>Tribute in gifts/rice exceeded by Chinese gifts and cultural contribution</a:t>
            </a:r>
          </a:p>
          <a:p>
            <a:r>
              <a:rPr lang="en-US" altLang="en-US" sz="2800" dirty="0">
                <a:cs typeface="Times New Roman" panose="02020603050405020304" pitchFamily="18" charset="0"/>
              </a:rPr>
              <a:t>Chinese influence pervasive!</a:t>
            </a:r>
          </a:p>
          <a:p>
            <a:pPr lvl="1"/>
            <a:r>
              <a:rPr lang="en-US" altLang="en-US" sz="2600" dirty="0">
                <a:cs typeface="Times New Roman" panose="02020603050405020304" pitchFamily="18" charset="0"/>
              </a:rPr>
              <a:t>The Silla kings built a new capital 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(at </a:t>
            </a:r>
            <a:r>
              <a:rPr lang="en-US" altLang="en-US" sz="2600" dirty="0" err="1" smtClean="0">
                <a:cs typeface="Times New Roman" panose="02020603050405020304" pitchFamily="18" charset="0"/>
              </a:rPr>
              <a:t>Kumsong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) </a:t>
            </a:r>
            <a:r>
              <a:rPr lang="en-US" altLang="en-US" sz="2600" dirty="0">
                <a:cs typeface="Times New Roman" panose="02020603050405020304" pitchFamily="18" charset="0"/>
              </a:rPr>
              <a:t>and modeled on Tang 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capital (</a:t>
            </a:r>
            <a:r>
              <a:rPr lang="en-US" altLang="en-US" sz="2600" dirty="0" err="1" smtClean="0">
                <a:cs typeface="Times New Roman" panose="02020603050405020304" pitchFamily="18" charset="0"/>
              </a:rPr>
              <a:t>Chang’an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)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cs typeface="Times New Roman" panose="02020603050405020304" pitchFamily="18" charset="0"/>
              </a:rPr>
              <a:t>Korean elite turned to Neo-Confucianism; peasants turned to Chan Buddhism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43D4DA3-A293-4CB1-BEB1-CF2ABBCE1A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4126" y="1391478"/>
            <a:ext cx="6361044" cy="42406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FC4F7-D476-481A-B87B-4888008B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DC9E-2985-4FE4-AF31-DAD6E878B82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2C42E-D424-431E-8315-144B09165571}"/>
              </a:ext>
            </a:extLst>
          </p:cNvPr>
          <p:cNvSpPr/>
          <p:nvPr/>
        </p:nvSpPr>
        <p:spPr>
          <a:xfrm>
            <a:off x="5574126" y="57380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Difference between Korea and China: Aristocracy and royal houses dominated Korea</a:t>
            </a:r>
          </a:p>
        </p:txBody>
      </p:sp>
    </p:spTree>
    <p:extLst>
      <p:ext uri="{BB962C8B-B14F-4D97-AF65-F5344CB8AC3E}">
        <p14:creationId xmlns:p14="http://schemas.microsoft.com/office/powerpoint/2010/main" val="7187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E9500384-CC18-4C23-BAA2-DF8E3B311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635" y="170007"/>
            <a:ext cx="11909884" cy="867880"/>
          </a:xfrm>
        </p:spPr>
        <p:txBody>
          <a:bodyPr/>
          <a:lstStyle/>
          <a:p>
            <a:pPr algn="r"/>
            <a:r>
              <a:rPr lang="en-US" altLang="en-US" dirty="0"/>
              <a:t>China and Vietnam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5D1F6154-4848-485E-B97C-8DCE76892B0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4635" y="261257"/>
            <a:ext cx="5245749" cy="6338325"/>
          </a:xfrm>
        </p:spPr>
        <p:txBody>
          <a:bodyPr>
            <a:noAutofit/>
          </a:bodyPr>
          <a:lstStyle/>
          <a:p>
            <a:r>
              <a:rPr lang="en-US" altLang="en-US" sz="3200" dirty="0">
                <a:cs typeface="Times New Roman" panose="02020603050405020304" pitchFamily="18" charset="0"/>
              </a:rPr>
              <a:t>Vietnamese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adopt SOME </a:t>
            </a:r>
            <a:r>
              <a:rPr lang="en-US" altLang="en-US" sz="3200" dirty="0">
                <a:cs typeface="Times New Roman" panose="02020603050405020304" pitchFamily="18" charset="0"/>
              </a:rPr>
              <a:t>Chinese culture, technology</a:t>
            </a:r>
          </a:p>
          <a:p>
            <a:pPr lvl="1"/>
            <a:r>
              <a:rPr lang="en-US" altLang="en-US" sz="2800" dirty="0">
                <a:cs typeface="Times New Roman" panose="02020603050405020304" pitchFamily="18" charset="0"/>
              </a:rPr>
              <a:t>However, ongoing resentment at political domination</a:t>
            </a:r>
          </a:p>
          <a:p>
            <a:r>
              <a:rPr lang="en-US" altLang="en-US" sz="3200" dirty="0">
                <a:cs typeface="Times New Roman" panose="02020603050405020304" pitchFamily="18" charset="0"/>
              </a:rPr>
              <a:t>Assert independence when Tang dynasty falls in 10</a:t>
            </a:r>
            <a:r>
              <a:rPr lang="en-US" altLang="en-US" sz="3200" baseline="30000" dirty="0">
                <a:cs typeface="Times New Roman" panose="02020603050405020304" pitchFamily="18" charset="0"/>
              </a:rPr>
              <a:t>th</a:t>
            </a:r>
            <a:r>
              <a:rPr lang="en-US" altLang="en-US" sz="3200" dirty="0">
                <a:cs typeface="Times New Roman" panose="02020603050405020304" pitchFamily="18" charset="0"/>
              </a:rPr>
              <a:t> century</a:t>
            </a:r>
          </a:p>
          <a:p>
            <a:r>
              <a:rPr lang="en-US" altLang="en-US" sz="3200" dirty="0">
                <a:cs typeface="Times New Roman" panose="02020603050405020304" pitchFamily="18" charset="0"/>
              </a:rPr>
              <a:t>Differences between Vietnam and China:</a:t>
            </a:r>
          </a:p>
          <a:p>
            <a:pPr lvl="1"/>
            <a:r>
              <a:rPr lang="en-US" altLang="en-US" sz="2800" dirty="0">
                <a:cs typeface="Times New Roman" panose="02020603050405020304" pitchFamily="18" charset="0"/>
              </a:rPr>
              <a:t>Many Vietnamese retained their religious traditions</a:t>
            </a:r>
          </a:p>
          <a:p>
            <a:pPr lvl="1"/>
            <a:r>
              <a:rPr lang="en-US" altLang="en-US" sz="2800" dirty="0">
                <a:cs typeface="Times New Roman" panose="02020603050405020304" pitchFamily="18" charset="0"/>
              </a:rPr>
              <a:t>Women played more prominent roles in Vietnam than in China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975B5C6-1744-4B24-9005-E30325C1ED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8645" y="1258957"/>
            <a:ext cx="6525874" cy="4611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C8AE4-054F-45A3-9C60-1394BA9D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A406-F7D0-4C3A-AE02-E051E55F76A1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2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73474274-F5B1-4404-90E9-4AE38E61A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7677" y="220717"/>
            <a:ext cx="10131425" cy="861391"/>
          </a:xfrm>
        </p:spPr>
        <p:txBody>
          <a:bodyPr/>
          <a:lstStyle/>
          <a:p>
            <a:r>
              <a:rPr lang="en-US" altLang="en-US" dirty="0"/>
              <a:t>China and Nara Japan (</a:t>
            </a:r>
            <a:r>
              <a:rPr lang="en-US" dirty="0"/>
              <a:t>710–784 CE)</a:t>
            </a:r>
            <a:endParaRPr lang="en-US" altLang="en-US" dirty="0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A2BED0FB-3D3C-405A-9BDF-7191D774C98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920343" y="1288869"/>
            <a:ext cx="6886429" cy="53379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Chinese armies never invade Japan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cs typeface="Times New Roman" panose="02020603050405020304" pitchFamily="18" charset="0"/>
              </a:rPr>
              <a:t>Imitate Tang </a:t>
            </a:r>
            <a:r>
              <a:rPr lang="en-US" altLang="en-US" sz="3200" dirty="0">
                <a:cs typeface="Times New Roman" panose="02020603050405020304" pitchFamily="18" charset="0"/>
              </a:rPr>
              <a:t>land and taxation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policies (emperor </a:t>
            </a:r>
            <a:r>
              <a:rPr lang="en-US" altLang="en-US" sz="3200" dirty="0">
                <a:cs typeface="Times New Roman" panose="02020603050405020304" pitchFamily="18" charset="0"/>
              </a:rPr>
              <a:t>owns all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land!)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cs typeface="Times New Roman" panose="02020603050405020304" pitchFamily="18" charset="0"/>
              </a:rPr>
              <a:t>Imitate </a:t>
            </a:r>
            <a:r>
              <a:rPr lang="en-US" altLang="en-US" sz="3200" dirty="0">
                <a:cs typeface="Times New Roman" panose="02020603050405020304" pitchFamily="18" charset="0"/>
              </a:rPr>
              <a:t>Tang administration and capital (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Chang’an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) at Nara.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Adoption of Confucian, Buddhist teachings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Yet retention of 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Shinto</a:t>
            </a:r>
            <a:r>
              <a:rPr lang="en-US" altLang="en-US" sz="3200" dirty="0">
                <a:cs typeface="Times New Roman" panose="02020603050405020304" pitchFamily="18" charset="0"/>
              </a:rPr>
              <a:t> religion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Benevolent and malevolent spirits (</a:t>
            </a:r>
            <a:r>
              <a:rPr lang="en-US" altLang="en-US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kami</a:t>
            </a:r>
            <a:r>
              <a:rPr lang="en-US" altLang="en-US" sz="2800" dirty="0">
                <a:cs typeface="Times New Roman" panose="02020603050405020304" pitchFamily="18" charset="0"/>
              </a:rPr>
              <a:t>) inhabit all things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913B471-05D9-4C56-A729-BB8114448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2586" y="1681025"/>
            <a:ext cx="3697196" cy="479266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C039C-453E-4B7B-A8D1-E6CBBDBD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67-907E-44DC-AF10-F8190BA51D7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1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33175021-B38E-4AA1-9081-D438896F1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8754" y="141256"/>
            <a:ext cx="5790487" cy="88789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Heian Japan (794-1185 CE)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F7ECE4D5-D965-4219-BA06-B0E75E7CB47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98504" y="1105990"/>
            <a:ext cx="7500731" cy="53014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Japan rejects collapsing Tang Dynasty.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Period </a:t>
            </a:r>
            <a:r>
              <a:rPr lang="en-US" altLang="en-US" sz="2800" dirty="0">
                <a:cs typeface="Times New Roman" panose="02020603050405020304" pitchFamily="18" charset="0"/>
              </a:rPr>
              <a:t>of massive cultural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awakening!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Japanese emperor moves court to Heian </a:t>
            </a:r>
            <a:r>
              <a:rPr lang="en-US" altLang="en-US" dirty="0" smtClean="0">
                <a:cs typeface="Times New Roman" panose="02020603050405020304" pitchFamily="18" charset="0"/>
              </a:rPr>
              <a:t>(modern Kyoto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Emperor </a:t>
            </a:r>
            <a:r>
              <a:rPr lang="en-US" altLang="en-US" dirty="0" smtClean="0">
                <a:cs typeface="Times New Roman" panose="02020603050405020304" pitchFamily="18" charset="0"/>
              </a:rPr>
              <a:t>becomes figurehead</a:t>
            </a:r>
            <a:r>
              <a:rPr lang="en-US" altLang="en-US" dirty="0">
                <a:cs typeface="Times New Roman" panose="02020603050405020304" pitchFamily="18" charset="0"/>
              </a:rPr>
              <a:t>, real power in hands of Fujiwara </a:t>
            </a:r>
            <a:r>
              <a:rPr lang="en-US" altLang="en-US" dirty="0" smtClean="0">
                <a:cs typeface="Times New Roman" panose="02020603050405020304" pitchFamily="18" charset="0"/>
              </a:rPr>
              <a:t>clan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Emperor is ceremonial figurehead and link to the divine – very respected!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Pattern in Japanese history: weak emperor with true power held by others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“behind </a:t>
            </a:r>
            <a:r>
              <a:rPr lang="en-US" altLang="en-US" sz="2800" dirty="0">
                <a:cs typeface="Times New Roman" panose="02020603050405020304" pitchFamily="18" charset="0"/>
              </a:rPr>
              <a:t>the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throne” 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Helps explain longevity of the institution (no </a:t>
            </a:r>
            <a:r>
              <a:rPr lang="en-US" altLang="en-US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Mandate of Heaven</a:t>
            </a:r>
            <a:r>
              <a:rPr lang="en-US" altLang="en-US" sz="2800" dirty="0">
                <a:cs typeface="Times New Roman" panose="02020603050405020304" pitchFamily="18" charset="0"/>
              </a:rPr>
              <a:t>!)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FA6D596-F87E-470C-B683-814F7B338B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6226" cy="68644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A3638-647B-455F-BA21-C52D882E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1736-6DE5-43E6-B3D9-2569B0E7FEC6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2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8314-83BD-4EA0-A042-D9826BEA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23850"/>
            <a:ext cx="10131425" cy="742950"/>
          </a:xfrm>
        </p:spPr>
        <p:txBody>
          <a:bodyPr/>
          <a:lstStyle/>
          <a:p>
            <a:r>
              <a:rPr lang="en-US" altLang="en-US" dirty="0"/>
              <a:t>Japanese Education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2453B-0528-420C-847D-DA94C07DE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1271451"/>
            <a:ext cx="5471586" cy="5376998"/>
          </a:xfrm>
        </p:spPr>
        <p:txBody>
          <a:bodyPr>
            <a:noAutofit/>
          </a:bodyPr>
          <a:lstStyle/>
          <a:p>
            <a:pPr lvl="0">
              <a:buClr>
                <a:prstClr val="white"/>
              </a:buClr>
            </a:pPr>
            <a:r>
              <a:rPr lang="en-US" altLang="en-US" sz="3000" dirty="0">
                <a:solidFill>
                  <a:srgbClr val="FFFF00"/>
                </a:solidFill>
                <a:cs typeface="Times New Roman" panose="02020603050405020304" pitchFamily="18" charset="0"/>
              </a:rPr>
              <a:t>Zen Buddhism </a:t>
            </a:r>
            <a:r>
              <a:rPr lang="en-US" altLang="en-US" sz="3000" dirty="0">
                <a:solidFill>
                  <a:prstClr val="white"/>
                </a:solidFill>
                <a:cs typeface="Times New Roman" panose="02020603050405020304" pitchFamily="18" charset="0"/>
              </a:rPr>
              <a:t>practiced</a:t>
            </a:r>
          </a:p>
          <a:p>
            <a:pPr lvl="0">
              <a:buClr>
                <a:prstClr val="white"/>
              </a:buClr>
            </a:pPr>
            <a:r>
              <a:rPr lang="en-US" altLang="en-US" sz="3000" dirty="0">
                <a:solidFill>
                  <a:prstClr val="white"/>
                </a:solidFill>
                <a:cs typeface="Times New Roman" panose="02020603050405020304" pitchFamily="18" charset="0"/>
              </a:rPr>
              <a:t>Classic curriculum dominated by Chinese</a:t>
            </a:r>
          </a:p>
          <a:p>
            <a:pPr lvl="1">
              <a:buClr>
                <a:prstClr val="white"/>
              </a:buClr>
            </a:pPr>
            <a:r>
              <a:rPr lang="en-US" altLang="en-US" sz="3000" dirty="0">
                <a:solidFill>
                  <a:prstClr val="white"/>
                </a:solidFill>
                <a:cs typeface="Times New Roman" panose="02020603050405020304" pitchFamily="18" charset="0"/>
              </a:rPr>
              <a:t>Formal education in Chinese</a:t>
            </a:r>
          </a:p>
          <a:p>
            <a:pPr lvl="1">
              <a:buClr>
                <a:prstClr val="white"/>
              </a:buClr>
            </a:pPr>
            <a:r>
              <a:rPr lang="en-US" altLang="en-US" sz="3000" dirty="0">
                <a:solidFill>
                  <a:prstClr val="white"/>
                </a:solidFill>
                <a:cs typeface="Times New Roman" panose="02020603050405020304" pitchFamily="18" charset="0"/>
              </a:rPr>
              <a:t>Court spoke Chinese</a:t>
            </a:r>
          </a:p>
          <a:p>
            <a:pPr lvl="1">
              <a:buClr>
                <a:prstClr val="white"/>
              </a:buClr>
            </a:pPr>
            <a:r>
              <a:rPr lang="en-US" altLang="en-US" sz="30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Government </a:t>
            </a:r>
            <a:r>
              <a:rPr lang="en-US" altLang="en-US" sz="3000" dirty="0">
                <a:solidFill>
                  <a:prstClr val="white"/>
                </a:solidFill>
                <a:cs typeface="Times New Roman" panose="02020603050405020304" pitchFamily="18" charset="0"/>
              </a:rPr>
              <a:t>records in Chinese</a:t>
            </a:r>
          </a:p>
          <a:p>
            <a:pPr lvl="1">
              <a:buClr>
                <a:prstClr val="white"/>
              </a:buClr>
            </a:pPr>
            <a:r>
              <a:rPr lang="en-US" altLang="en-US" sz="3000" dirty="0">
                <a:solidFill>
                  <a:prstClr val="white"/>
                </a:solidFill>
                <a:cs typeface="Times New Roman" panose="02020603050405020304" pitchFamily="18" charset="0"/>
              </a:rPr>
              <a:t>Japanese script borrowed heavily from Chinese</a:t>
            </a:r>
          </a:p>
          <a:p>
            <a:pPr lvl="0">
              <a:buClr>
                <a:prstClr val="white"/>
              </a:buClr>
            </a:pPr>
            <a:r>
              <a:rPr lang="en-US" altLang="en-US" sz="3000" dirty="0">
                <a:solidFill>
                  <a:prstClr val="white"/>
                </a:solidFill>
                <a:cs typeface="Times New Roman" panose="02020603050405020304" pitchFamily="18" charset="0"/>
              </a:rPr>
              <a:t>Wealthy wrote poetry, literature.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20F1FC-5238-4DD3-9A4C-B2A559F546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3" y="1109046"/>
            <a:ext cx="6161087" cy="41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86654B03-9004-4F8E-B5E3-0107ABF6E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174" y="1"/>
            <a:ext cx="4767644" cy="1086678"/>
          </a:xfrm>
        </p:spPr>
        <p:txBody>
          <a:bodyPr/>
          <a:lstStyle/>
          <a:p>
            <a:r>
              <a:rPr lang="en-US" altLang="en-US" dirty="0"/>
              <a:t>Japanese Women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627DED7-BE81-4EC9-A7B8-A5EA4600D7F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4953" y="1086679"/>
            <a:ext cx="4827865" cy="5618921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>
                <a:cs typeface="Times New Roman" panose="02020603050405020304" pitchFamily="18" charset="0"/>
              </a:rPr>
              <a:t>Wealthy lived lives of education and art</a:t>
            </a:r>
          </a:p>
          <a:p>
            <a:r>
              <a:rPr lang="en-US" altLang="en-US" sz="3200" dirty="0">
                <a:cs typeface="Times New Roman" panose="02020603050405020304" pitchFamily="18" charset="0"/>
              </a:rPr>
              <a:t>However, very regulated by ceremony.</a:t>
            </a:r>
          </a:p>
          <a:p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Did not receive Chinese education – influential as preservers of </a:t>
            </a:r>
            <a:r>
              <a:rPr lang="en-US" altLang="en-US" sz="3200" i="1" dirty="0">
                <a:solidFill>
                  <a:srgbClr val="FFFF00"/>
                </a:solidFill>
                <a:cs typeface="Times New Roman" panose="02020603050405020304" pitchFamily="18" charset="0"/>
              </a:rPr>
              <a:t>Japanese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culture!</a:t>
            </a:r>
          </a:p>
          <a:p>
            <a:pPr lvl="1"/>
            <a:r>
              <a:rPr lang="en-US" altLang="en-US" sz="2800" dirty="0">
                <a:cs typeface="Times New Roman" panose="02020603050405020304" pitchFamily="18" charset="0"/>
              </a:rPr>
              <a:t>Murasaki </a:t>
            </a:r>
            <a:r>
              <a:rPr lang="en-US" altLang="en-US" sz="2800" dirty="0" err="1">
                <a:cs typeface="Times New Roman" panose="02020603050405020304" pitchFamily="18" charset="0"/>
              </a:rPr>
              <a:t>Shikibu</a:t>
            </a:r>
            <a:r>
              <a:rPr lang="en-US" altLang="en-US" sz="2800" dirty="0">
                <a:cs typeface="Times New Roman" panose="02020603050405020304" pitchFamily="18" charset="0"/>
              </a:rPr>
              <a:t> wrote </a:t>
            </a:r>
            <a:r>
              <a:rPr lang="en-US" altLang="en-US" sz="2800" i="1" dirty="0">
                <a:cs typeface="Times New Roman" panose="02020603050405020304" pitchFamily="18" charset="0"/>
              </a:rPr>
              <a:t>The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Tale of </a:t>
            </a:r>
            <a:r>
              <a:rPr lang="en-US" altLang="en-US" sz="2800" i="1" dirty="0" err="1">
                <a:cs typeface="Times New Roman" panose="02020603050405020304" pitchFamily="18" charset="0"/>
              </a:rPr>
              <a:t>Genji</a:t>
            </a:r>
            <a:r>
              <a:rPr lang="en-US" altLang="en-US" sz="2800" i="1" dirty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in Japanese</a:t>
            </a:r>
          </a:p>
          <a:p>
            <a:pPr marL="0" indent="0" algn="r">
              <a:buNone/>
            </a:pPr>
            <a:r>
              <a:rPr lang="en-US" altLang="en-US" sz="3200" dirty="0">
                <a:cs typeface="Times New Roman" panose="02020603050405020304" pitchFamily="18" charset="0"/>
                <a:hlinkClick r:id="rId2"/>
              </a:rPr>
              <a:t>Heian Japan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185EB9C-A314-4642-99EB-CFD4EE5DF5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0287" y="0"/>
            <a:ext cx="7041713" cy="68638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C35E-96DC-4DB8-96B4-17EA8318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351-BED6-4FEC-BE37-CF1E5800F68C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1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ADF9-59CB-4BEB-B75C-3B5671D0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</a:t>
            </a:r>
            <a:r>
              <a:rPr lang="en-US" dirty="0" smtClean="0"/>
              <a:t>Heian Japan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24347-D250-4F12-A4DA-EEFFDE119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557" y="1630018"/>
            <a:ext cx="5510183" cy="4797286"/>
          </a:xfrm>
        </p:spPr>
        <p:txBody>
          <a:bodyPr>
            <a:normAutofit/>
          </a:bodyPr>
          <a:lstStyle/>
          <a:p>
            <a:r>
              <a:rPr lang="en-US" sz="3200" dirty="0"/>
              <a:t>Nobles led elegant lives at capital</a:t>
            </a:r>
          </a:p>
          <a:p>
            <a:r>
              <a:rPr lang="en-US" sz="3200" dirty="0" smtClean="0"/>
              <a:t>Aristocratic </a:t>
            </a:r>
            <a:r>
              <a:rPr lang="en-US" sz="3200" dirty="0"/>
              <a:t>clans gain large </a:t>
            </a:r>
            <a:r>
              <a:rPr lang="en-US" sz="3200" dirty="0" smtClean="0"/>
              <a:t>landholdings due to corruption</a:t>
            </a:r>
            <a:endParaRPr lang="en-US" sz="3200" dirty="0"/>
          </a:p>
          <a:p>
            <a:r>
              <a:rPr lang="en-US" altLang="en-US" sz="3200" dirty="0">
                <a:cs typeface="Times New Roman" panose="02020603050405020304" pitchFamily="18" charset="0"/>
              </a:rPr>
              <a:t>Civil war between </a:t>
            </a:r>
            <a:r>
              <a:rPr lang="en-US" altLang="en-US" sz="3200" dirty="0" err="1">
                <a:cs typeface="Times New Roman" panose="02020603050405020304" pitchFamily="18" charset="0"/>
              </a:rPr>
              <a:t>Taira</a:t>
            </a:r>
            <a:r>
              <a:rPr lang="en-US" altLang="en-US" sz="3200" dirty="0">
                <a:cs typeface="Times New Roman" panose="02020603050405020304" pitchFamily="18" charset="0"/>
              </a:rPr>
              <a:t> and Minamoto clans in 12</a:t>
            </a:r>
            <a:r>
              <a:rPr lang="en-US" altLang="en-US" sz="3200" baseline="30000" dirty="0">
                <a:cs typeface="Times New Roman" panose="02020603050405020304" pitchFamily="18" charset="0"/>
              </a:rPr>
              <a:t>th</a:t>
            </a:r>
            <a:r>
              <a:rPr lang="en-US" altLang="en-US" sz="3200" dirty="0">
                <a:cs typeface="Times New Roman" panose="02020603050405020304" pitchFamily="18" charset="0"/>
              </a:rPr>
              <a:t> century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E79591-77DF-48C9-9ECB-A7E135659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1513" y="1630018"/>
            <a:ext cx="6407600" cy="44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F1F83889-9A39-49C9-B6C3-DEE00EF75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983" y="193795"/>
            <a:ext cx="10131425" cy="1171345"/>
          </a:xfrm>
        </p:spPr>
        <p:txBody>
          <a:bodyPr/>
          <a:lstStyle/>
          <a:p>
            <a:r>
              <a:rPr lang="en-US" altLang="en-US" dirty="0"/>
              <a:t>Establishment of Shogun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1E656C6E-B4C5-4F94-B892-44DC52FA301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74983" y="1365140"/>
            <a:ext cx="5980043" cy="539346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cs typeface="Times New Roman" panose="02020603050405020304" pitchFamily="18" charset="0"/>
              </a:rPr>
              <a:t>Minamoto leader named </a:t>
            </a:r>
            <a:r>
              <a:rPr lang="en-US" altLang="en-US" sz="3600" dirty="0">
                <a:solidFill>
                  <a:srgbClr val="FFFF00"/>
                </a:solidFill>
                <a:cs typeface="Times New Roman" panose="02020603050405020304" pitchFamily="18" charset="0"/>
              </a:rPr>
              <a:t>shogun</a:t>
            </a:r>
            <a:r>
              <a:rPr lang="en-US" altLang="en-US" sz="3600" dirty="0">
                <a:cs typeface="Times New Roman" panose="02020603050405020304" pitchFamily="18" charset="0"/>
              </a:rPr>
              <a:t>, 1185 CE</a:t>
            </a:r>
          </a:p>
          <a:p>
            <a:pPr lvl="1"/>
            <a:r>
              <a:rPr lang="en-US" altLang="en-US" sz="3200" dirty="0">
                <a:cs typeface="Times New Roman" panose="02020603050405020304" pitchFamily="18" charset="0"/>
              </a:rPr>
              <a:t>Political leader of Japan</a:t>
            </a:r>
          </a:p>
          <a:p>
            <a:pPr lvl="1"/>
            <a:r>
              <a:rPr lang="en-US" altLang="en-US" sz="3200" dirty="0">
                <a:cs typeface="Times New Roman" panose="02020603050405020304" pitchFamily="18" charset="0"/>
              </a:rPr>
              <a:t>Emperor becomes religious figurehead only</a:t>
            </a:r>
          </a:p>
          <a:p>
            <a:r>
              <a:rPr lang="en-US" altLang="en-US" sz="3600" dirty="0">
                <a:cs typeface="Times New Roman" panose="02020603050405020304" pitchFamily="18" charset="0"/>
              </a:rPr>
              <a:t>Ruled from city of Kamakura; allowed imperial throne to continue in Kyoto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18AC6B8-4F44-4369-8904-A00639F0E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1468" y="1825625"/>
            <a:ext cx="4963064" cy="43513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CFDD8-E470-4BBE-A463-946EA7A1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93E1-55B1-4CD9-B257-D375049FC834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97824-4134-4A8C-9C20-57AF53382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937" y="0"/>
            <a:ext cx="4129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1277</TotalTime>
  <Words>425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Sinification of E. Asia</vt:lpstr>
      <vt:lpstr>China and Korea</vt:lpstr>
      <vt:lpstr>China and Vietnam</vt:lpstr>
      <vt:lpstr>China and Nara Japan (710–784 CE)</vt:lpstr>
      <vt:lpstr>Heian Japan (794-1185 CE)</vt:lpstr>
      <vt:lpstr>Japanese Education</vt:lpstr>
      <vt:lpstr>Japanese Women</vt:lpstr>
      <vt:lpstr>Decline of Heian Japan</vt:lpstr>
      <vt:lpstr>Establishment of Shogun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Jeannine Meis</dc:creator>
  <cp:lastModifiedBy>John Meis</cp:lastModifiedBy>
  <cp:revision>41</cp:revision>
  <dcterms:created xsi:type="dcterms:W3CDTF">2017-10-23T09:24:04Z</dcterms:created>
  <dcterms:modified xsi:type="dcterms:W3CDTF">2019-08-18T20:00:59Z</dcterms:modified>
</cp:coreProperties>
</file>