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2" r:id="rId2"/>
    <p:sldId id="258" r:id="rId3"/>
    <p:sldId id="313" r:id="rId4"/>
    <p:sldId id="261" r:id="rId5"/>
    <p:sldId id="315" r:id="rId6"/>
    <p:sldId id="283" r:id="rId7"/>
    <p:sldId id="286" r:id="rId8"/>
    <p:sldId id="314" r:id="rId9"/>
    <p:sldId id="316" r:id="rId10"/>
    <p:sldId id="317" r:id="rId11"/>
    <p:sldId id="318" r:id="rId12"/>
    <p:sldId id="321" r:id="rId13"/>
    <p:sldId id="320" r:id="rId14"/>
    <p:sldId id="319" r:id="rId15"/>
    <p:sldId id="297" r:id="rId16"/>
    <p:sldId id="322" r:id="rId17"/>
    <p:sldId id="289" r:id="rId18"/>
    <p:sldId id="323" r:id="rId19"/>
    <p:sldId id="325" r:id="rId20"/>
    <p:sldId id="293" r:id="rId21"/>
    <p:sldId id="326" r:id="rId22"/>
    <p:sldId id="329" r:id="rId23"/>
    <p:sldId id="330" r:id="rId24"/>
    <p:sldId id="263" r:id="rId25"/>
    <p:sldId id="265" r:id="rId26"/>
    <p:sldId id="267" r:id="rId27"/>
    <p:sldId id="269" r:id="rId28"/>
    <p:sldId id="272" r:id="rId29"/>
    <p:sldId id="327" r:id="rId30"/>
    <p:sldId id="328" r:id="rId31"/>
    <p:sldId id="273" r:id="rId32"/>
    <p:sldId id="274" r:id="rId33"/>
    <p:sldId id="278" r:id="rId34"/>
    <p:sldId id="279" r:id="rId35"/>
    <p:sldId id="280" r:id="rId36"/>
    <p:sldId id="281" r:id="rId37"/>
    <p:sldId id="290" r:id="rId38"/>
    <p:sldId id="294" r:id="rId39"/>
    <p:sldId id="298" r:id="rId40"/>
    <p:sldId id="296" r:id="rId41"/>
    <p:sldId id="299" r:id="rId42"/>
    <p:sldId id="264" r:id="rId43"/>
    <p:sldId id="300" r:id="rId44"/>
    <p:sldId id="301" r:id="rId45"/>
    <p:sldId id="304" r:id="rId46"/>
    <p:sldId id="305" r:id="rId47"/>
    <p:sldId id="275" r:id="rId48"/>
    <p:sldId id="302" r:id="rId49"/>
    <p:sldId id="268" r:id="rId50"/>
    <p:sldId id="307" r:id="rId51"/>
    <p:sldId id="308" r:id="rId52"/>
    <p:sldId id="306" r:id="rId53"/>
    <p:sldId id="270" r:id="rId54"/>
    <p:sldId id="284" r:id="rId55"/>
    <p:sldId id="309" r:id="rId56"/>
    <p:sldId id="287" r:id="rId57"/>
    <p:sldId id="310" r:id="rId58"/>
    <p:sldId id="311" r:id="rId59"/>
    <p:sldId id="312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6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Is5B2U7US0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10" Type="http://schemas.openxmlformats.org/officeDocument/2006/relationships/hyperlink" Target="https://www.youtube.com/watch?v=ZztM38_nsKA" TargetMode="External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FABA11-4168-4AD3-B15B-6391753C9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3757" y="5108712"/>
            <a:ext cx="10497516" cy="1159566"/>
          </a:xfrm>
        </p:spPr>
        <p:txBody>
          <a:bodyPr>
            <a:normAutofit fontScale="90000"/>
          </a:bodyPr>
          <a:lstStyle/>
          <a:p>
            <a:r>
              <a:rPr lang="en-US" sz="6000" b="1" cap="none" dirty="0"/>
              <a:t>CRASH COURSE!</a:t>
            </a:r>
            <a:br>
              <a:rPr lang="en-US" sz="6000" b="1" cap="none" dirty="0"/>
            </a:br>
            <a:r>
              <a:rPr lang="en-US" sz="4900" cap="none" dirty="0"/>
              <a:t>Europe in the Middle Ages</a:t>
            </a:r>
            <a:endParaRPr lang="en-US" sz="6000" cap="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B5D98B-107E-4562-A1CD-9D2D6465D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97" y="228601"/>
            <a:ext cx="74009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7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11EE10EA-ADF3-402E-BE6B-F970C7EC3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4253" y="159026"/>
            <a:ext cx="10131425" cy="1113183"/>
          </a:xfrm>
        </p:spPr>
        <p:txBody>
          <a:bodyPr/>
          <a:lstStyle/>
          <a:p>
            <a:r>
              <a:rPr lang="en-US" altLang="en-US" dirty="0"/>
              <a:t>Monotheism EMERGES, Diaspora Begins</a:t>
            </a:r>
          </a:p>
        </p:txBody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A6F81E1E-E938-4E48-84FA-4FC69A0EE75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03583" y="1272209"/>
            <a:ext cx="5177553" cy="5353878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Hebrews shared polytheistic beliefs of other Mesopotamian civilizations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Abraham introduces monotheism, belief in single god, with Covenant between Hebrews and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YHWH</a:t>
            </a:r>
          </a:p>
          <a:p>
            <a:r>
              <a:rPr lang="en-US" altLang="en-US" sz="2600" dirty="0">
                <a:cs typeface="Times New Roman" panose="02020603050405020304" pitchFamily="18" charset="0"/>
              </a:rPr>
              <a:t>The </a:t>
            </a:r>
            <a:r>
              <a:rPr lang="en-US" altLang="en-US" sz="26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TaNaKh</a:t>
            </a:r>
            <a:endParaRPr lang="en-US" altLang="en-US" sz="2600" dirty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Torah (“doctrine” or “teaching”)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Nevi'im ("Prophets") 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Ketuvim ("Writings")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C45462A-BFAF-49DA-B9C6-703AC70BD6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0788" y="1544740"/>
            <a:ext cx="5514975" cy="381963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FEA40-2695-469F-A524-C91A4622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0B8BC-9801-4E71-9723-8C052545CE21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2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8477B338-3E92-4449-8179-57CB47F778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7505" y="212035"/>
            <a:ext cx="11260093" cy="735498"/>
          </a:xfrm>
        </p:spPr>
        <p:txBody>
          <a:bodyPr/>
          <a:lstStyle/>
          <a:p>
            <a:pPr algn="r"/>
            <a:r>
              <a:rPr lang="en-US" altLang="en-US" dirty="0">
                <a:cs typeface="Times New Roman" panose="02020603050405020304" pitchFamily="18" charset="0"/>
              </a:rPr>
              <a:t>The Early Hebrews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188A4336-48F2-40F3-904F-A3093B6D942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40776" y="1053548"/>
            <a:ext cx="5743719" cy="5300868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Parallels between early biblical texts and Code of Hammurabi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Early settlement of Canaan (Israel), c. 1300 BCE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Slavery in Egypt, slavery in Babylon</a:t>
            </a:r>
          </a:p>
          <a:p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Herod’s Temple </a:t>
            </a:r>
            <a:r>
              <a:rPr lang="en-US" altLang="en-US" sz="2800" dirty="0">
                <a:cs typeface="Times New Roman" panose="02020603050405020304" pitchFamily="18" charset="0"/>
              </a:rPr>
              <a:t>constructed</a:t>
            </a:r>
          </a:p>
          <a:p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Diaspora</a:t>
            </a:r>
            <a:r>
              <a:rPr lang="en-US" altLang="en-US" sz="2800" dirty="0">
                <a:cs typeface="Times New Roman" panose="02020603050405020304" pitchFamily="18" charset="0"/>
              </a:rPr>
              <a:t> from Rome in 70 CE, temple destroyed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6AD98-E440-43B1-8271-D5964A0E9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2346F-4B6B-4118-8EEB-1621BE8A157F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67D6B-93D5-4F9F-ADC5-D6C5C88E5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42" y="0"/>
            <a:ext cx="574371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4A89E-35FC-43DE-8E0D-73AC2FDD7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0"/>
            <a:ext cx="8572500" cy="4914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8F5CC5-E466-4058-9ED0-FD71156AC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70" y="723988"/>
            <a:ext cx="8322365" cy="595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FC1144-BD64-4C61-ACB8-497711C41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ADC97-3A3A-4E74-8095-A007F1707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701" y="468923"/>
            <a:ext cx="6787080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Messianic Age = Third Temple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BF39E3-4AD5-4775-AD02-CE03D366D3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4635988" cy="3429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9A19D6-299A-459D-972A-50D5109B32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9001"/>
            <a:ext cx="4635988" cy="342997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E57998-7D20-4BE8-9019-4A4122CE3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590" y="3429000"/>
            <a:ext cx="4637598" cy="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803F345-725D-4F10-B0D9-F855BC6CD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6892" y="2142067"/>
            <a:ext cx="6445990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Reconstruction of the Temple must be complete to usher in the Messianic Age</a:t>
            </a:r>
          </a:p>
          <a:p>
            <a:pPr lvl="1"/>
            <a:r>
              <a:rPr lang="en-US" sz="3200" dirty="0"/>
              <a:t>Jewish Messiah will lead followers into Kingdom of Peace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C01BF1-FEAA-4AF6-96A5-24556C1F6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096" y="0"/>
            <a:ext cx="680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3531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336336-53D2-407D-B4AD-A3F303F0FB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73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09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35629C-7FD8-4DE9-8BDB-081D6BA58C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48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8139A-27D4-4B08-B448-F536DAE8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3004" y="359706"/>
            <a:ext cx="5147730" cy="8746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Other Jewish FAQ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E4341F-90EE-42D9-A41B-C4C8FEA5BA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9DC6B-5677-4DA6-BFAD-1FFD9FB23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0" y="1749287"/>
            <a:ext cx="5672138" cy="4311685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en-US" sz="3200" dirty="0"/>
              <a:t>Holy leader – </a:t>
            </a:r>
            <a:r>
              <a:rPr lang="en-US" sz="3200" dirty="0">
                <a:solidFill>
                  <a:srgbClr val="FFFF00"/>
                </a:solidFill>
              </a:rPr>
              <a:t>rabbi</a:t>
            </a:r>
          </a:p>
          <a:p>
            <a:r>
              <a:rPr lang="en-US" sz="3200" dirty="0"/>
              <a:t>Place of worship – </a:t>
            </a:r>
            <a:r>
              <a:rPr lang="en-US" sz="3200" dirty="0">
                <a:solidFill>
                  <a:srgbClr val="FFFF00"/>
                </a:solidFill>
              </a:rPr>
              <a:t>synagogue</a:t>
            </a:r>
          </a:p>
          <a:p>
            <a:r>
              <a:rPr lang="en-US" sz="3200" dirty="0"/>
              <a:t>Holiest day – </a:t>
            </a:r>
            <a:r>
              <a:rPr lang="en-US" sz="3200" dirty="0">
                <a:solidFill>
                  <a:srgbClr val="FFFF00"/>
                </a:solidFill>
              </a:rPr>
              <a:t>Yom Kippur </a:t>
            </a:r>
          </a:p>
          <a:p>
            <a:pPr lvl="1"/>
            <a:r>
              <a:rPr lang="en-US" sz="3000" dirty="0"/>
              <a:t>“Day of Atonement,” 25-hour fasting</a:t>
            </a:r>
          </a:p>
          <a:p>
            <a:r>
              <a:rPr lang="en-US" sz="3200" dirty="0"/>
              <a:t>Rosh Hashana – Jewish New Year</a:t>
            </a:r>
          </a:p>
          <a:p>
            <a:pPr lvl="1"/>
            <a:r>
              <a:rPr lang="en-US" sz="3000" dirty="0"/>
              <a:t>2019 = 5780</a:t>
            </a:r>
          </a:p>
          <a:p>
            <a:r>
              <a:rPr lang="en-US" sz="3200" dirty="0"/>
              <a:t>Ceremonies - Bar mitzvah/ Bat mitzvah (“Coming of Age”)</a:t>
            </a:r>
          </a:p>
          <a:p>
            <a:r>
              <a:rPr lang="en-US" sz="3200" dirty="0"/>
              <a:t>Restrictions – </a:t>
            </a:r>
            <a:r>
              <a:rPr lang="en-US" sz="3200" dirty="0">
                <a:solidFill>
                  <a:srgbClr val="FFFF00"/>
                </a:solidFill>
              </a:rPr>
              <a:t>Kosher foods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93090-A532-4498-8067-C7B8BFFC4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79F982-6FF9-4DAC-9BF1-634999493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491" y="1261536"/>
            <a:ext cx="6724970" cy="242146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Origins of Christianity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79E8D37-D436-4947-B313-3C428EB96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491" y="4034040"/>
            <a:ext cx="7197726" cy="140546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211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B5A79D41-62A2-4CC1-8B6D-3560B65A2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Jesus of Nazareth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7091C8FC-AE64-4B9A-A6DA-716CAF2DA3D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510865" y="993913"/>
            <a:ext cx="5491606" cy="536713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Jewish teacher, born c. 4 CE</a:t>
            </a:r>
          </a:p>
          <a:p>
            <a:pPr lvl="1"/>
            <a:r>
              <a:rPr lang="en-US" altLang="en-US" sz="2600" dirty="0"/>
              <a:t>Preached a moral code and a forgiving God </a:t>
            </a:r>
          </a:p>
          <a:p>
            <a:pPr lvl="1"/>
            <a:r>
              <a:rPr lang="en-US" altLang="en-US" sz="2600" dirty="0"/>
              <a:t>Reputation for miracle-working</a:t>
            </a:r>
          </a:p>
          <a:p>
            <a:r>
              <a:rPr lang="en-US" altLang="en-US" sz="2800" dirty="0"/>
              <a:t>Jews unhappy about changes in doctrine</a:t>
            </a:r>
          </a:p>
          <a:p>
            <a:r>
              <a:rPr lang="en-US" altLang="en-US" sz="2800" dirty="0"/>
              <a:t>Romans fear instigation of rebellion</a:t>
            </a:r>
          </a:p>
          <a:p>
            <a:r>
              <a:rPr lang="en-US" altLang="en-US" sz="2800" dirty="0"/>
              <a:t>Crucifixion c. 30 CE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9529" y="2114418"/>
            <a:ext cx="6013270" cy="394506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65170-D495-4C23-A0C5-91CF8C5F8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7FDC-399A-4DEA-BE2D-E563D53C86A5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50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>
            <a:extLst>
              <a:ext uri="{FF2B5EF4-FFF2-40B4-BE49-F238E27FC236}">
                <a16:creationId xmlns:a16="http://schemas.microsoft.com/office/drawing/2014/main" id="{394FCEE2-E2DC-4F18-97BB-B9192A6A56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Jesus’ Early Followers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D5C5F1C6-DD66-47B0-B5CA-5D38F1CFC06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91547" y="1989365"/>
            <a:ext cx="6374295" cy="3801836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Belief in Jesus’ </a:t>
            </a:r>
            <a:r>
              <a:rPr lang="en-US" altLang="en-US" sz="2800" dirty="0">
                <a:solidFill>
                  <a:srgbClr val="FFFF00"/>
                </a:solidFill>
              </a:rPr>
              <a:t>resurrection </a:t>
            </a:r>
            <a:r>
              <a:rPr lang="en-US" altLang="en-US" sz="2800" dirty="0"/>
              <a:t>and  divine nature as son of God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Christ </a:t>
            </a:r>
            <a:r>
              <a:rPr lang="en-US" altLang="en-US" sz="2800" i="1" dirty="0"/>
              <a:t>= </a:t>
            </a:r>
            <a:r>
              <a:rPr lang="en-US" altLang="en-US" sz="2800" dirty="0"/>
              <a:t>“Anointed One”</a:t>
            </a:r>
          </a:p>
          <a:p>
            <a:r>
              <a:rPr lang="en-US" altLang="en-US" sz="2800" dirty="0"/>
              <a:t>Teachings recorded in </a:t>
            </a:r>
            <a:r>
              <a:rPr lang="en-US" altLang="en-US" sz="2800" dirty="0">
                <a:solidFill>
                  <a:srgbClr val="FFFF00"/>
                </a:solidFill>
              </a:rPr>
              <a:t>New Testament</a:t>
            </a:r>
          </a:p>
          <a:p>
            <a:pPr lvl="1"/>
            <a:r>
              <a:rPr lang="en-US" altLang="en-US" sz="2600" dirty="0"/>
              <a:t>Old Testament + New Testament  = </a:t>
            </a:r>
            <a:r>
              <a:rPr lang="en-US" altLang="en-US" sz="2600" dirty="0">
                <a:solidFill>
                  <a:srgbClr val="FFFF00"/>
                </a:solidFill>
              </a:rPr>
              <a:t>Bible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4590" y="1892793"/>
            <a:ext cx="4995862" cy="380183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C3D30-A035-4D67-869E-7DC37460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6EE5-B7F0-43DF-9615-3C1E00D6228F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86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11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CD0E52E-9001-4CEE-BC8B-135A23F34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5806" y="643463"/>
            <a:ext cx="3706762" cy="761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/>
              <a:t>Basic Details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FDA0D9-F73F-476E-A889-B45EA9605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5805" y="1232452"/>
            <a:ext cx="4180421" cy="53803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sz="2400" cap="none" dirty="0"/>
              <a:t>Head of RC Church = </a:t>
            </a:r>
            <a:r>
              <a:rPr lang="en-US" sz="2400" cap="none" dirty="0">
                <a:solidFill>
                  <a:srgbClr val="FFFF00"/>
                </a:solidFill>
              </a:rPr>
              <a:t>pope</a:t>
            </a:r>
          </a:p>
          <a:p>
            <a:pPr algn="l">
              <a:buFont typeface="Arial"/>
              <a:buChar char="•"/>
            </a:pPr>
            <a:r>
              <a:rPr lang="en-US" sz="2400" cap="none" dirty="0"/>
              <a:t>Spiritual leader – </a:t>
            </a:r>
            <a:r>
              <a:rPr lang="en-US" sz="2400" cap="none" dirty="0">
                <a:solidFill>
                  <a:srgbClr val="FFFF00"/>
                </a:solidFill>
              </a:rPr>
              <a:t>priest</a:t>
            </a:r>
          </a:p>
          <a:p>
            <a:pPr algn="l">
              <a:buFont typeface="Arial"/>
              <a:buChar char="•"/>
            </a:pPr>
            <a:r>
              <a:rPr lang="en-US" sz="2400" cap="none" dirty="0"/>
              <a:t>Place of worship – </a:t>
            </a:r>
            <a:r>
              <a:rPr lang="en-US" sz="2400" cap="none" dirty="0">
                <a:solidFill>
                  <a:srgbClr val="FFFF00"/>
                </a:solidFill>
              </a:rPr>
              <a:t>church / cathedral</a:t>
            </a:r>
          </a:p>
          <a:p>
            <a:pPr algn="l">
              <a:buFont typeface="Arial"/>
              <a:buChar char="•"/>
            </a:pPr>
            <a:r>
              <a:rPr lang="en-US" sz="2400" cap="none" dirty="0"/>
              <a:t>Holiest day – </a:t>
            </a:r>
            <a:r>
              <a:rPr lang="en-US" sz="2400" cap="none" dirty="0">
                <a:solidFill>
                  <a:srgbClr val="FFFF00"/>
                </a:solidFill>
              </a:rPr>
              <a:t>Easter</a:t>
            </a:r>
          </a:p>
          <a:p>
            <a:pPr lvl="1" algn="l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Resurrection of Jesus</a:t>
            </a:r>
          </a:p>
          <a:p>
            <a:pPr lvl="1" algn="l">
              <a:buFont typeface="Arial"/>
              <a:buChar char="•"/>
            </a:pPr>
            <a:r>
              <a:rPr lang="en-US" sz="2200" cap="none" dirty="0"/>
              <a:t>Christmas – birth of Jesus (moved to December by Constantine c. 336 CE)</a:t>
            </a:r>
          </a:p>
          <a:p>
            <a:pPr algn="l">
              <a:buFont typeface="Arial"/>
              <a:buChar char="•"/>
            </a:pPr>
            <a:r>
              <a:rPr lang="en-US" sz="2400" cap="none" dirty="0"/>
              <a:t>Ceremonies – Baptism, Communion</a:t>
            </a:r>
          </a:p>
          <a:p>
            <a:pPr algn="l">
              <a:buFont typeface="Arial"/>
              <a:buChar char="•"/>
            </a:pPr>
            <a:r>
              <a:rPr lang="en-US" sz="2400" cap="none" dirty="0"/>
              <a:t>Fear of </a:t>
            </a:r>
            <a:r>
              <a:rPr lang="en-US" sz="2400" cap="none" dirty="0">
                <a:solidFill>
                  <a:srgbClr val="FFFF00"/>
                </a:solidFill>
              </a:rPr>
              <a:t>excommunication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6B6E64-6D65-4E67-91EE-2F454C89F3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73" y="0"/>
            <a:ext cx="727507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37634-563D-4385-8213-EC70DFA5F9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3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">
            <a:extLst>
              <a:ext uri="{FF2B5EF4-FFF2-40B4-BE49-F238E27FC236}">
                <a16:creationId xmlns:a16="http://schemas.microsoft.com/office/drawing/2014/main" id="{626707D1-2782-40E2-B8A9-38919AAB3A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635" y="195682"/>
            <a:ext cx="10131425" cy="1030014"/>
          </a:xfrm>
        </p:spPr>
        <p:txBody>
          <a:bodyPr/>
          <a:lstStyle/>
          <a:p>
            <a:r>
              <a:rPr lang="en-US" altLang="en-US" sz="3800" dirty="0"/>
              <a:t>Fall of Rome, 476 CE</a:t>
            </a:r>
          </a:p>
        </p:txBody>
      </p:sp>
      <p:sp>
        <p:nvSpPr>
          <p:cNvPr id="7177" name="Rectangle 9">
            <a:extLst>
              <a:ext uri="{FF2B5EF4-FFF2-40B4-BE49-F238E27FC236}">
                <a16:creationId xmlns:a16="http://schemas.microsoft.com/office/drawing/2014/main" id="{3F746875-EC45-4249-9856-B48E8C0C02C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10219" y="1145628"/>
            <a:ext cx="4491126" cy="536947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Last Roman emperor deposed by Germanic Odoacer, 476 CE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Administrative apparatus still in place, but cities lose population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Germanic successor states: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Spain: Visigoths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Italy: Ostrogoths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Gaul: Burgundians,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Franks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Britain: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Angles, Saxons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82D75-E936-4A9B-B511-8ABE1F03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</p:spPr>
        <p:txBody>
          <a:bodyPr/>
          <a:lstStyle/>
          <a:p>
            <a:fld id="{ED127510-F64F-4C83-A4F0-30476C2C3468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B7BA80-F48D-4621-A9A2-ED329E38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345" y="342900"/>
            <a:ext cx="717232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>
            <a:extLst>
              <a:ext uri="{FF2B5EF4-FFF2-40B4-BE49-F238E27FC236}">
                <a16:creationId xmlns:a16="http://schemas.microsoft.com/office/drawing/2014/main" id="{A722A75D-346D-4E91-8DB9-4A6D4AF398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Growth of Early Christianity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231706D7-611E-4ED5-AD74-E74292D8878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84313" y="1696278"/>
            <a:ext cx="5296823" cy="48767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Roman persecution until almost 3</a:t>
            </a:r>
            <a:r>
              <a:rPr lang="en-US" altLang="en-US" sz="2800" baseline="30000" dirty="0"/>
              <a:t>rd</a:t>
            </a:r>
            <a:r>
              <a:rPr lang="en-US" altLang="en-US" sz="2800" dirty="0"/>
              <a:t> century (Constantine converts)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Yet dramatic expansion of Christianity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Especially with dispossessed, disenfranchised classes</a:t>
            </a:r>
          </a:p>
          <a:p>
            <a:pPr lvl="2">
              <a:lnSpc>
                <a:spcPct val="90000"/>
              </a:lnSpc>
            </a:pPr>
            <a:r>
              <a:rPr lang="en-US" altLang="en-US" sz="2800" dirty="0"/>
              <a:t>Urban poor (“meek”)</a:t>
            </a:r>
          </a:p>
          <a:p>
            <a:pPr lvl="2">
              <a:lnSpc>
                <a:spcPct val="90000"/>
              </a:lnSpc>
            </a:pPr>
            <a:r>
              <a:rPr lang="en-US" altLang="en-US" sz="2800" dirty="0"/>
              <a:t>Women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FFFF00"/>
                </a:solidFill>
              </a:rPr>
              <a:t>Monastic communities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136" y="1760605"/>
            <a:ext cx="6290181" cy="474814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4BAE6-59C9-40B4-9A0C-D7F6A12E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340D-DC25-44F0-821B-1CEB41B9F5F1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0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32533B-2A6F-4357-969D-B4BD78606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4" y="10"/>
            <a:ext cx="12191980" cy="6857990"/>
          </a:xfrm>
          <a:prstGeom prst="rect">
            <a:avLst/>
          </a:prstGeom>
        </p:spPr>
      </p:pic>
      <p:pic>
        <p:nvPicPr>
          <p:cNvPr id="95" name="Picture 8">
            <a:extLst>
              <a:ext uri="{FF2B5EF4-FFF2-40B4-BE49-F238E27FC236}">
                <a16:creationId xmlns:a16="http://schemas.microsoft.com/office/drawing/2014/main" id="{8EC1A43B-D167-4E96-B7AD-61D3D9225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96" name="Picture 10">
            <a:extLst>
              <a:ext uri="{FF2B5EF4-FFF2-40B4-BE49-F238E27FC236}">
                <a16:creationId xmlns:a16="http://schemas.microsoft.com/office/drawing/2014/main" id="{86623E07-B4B3-43D5-AB6E-5FD9A1C11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7732" y="93132"/>
            <a:ext cx="7044267" cy="6764867"/>
          </a:xfrm>
          <a:prstGeom prst="rect">
            <a:avLst/>
          </a:prstGeom>
        </p:spPr>
      </p:pic>
      <p:sp>
        <p:nvSpPr>
          <p:cNvPr id="97" name="Freeform 5">
            <a:extLst>
              <a:ext uri="{FF2B5EF4-FFF2-40B4-BE49-F238E27FC236}">
                <a16:creationId xmlns:a16="http://schemas.microsoft.com/office/drawing/2014/main" id="{C727912B-C157-4CDB-8486-00E702D36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2">
              <a:alpha val="7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D7957-377E-4EFF-8C43-427C82827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6333" y="2032000"/>
            <a:ext cx="4513792" cy="28193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Back to Medieval  Europe…</a:t>
            </a:r>
          </a:p>
        </p:txBody>
      </p:sp>
    </p:spTree>
    <p:extLst>
      <p:ext uri="{BB962C8B-B14F-4D97-AF65-F5344CB8AC3E}">
        <p14:creationId xmlns:p14="http://schemas.microsoft.com/office/powerpoint/2010/main" val="1548867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DFB80-8004-4CED-8B94-285528FB03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000" y="0"/>
            <a:ext cx="960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2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038BAA-4248-40D1-A6A8-0A64959541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747" y="0"/>
            <a:ext cx="8258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11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7">
            <a:extLst>
              <a:ext uri="{FF2B5EF4-FFF2-40B4-BE49-F238E27FC236}">
                <a16:creationId xmlns:a16="http://schemas.microsoft.com/office/drawing/2014/main" id="{25EAC6CD-4279-40D5-8964-072BD306A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367747"/>
            <a:ext cx="10131425" cy="1456267"/>
          </a:xfrm>
        </p:spPr>
        <p:txBody>
          <a:bodyPr/>
          <a:lstStyle/>
          <a:p>
            <a:r>
              <a:rPr lang="en-US" altLang="en-US" dirty="0"/>
              <a:t>The Carolingians</a:t>
            </a:r>
          </a:p>
        </p:txBody>
      </p:sp>
      <p:sp>
        <p:nvSpPr>
          <p:cNvPr id="11273" name="Rectangle 9">
            <a:extLst>
              <a:ext uri="{FF2B5EF4-FFF2-40B4-BE49-F238E27FC236}">
                <a16:creationId xmlns:a16="http://schemas.microsoft.com/office/drawing/2014/main" id="{CE7EDC02-58B3-4C62-AF90-15F3FC97307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08079" y="1792724"/>
            <a:ext cx="4350669" cy="4424385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Charles</a:t>
            </a:r>
            <a:r>
              <a:rPr lang="en-US" altLang="en-US" sz="2800" dirty="0">
                <a:cs typeface="Times New Roman" panose="02020603050405020304" pitchFamily="18" charset="0"/>
              </a:rPr>
              <a:t> “The Hammer”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Martel </a:t>
            </a:r>
            <a:r>
              <a:rPr lang="en-US" altLang="en-US" sz="2800" dirty="0">
                <a:cs typeface="Times New Roman" panose="02020603050405020304" pitchFamily="18" charset="0"/>
              </a:rPr>
              <a:t>begins Carolingian dynasty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Defeats Spanish Muslims at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Battle of Tours (732)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Halts Islamic advance into western Europe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EC92-2F44-4974-B48B-E17DB5DF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0E4A7-8C3A-4CDB-986B-0D2162473C9E}" type="slidenum">
              <a:rPr lang="en-US" altLang="en-US"/>
              <a:pPr/>
              <a:t>24</a:t>
            </a:fld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3CF4D-1978-438D-9A70-61D394A01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887" y="1374775"/>
            <a:ext cx="7315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>
            <a:extLst>
              <a:ext uri="{FF2B5EF4-FFF2-40B4-BE49-F238E27FC236}">
                <a16:creationId xmlns:a16="http://schemas.microsoft.com/office/drawing/2014/main" id="{48BB1FFB-AFCC-41D5-BC35-0E977C25D4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110" y="373473"/>
            <a:ext cx="10131425" cy="145626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Charlemagne</a:t>
            </a:r>
            <a:r>
              <a:rPr lang="en-US" altLang="en-US" dirty="0"/>
              <a:t> (r. 768-814)</a:t>
            </a:r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id="{0EE15812-C66E-4D91-A627-DF659171D6F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01489" y="2143654"/>
            <a:ext cx="4995334" cy="3649134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Grandson of Charles Martel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Centralized imperial rule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Functionally illiterate, but sponsored extensive scholarship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Major military achievements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A0641-AAFC-4B6C-A5D7-70392470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00084-3800-473E-AD20-5B270A68E786}" type="slidenum">
              <a:rPr lang="en-US" altLang="en-US"/>
              <a:pPr/>
              <a:t>25</a:t>
            </a:fld>
            <a:endParaRPr lang="en-US" alt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2F1AD8-F355-4DDC-8B87-AC92AB0FC7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44085" y="1515826"/>
            <a:ext cx="6947915" cy="53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>
            <a:extLst>
              <a:ext uri="{FF2B5EF4-FFF2-40B4-BE49-F238E27FC236}">
                <a16:creationId xmlns:a16="http://schemas.microsoft.com/office/drawing/2014/main" id="{9F47ECC7-EDD0-4ECA-9451-4AC047643E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6841" y="685800"/>
            <a:ext cx="10131425" cy="1456267"/>
          </a:xfrm>
        </p:spPr>
        <p:txBody>
          <a:bodyPr/>
          <a:lstStyle/>
          <a:p>
            <a:r>
              <a:rPr lang="en-US" altLang="en-US" dirty="0"/>
              <a:t>Charlemagne as Emperor</a:t>
            </a:r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99C15442-1004-4BDA-AFF6-88BDE1CD7EA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46841" y="2142067"/>
            <a:ext cx="5334295" cy="3887672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Hesitated to challenge Byzantines by taking title “emperor”</a:t>
            </a:r>
          </a:p>
          <a:p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Pope Leo III </a:t>
            </a:r>
            <a:r>
              <a:rPr lang="en-US" altLang="en-US" sz="2800" dirty="0">
                <a:cs typeface="Times New Roman" panose="02020603050405020304" pitchFamily="18" charset="0"/>
              </a:rPr>
              <a:t>crowns him emperor in 800 anyway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Planned in advance by Church?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Definite challenge to Byzantium!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8637774-D69A-4AFA-B6A8-D0537F75F0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8683" y="146333"/>
            <a:ext cx="5378029" cy="642674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636CB-957B-4EAE-BD28-BC70DC592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E21D-16B6-479F-9AA0-73088BC3777F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1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>
            <a:extLst>
              <a:ext uri="{FF2B5EF4-FFF2-40B4-BE49-F238E27FC236}">
                <a16:creationId xmlns:a16="http://schemas.microsoft.com/office/drawing/2014/main" id="{4F211300-A710-4C65-829F-83A6D70988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418830"/>
            <a:ext cx="10131425" cy="959397"/>
          </a:xfrm>
        </p:spPr>
        <p:txBody>
          <a:bodyPr/>
          <a:lstStyle/>
          <a:p>
            <a:r>
              <a:rPr lang="en-US" altLang="en-US" dirty="0"/>
              <a:t>Chronic Invasions</a:t>
            </a:r>
          </a:p>
        </p:txBody>
      </p:sp>
      <p:sp>
        <p:nvSpPr>
          <p:cNvPr id="16393" name="Rectangle 9">
            <a:extLst>
              <a:ext uri="{FF2B5EF4-FFF2-40B4-BE49-F238E27FC236}">
                <a16:creationId xmlns:a16="http://schemas.microsoft.com/office/drawing/2014/main" id="{49F68B3B-C04E-45CD-8478-22C03E7E93F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92765" y="1179443"/>
            <a:ext cx="5793028" cy="545989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From south: Muslims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From East: Magyars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From North: Vikings (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Norse</a:t>
            </a:r>
            <a:r>
              <a:rPr lang="en-US" altLang="en-US" sz="2800" dirty="0"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Driven by population pressure and warfare between kingdoms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Superior seafaring technology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Sailed to eastern Canada, northeastern 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671EB-94CE-4563-B8CB-A59122A8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EEDD4-85CE-48FC-8702-4019EBF611CC}" type="slidenum">
              <a:rPr lang="en-US" altLang="en-US"/>
              <a:pPr/>
              <a:t>27</a:t>
            </a:fld>
            <a:endParaRPr lang="en-US" altLang="en-US"/>
          </a:p>
        </p:txBody>
      </p:sp>
      <p:pic>
        <p:nvPicPr>
          <p:cNvPr id="7" name="Picture 8" descr="ben06937_m1703">
            <a:extLst>
              <a:ext uri="{FF2B5EF4-FFF2-40B4-BE49-F238E27FC236}">
                <a16:creationId xmlns:a16="http://schemas.microsoft.com/office/drawing/2014/main" id="{1FD19B43-1F74-4DC1-AD1B-BE31E9D700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876" y="163224"/>
            <a:ext cx="5992287" cy="562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85793" y="5866900"/>
            <a:ext cx="6076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The dissolution of the Carolingian Empire (843 CE) and the invasions of early medieval Europe in the ninth and tenth centuries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00E22E-FFFC-4F63-91CE-7FB1908E8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073" y="898528"/>
            <a:ext cx="6453809" cy="393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1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7">
            <a:extLst>
              <a:ext uri="{FF2B5EF4-FFF2-40B4-BE49-F238E27FC236}">
                <a16:creationId xmlns:a16="http://schemas.microsoft.com/office/drawing/2014/main" id="{8355B8E8-887E-4C83-AFB8-852EF61EB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259015"/>
            <a:ext cx="10131425" cy="787907"/>
          </a:xfrm>
        </p:spPr>
        <p:txBody>
          <a:bodyPr/>
          <a:lstStyle/>
          <a:p>
            <a:r>
              <a:rPr lang="en-US" altLang="en-US" dirty="0"/>
              <a:t>England</a:t>
            </a:r>
          </a:p>
        </p:txBody>
      </p:sp>
      <p:sp>
        <p:nvSpPr>
          <p:cNvPr id="18441" name="Rectangle 9">
            <a:extLst>
              <a:ext uri="{FF2B5EF4-FFF2-40B4-BE49-F238E27FC236}">
                <a16:creationId xmlns:a16="http://schemas.microsoft.com/office/drawing/2014/main" id="{36E6F7F6-7155-4993-A24D-77F6EAC0846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587408" y="662609"/>
            <a:ext cx="3436697" cy="5936375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Viking invasions force consolidation of Angles, Saxons and other Germanic peoples under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King Alfred </a:t>
            </a:r>
            <a:r>
              <a:rPr lang="en-US" altLang="en-US" sz="2800" dirty="0">
                <a:cs typeface="Times New Roman" panose="02020603050405020304" pitchFamily="18" charset="0"/>
              </a:rPr>
              <a:t>(r. 871-899)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Built navy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Fortified cities against attack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8C36-46AF-4217-9B9A-A92AD5F2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F63E-267A-42CE-B84B-E687986B4925}" type="slidenum">
              <a:rPr lang="en-US" altLang="en-US"/>
              <a:pPr/>
              <a:t>28</a:t>
            </a:fld>
            <a:endParaRPr lang="en-US" alt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548F7C-E79E-432A-AA41-5FD32DA352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272210"/>
            <a:ext cx="8424470" cy="55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8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0966A9-B621-46B0-A759-00FFB9B79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945"/>
            <a:ext cx="12192000" cy="672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8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83F2157-2466-4F37-A53E-3763AA03B8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740" y="142829"/>
            <a:ext cx="10131425" cy="1456267"/>
          </a:xfrm>
        </p:spPr>
        <p:txBody>
          <a:bodyPr/>
          <a:lstStyle/>
          <a:p>
            <a:r>
              <a:rPr lang="en-US" altLang="en-US" dirty="0"/>
              <a:t>The Early Byzantine Empire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9A945D3-DBF8-4244-8BA3-61F210CE72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76111" y="1599096"/>
            <a:ext cx="6453981" cy="4775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F8FA7-64F9-4ACB-B835-8EC12E7C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6392-D814-410B-B375-97145967A735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93C9DF4-0464-4A27-BA21-5E990709C27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47675" y="1909763"/>
            <a:ext cx="4995863" cy="3649662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Byzantine Empire inherits Roman Empire after fall of Rome in 5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800" dirty="0">
                <a:cs typeface="Times New Roman" panose="02020603050405020304" pitchFamily="18" charset="0"/>
              </a:rPr>
              <a:t> c. CE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Eastern territories remain major power until 13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800" dirty="0">
                <a:cs typeface="Times New Roman" panose="02020603050405020304" pitchFamily="18" charset="0"/>
              </a:rPr>
              <a:t> c. CE</a:t>
            </a:r>
          </a:p>
        </p:txBody>
      </p:sp>
    </p:spTree>
    <p:extLst>
      <p:ext uri="{BB962C8B-B14F-4D97-AF65-F5344CB8AC3E}">
        <p14:creationId xmlns:p14="http://schemas.microsoft.com/office/powerpoint/2010/main" val="136592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2A31C4-CC6A-466D-B2FB-9C2761C87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8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5DB051-9828-4B89-A070-ECF318ABE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1878" y="4330572"/>
            <a:ext cx="3299791" cy="2394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D31EF2-2173-44F7-AD2F-3E7552B94849}"/>
              </a:ext>
            </a:extLst>
          </p:cNvPr>
          <p:cNvSpPr txBox="1"/>
          <p:nvPr/>
        </p:nvSpPr>
        <p:spPr>
          <a:xfrm>
            <a:off x="212035" y="5526157"/>
            <a:ext cx="7699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Battle of Hastings, 1066</a:t>
            </a:r>
          </a:p>
        </p:txBody>
      </p:sp>
    </p:spTree>
    <p:extLst>
      <p:ext uri="{BB962C8B-B14F-4D97-AF65-F5344CB8AC3E}">
        <p14:creationId xmlns:p14="http://schemas.microsoft.com/office/powerpoint/2010/main" val="355647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7">
            <a:extLst>
              <a:ext uri="{FF2B5EF4-FFF2-40B4-BE49-F238E27FC236}">
                <a16:creationId xmlns:a16="http://schemas.microsoft.com/office/drawing/2014/main" id="{2360CE14-2873-4FA0-B022-D0DA03960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118" y="384244"/>
            <a:ext cx="10131425" cy="1456267"/>
          </a:xfrm>
        </p:spPr>
        <p:txBody>
          <a:bodyPr/>
          <a:lstStyle/>
          <a:p>
            <a:pPr algn="r"/>
            <a:r>
              <a:rPr lang="en-US" altLang="en-US" dirty="0"/>
              <a:t>Germany</a:t>
            </a:r>
          </a:p>
        </p:txBody>
      </p:sp>
      <p:sp>
        <p:nvSpPr>
          <p:cNvPr id="19465" name="Rectangle 9">
            <a:extLst>
              <a:ext uri="{FF2B5EF4-FFF2-40B4-BE49-F238E27FC236}">
                <a16:creationId xmlns:a16="http://schemas.microsoft.com/office/drawing/2014/main" id="{7A2EBC5A-353A-41CC-A252-63584B93FE3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788246" y="1707988"/>
            <a:ext cx="5171660" cy="4739193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King Otto of Saxony defeats Magyars, 955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Proclaimed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Holy Roman Emperor </a:t>
            </a:r>
            <a:r>
              <a:rPr lang="en-US" altLang="en-US" sz="2800" dirty="0">
                <a:cs typeface="Times New Roman" panose="02020603050405020304" pitchFamily="18" charset="0"/>
              </a:rPr>
              <a:t>by Pope in 962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But it wasn’t…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France is not amused.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D8F1EDC-3237-4D64-AA9D-0122B05211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7056" y="2037556"/>
            <a:ext cx="5819775" cy="42576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71B9F-1C7E-4519-8F1C-16968B8A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727B-925F-42C1-9A36-218976DE1F73}" type="slidenum">
              <a:rPr lang="en-US" altLang="en-US"/>
              <a:pPr/>
              <a:t>31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9BE3B-EAB2-492E-8EF1-59BAA5902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1" y="647534"/>
            <a:ext cx="6501008" cy="593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7">
            <a:extLst>
              <a:ext uri="{FF2B5EF4-FFF2-40B4-BE49-F238E27FC236}">
                <a16:creationId xmlns:a16="http://schemas.microsoft.com/office/drawing/2014/main" id="{9228DC32-A732-40D9-A01B-0B9CA3639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635" y="403057"/>
            <a:ext cx="10131425" cy="830318"/>
          </a:xfrm>
        </p:spPr>
        <p:txBody>
          <a:bodyPr/>
          <a:lstStyle/>
          <a:p>
            <a:r>
              <a:rPr lang="en-US" altLang="en-US" dirty="0"/>
              <a:t>Early Medieval Society</a:t>
            </a:r>
          </a:p>
        </p:txBody>
      </p:sp>
      <p:sp>
        <p:nvSpPr>
          <p:cNvPr id="20489" name="Rectangle 9">
            <a:extLst>
              <a:ext uri="{FF2B5EF4-FFF2-40B4-BE49-F238E27FC236}">
                <a16:creationId xmlns:a16="http://schemas.microsoft.com/office/drawing/2014/main" id="{2E1AACBD-FBEA-473D-A21A-FB96099480E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" y="1233375"/>
            <a:ext cx="6467060" cy="5418082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Feudalism</a:t>
            </a:r>
            <a:r>
              <a:rPr lang="en-US" altLang="en-US" sz="2800" dirty="0">
                <a:cs typeface="Times New Roman" panose="02020603050405020304" pitchFamily="18" charset="0"/>
              </a:rPr>
              <a:t> – work/services for protection in absence of strong central authorities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Lords/nobles – landowners, landed elite</a:t>
            </a:r>
          </a:p>
          <a:p>
            <a:pPr lvl="1"/>
            <a:r>
              <a:rPr lang="en-US" altLang="en-US" sz="2600" dirty="0">
                <a:solidFill>
                  <a:srgbClr val="FFFF00"/>
                </a:solidFill>
                <a:cs typeface="Times New Roman" panose="02020603050405020304" pitchFamily="18" charset="0"/>
              </a:rPr>
              <a:t>Vassals</a:t>
            </a:r>
            <a:r>
              <a:rPr lang="en-US" altLang="en-US" sz="2600" dirty="0">
                <a:cs typeface="Times New Roman" panose="02020603050405020304" pitchFamily="18" charset="0"/>
              </a:rPr>
              <a:t> – allegiance to others</a:t>
            </a:r>
          </a:p>
          <a:p>
            <a:pPr lvl="1"/>
            <a:r>
              <a:rPr lang="en-US" altLang="en-US" sz="2600" dirty="0">
                <a:solidFill>
                  <a:srgbClr val="FFFF00"/>
                </a:solidFill>
                <a:cs typeface="Times New Roman" panose="02020603050405020304" pitchFamily="18" charset="0"/>
              </a:rPr>
              <a:t>Knights</a:t>
            </a:r>
            <a:r>
              <a:rPr lang="en-US" altLang="en-US" sz="2600" dirty="0">
                <a:cs typeface="Times New Roman" panose="02020603050405020304" pitchFamily="18" charset="0"/>
              </a:rPr>
              <a:t> – for protection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Peasants/</a:t>
            </a:r>
            <a:r>
              <a:rPr lang="en-US" altLang="en-US" sz="2600" dirty="0">
                <a:solidFill>
                  <a:srgbClr val="FFFF00"/>
                </a:solidFill>
                <a:cs typeface="Times New Roman" panose="02020603050405020304" pitchFamily="18" charset="0"/>
              </a:rPr>
              <a:t>serfs</a:t>
            </a:r>
            <a:r>
              <a:rPr lang="en-US" altLang="en-US" sz="2600" dirty="0">
                <a:cs typeface="Times New Roman" panose="02020603050405020304" pitchFamily="18" charset="0"/>
              </a:rPr>
              <a:t> - farm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Local nobles take over administration from weak central government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8345B-303A-45B5-A0E6-31FD62439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A429A-62C7-41BB-AAA6-5419937E9717}" type="slidenum">
              <a:rPr lang="en-US" altLang="en-US"/>
              <a:pPr/>
              <a:t>32</a:t>
            </a:fld>
            <a:endParaRPr lang="en-US" alt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95D11F-97B6-4AAC-8DDC-D4C3D73CA3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078" y="1233375"/>
            <a:ext cx="5326129" cy="41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7">
            <a:extLst>
              <a:ext uri="{FF2B5EF4-FFF2-40B4-BE49-F238E27FC236}">
                <a16:creationId xmlns:a16="http://schemas.microsoft.com/office/drawing/2014/main" id="{C9B379A8-5AD0-427D-9AEF-ACC4126C44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3145" y="671289"/>
            <a:ext cx="10131425" cy="787536"/>
          </a:xfrm>
        </p:spPr>
        <p:txBody>
          <a:bodyPr/>
          <a:lstStyle/>
          <a:p>
            <a:r>
              <a:rPr lang="en-US" altLang="en-US" dirty="0"/>
              <a:t>Origins of Serfdom</a:t>
            </a:r>
          </a:p>
        </p:txBody>
      </p:sp>
      <p:sp>
        <p:nvSpPr>
          <p:cNvPr id="24585" name="Rectangle 9">
            <a:extLst>
              <a:ext uri="{FF2B5EF4-FFF2-40B4-BE49-F238E27FC236}">
                <a16:creationId xmlns:a16="http://schemas.microsoft.com/office/drawing/2014/main" id="{569EFC5B-8C96-49BC-B5D0-7076BC5543E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20718" y="1364974"/>
            <a:ext cx="3476640" cy="5247861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Slaves, free peasants in both Roman and Germanic societies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Combined both ideas =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coerced labor </a:t>
            </a:r>
            <a:r>
              <a:rPr lang="en-US" altLang="en-US" sz="2800" dirty="0">
                <a:cs typeface="Times New Roman" panose="02020603050405020304" pitchFamily="18" charset="0"/>
              </a:rPr>
              <a:t>with limited rights =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serfs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18075" y="1604979"/>
            <a:ext cx="8273925" cy="47678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5E1DB-1C82-485F-94D2-4D9414A6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58F8-0FB5-42B6-AA65-7E12A07432D6}" type="slidenum">
              <a:rPr lang="en-US" altLang="en-US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01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Rectangle 7">
            <a:extLst>
              <a:ext uri="{FF2B5EF4-FFF2-40B4-BE49-F238E27FC236}">
                <a16:creationId xmlns:a16="http://schemas.microsoft.com/office/drawing/2014/main" id="{378CDAC3-02EE-491C-AE6D-B0256361B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Serfs’ Rights and Obligations</a:t>
            </a:r>
          </a:p>
        </p:txBody>
      </p:sp>
      <p:sp>
        <p:nvSpPr>
          <p:cNvPr id="25609" name="Rectangle 9">
            <a:extLst>
              <a:ext uri="{FF2B5EF4-FFF2-40B4-BE49-F238E27FC236}">
                <a16:creationId xmlns:a16="http://schemas.microsoft.com/office/drawing/2014/main" id="{782F1D7D-0A7E-410C-8B7E-E6E790B19D4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196666" y="1814076"/>
            <a:ext cx="4809665" cy="3649134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Right to pass on land to heirs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Obligation to provide labor, payments, in-kind to lord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Unable to move from land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Fees charged for most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manor</a:t>
            </a:r>
            <a:r>
              <a:rPr lang="en-US" altLang="en-US" sz="2800" dirty="0">
                <a:cs typeface="Times New Roman" panose="02020603050405020304" pitchFamily="18" charset="0"/>
              </a:rPr>
              <a:t> services, including marriage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5669" y="2262030"/>
            <a:ext cx="6713575" cy="360854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9F478-0739-4263-802A-79FB56B1C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872D-2073-445F-893A-7098374FFC0A}" type="slidenum">
              <a:rPr lang="en-US" altLang="en-US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72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7">
            <a:extLst>
              <a:ext uri="{FF2B5EF4-FFF2-40B4-BE49-F238E27FC236}">
                <a16:creationId xmlns:a16="http://schemas.microsoft.com/office/drawing/2014/main" id="{A7C6194B-019A-4C69-8315-579E7288D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5227" y="328243"/>
            <a:ext cx="10131425" cy="145626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Manors</a:t>
            </a:r>
          </a:p>
        </p:txBody>
      </p:sp>
      <p:sp>
        <p:nvSpPr>
          <p:cNvPr id="26633" name="Rectangle 9">
            <a:extLst>
              <a:ext uri="{FF2B5EF4-FFF2-40B4-BE49-F238E27FC236}">
                <a16:creationId xmlns:a16="http://schemas.microsoft.com/office/drawing/2014/main" id="{AE0A5AC3-9CD6-415D-A226-6E16FBB475C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35730" y="1815411"/>
            <a:ext cx="3524537" cy="3649134"/>
          </a:xfrm>
        </p:spPr>
        <p:txBody>
          <a:bodyPr>
            <a:normAutofit fontScale="92500"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Large, diverse estates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Lord provides governance, police, justice services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Serfs provide labor, income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Entirely self-sufficient!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6C3BBCD-4DE9-4B51-8853-D7DBC3AB2F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06025" y="1815411"/>
            <a:ext cx="7885975" cy="34455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08B7D-509E-43AA-81F8-59B413679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ED79-B8D6-4056-AB38-B0D50D3DFC76}" type="slidenum">
              <a:rPr lang="en-US" altLang="en-US"/>
              <a:pPr/>
              <a:t>35</a:t>
            </a:fld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37C053-5E24-480B-A885-2F1931910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508" y="1"/>
            <a:ext cx="7921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2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Rectangle 7">
            <a:extLst>
              <a:ext uri="{FF2B5EF4-FFF2-40B4-BE49-F238E27FC236}">
                <a16:creationId xmlns:a16="http://schemas.microsoft.com/office/drawing/2014/main" id="{5B580EBE-2EF5-4217-9436-0EF65C457F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2" y="159027"/>
            <a:ext cx="10131425" cy="1456267"/>
          </a:xfrm>
        </p:spPr>
        <p:txBody>
          <a:bodyPr/>
          <a:lstStyle/>
          <a:p>
            <a:r>
              <a:rPr lang="en-US" altLang="en-US" sz="3800" dirty="0"/>
              <a:t>The Economy of Early Medieval Europe</a:t>
            </a:r>
          </a:p>
        </p:txBody>
      </p:sp>
      <p:sp>
        <p:nvSpPr>
          <p:cNvPr id="27657" name="Rectangle 9">
            <a:extLst>
              <a:ext uri="{FF2B5EF4-FFF2-40B4-BE49-F238E27FC236}">
                <a16:creationId xmlns:a16="http://schemas.microsoft.com/office/drawing/2014/main" id="{C7E872FA-2A19-440B-A756-BE60463E367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04799" y="1364974"/>
            <a:ext cx="5911219" cy="51948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Great Warming Period: c. 800 to c. 1300.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Agricultural center moves north from Mediterranean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New technologies: 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8</a:t>
            </a:r>
            <a:r>
              <a:rPr lang="en-US" altLang="en-US" sz="26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600" dirty="0">
                <a:cs typeface="Times New Roman" panose="02020603050405020304" pitchFamily="18" charset="0"/>
              </a:rPr>
              <a:t> century </a:t>
            </a:r>
            <a:r>
              <a:rPr lang="en-US" altLang="en-US" sz="2600" dirty="0">
                <a:solidFill>
                  <a:srgbClr val="FFFF00"/>
                </a:solidFill>
                <a:cs typeface="Times New Roman" panose="02020603050405020304" pitchFamily="18" charset="0"/>
              </a:rPr>
              <a:t>iron-tipped plow</a:t>
            </a:r>
            <a:r>
              <a:rPr lang="en-US" altLang="en-US" sz="2600" dirty="0">
                <a:cs typeface="Times New Roman" panose="02020603050405020304" pitchFamily="18" charset="0"/>
              </a:rPr>
              <a:t> introduced in Europe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Draft animals bred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Water and wind mill technology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Agricultural output insufficient to support growth of cities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6018" y="2142068"/>
            <a:ext cx="5818306" cy="320042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1E9B2-7707-48AD-A032-6340DEE1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42D9-3F85-4547-BD13-6BE352E5A265}" type="slidenum">
              <a:rPr lang="en-US" altLang="en-US"/>
              <a:pPr/>
              <a:t>36</a:t>
            </a:fld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6495061" y="5421869"/>
            <a:ext cx="4216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Population Growth of Europe, 200-1000 CE</a:t>
            </a:r>
          </a:p>
        </p:txBody>
      </p:sp>
    </p:spTree>
    <p:extLst>
      <p:ext uri="{BB962C8B-B14F-4D97-AF65-F5344CB8AC3E}">
        <p14:creationId xmlns:p14="http://schemas.microsoft.com/office/powerpoint/2010/main" val="29083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Rectangle 7">
            <a:extLst>
              <a:ext uri="{FF2B5EF4-FFF2-40B4-BE49-F238E27FC236}">
                <a16:creationId xmlns:a16="http://schemas.microsoft.com/office/drawing/2014/main" id="{B51E43FC-CE97-459D-B6FD-36833E2F22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437322"/>
            <a:ext cx="10131425" cy="145626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Monasticism</a:t>
            </a:r>
            <a:r>
              <a:rPr lang="en-US" altLang="en-US" dirty="0"/>
              <a:t> and Society</a:t>
            </a:r>
          </a:p>
        </p:txBody>
      </p:sp>
      <p:sp>
        <p:nvSpPr>
          <p:cNvPr id="36873" name="Rectangle 9">
            <a:extLst>
              <a:ext uri="{FF2B5EF4-FFF2-40B4-BE49-F238E27FC236}">
                <a16:creationId xmlns:a16="http://schemas.microsoft.com/office/drawing/2014/main" id="{92B25386-8C2E-4840-87CD-7497B5D8609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19265" y="2217150"/>
            <a:ext cx="5781259" cy="3649134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Accumulation of large landholdings, serfs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Social welfare projects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Esp. labor contributions, care of poor and sick.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Inns, orphanages, hospitals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Expansion of literacy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B6B919A-843D-480B-8EE0-DDB129099E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2348" y="1449748"/>
            <a:ext cx="5287617" cy="51839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08E8-63D7-46C7-BA50-AFC52C65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90F15-9D7B-4461-971B-3C7E305258C4}" type="slidenum">
              <a:rPr lang="en-US" altLang="en-US"/>
              <a:pPr/>
              <a:t>37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77" y="1219969"/>
            <a:ext cx="5950212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4A6C2C-3AC0-4278-B22E-50088406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11" y="304800"/>
            <a:ext cx="10131425" cy="651933"/>
          </a:xfrm>
        </p:spPr>
        <p:txBody>
          <a:bodyPr/>
          <a:lstStyle/>
          <a:p>
            <a:r>
              <a:rPr lang="en-US" dirty="0"/>
              <a:t>Medieval Europe: Continuities and Changes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271214-83D0-4160-B87B-2D2405921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843" y="1011894"/>
            <a:ext cx="4709054" cy="576262"/>
          </a:xfrm>
        </p:spPr>
        <p:txBody>
          <a:bodyPr/>
          <a:lstStyle/>
          <a:p>
            <a:r>
              <a:rPr lang="en-US" dirty="0"/>
              <a:t>Continuities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CE7AC6-E0E4-4BF8-A548-0891E9364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1" y="1875632"/>
            <a:ext cx="4996923" cy="4697445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Holy Roman Empire</a:t>
            </a:r>
          </a:p>
          <a:p>
            <a:r>
              <a:rPr lang="en-US" sz="2400" dirty="0"/>
              <a:t>Roman Catholicism</a:t>
            </a:r>
          </a:p>
          <a:p>
            <a:r>
              <a:rPr lang="en-US" sz="2400" dirty="0">
                <a:solidFill>
                  <a:srgbClr val="FFFF00"/>
                </a:solidFill>
              </a:rPr>
              <a:t>Manorial System</a:t>
            </a:r>
          </a:p>
          <a:p>
            <a:r>
              <a:rPr lang="en-US" sz="2400" dirty="0">
                <a:solidFill>
                  <a:srgbClr val="FFFF00"/>
                </a:solidFill>
              </a:rPr>
              <a:t>Feudal system </a:t>
            </a:r>
            <a:r>
              <a:rPr lang="en-US" sz="2400" dirty="0"/>
              <a:t>(until Black Death)</a:t>
            </a:r>
          </a:p>
          <a:p>
            <a:r>
              <a:rPr lang="en-US" sz="2400" dirty="0"/>
              <a:t>Mediterranean trade</a:t>
            </a:r>
          </a:p>
          <a:p>
            <a:r>
              <a:rPr lang="en-US" sz="2400" dirty="0"/>
              <a:t>Evolution of Christian Church</a:t>
            </a:r>
          </a:p>
          <a:p>
            <a:r>
              <a:rPr lang="en-US" sz="2400" dirty="0"/>
              <a:t>Warming Period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039AB2-C98B-4509-85C1-A66B4E9583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9553" y="1006518"/>
            <a:ext cx="4722813" cy="576262"/>
          </a:xfrm>
        </p:spPr>
        <p:txBody>
          <a:bodyPr/>
          <a:lstStyle/>
          <a:p>
            <a:r>
              <a:rPr lang="en-US" dirty="0"/>
              <a:t>Changes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A5DABCF-31EE-4CFC-A558-ABBABE87E1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89270" y="1588156"/>
            <a:ext cx="6337687" cy="526984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2400" dirty="0">
                <a:solidFill>
                  <a:srgbClr val="FFFF00"/>
                </a:solidFill>
              </a:rPr>
              <a:t>Agricultural Revolution</a:t>
            </a:r>
          </a:p>
          <a:p>
            <a:pPr lvl="0"/>
            <a:r>
              <a:rPr lang="en-US" sz="2400" dirty="0"/>
              <a:t>Architecture – Romanesque/Gothic</a:t>
            </a:r>
          </a:p>
          <a:p>
            <a:pPr lvl="0"/>
            <a:r>
              <a:rPr lang="en-US" sz="2400" dirty="0">
                <a:solidFill>
                  <a:srgbClr val="FFFF00"/>
                </a:solidFill>
              </a:rPr>
              <a:t>Black Death</a:t>
            </a:r>
          </a:p>
          <a:p>
            <a:pPr lvl="0"/>
            <a:r>
              <a:rPr lang="en-US" sz="2400" dirty="0"/>
              <a:t>City-states</a:t>
            </a:r>
          </a:p>
          <a:p>
            <a:pPr lvl="0"/>
            <a:r>
              <a:rPr lang="en-US" sz="2400" dirty="0"/>
              <a:t>Competition between independent states</a:t>
            </a:r>
          </a:p>
          <a:p>
            <a:pPr lvl="0"/>
            <a:r>
              <a:rPr lang="en-US" sz="2400" dirty="0"/>
              <a:t>Decline/loss of Byzantine Empire</a:t>
            </a:r>
          </a:p>
          <a:p>
            <a:pPr lvl="0"/>
            <a:r>
              <a:rPr lang="en-US" sz="2400" dirty="0">
                <a:solidFill>
                  <a:srgbClr val="FFFF00"/>
                </a:solidFill>
              </a:rPr>
              <a:t>Divine Right of kings</a:t>
            </a:r>
          </a:p>
          <a:p>
            <a:pPr lvl="0"/>
            <a:r>
              <a:rPr lang="en-US" sz="2400" dirty="0"/>
              <a:t>Economic opportunities for women</a:t>
            </a:r>
          </a:p>
          <a:p>
            <a:pPr lvl="0"/>
            <a:r>
              <a:rPr lang="en-US" sz="2400" dirty="0"/>
              <a:t>Guilds</a:t>
            </a:r>
          </a:p>
          <a:p>
            <a:pPr lvl="0"/>
            <a:r>
              <a:rPr lang="en-US" sz="2400" dirty="0"/>
              <a:t>Independent trade cities - </a:t>
            </a:r>
            <a:r>
              <a:rPr lang="en-US" sz="2400" dirty="0">
                <a:solidFill>
                  <a:srgbClr val="FFFF00"/>
                </a:solidFill>
              </a:rPr>
              <a:t>Hanseatic League</a:t>
            </a:r>
          </a:p>
          <a:p>
            <a:pPr lvl="0"/>
            <a:r>
              <a:rPr lang="en-US" sz="2400" dirty="0">
                <a:solidFill>
                  <a:srgbClr val="FFFF00"/>
                </a:solidFill>
              </a:rPr>
              <a:t>Little Ice Age (c. 1300-1870)</a:t>
            </a:r>
          </a:p>
          <a:p>
            <a:pPr lvl="0"/>
            <a:r>
              <a:rPr lang="en-US" sz="2400" dirty="0"/>
              <a:t>Middle class emerges – </a:t>
            </a:r>
            <a:r>
              <a:rPr lang="en-US" sz="2400" dirty="0">
                <a:solidFill>
                  <a:srgbClr val="FFFF00"/>
                </a:solidFill>
              </a:rPr>
              <a:t>bourgeoisie</a:t>
            </a:r>
            <a:r>
              <a:rPr lang="en-US" sz="2400" dirty="0"/>
              <a:t> / burghers</a:t>
            </a:r>
          </a:p>
          <a:p>
            <a:r>
              <a:rPr lang="en-US" sz="2400" dirty="0"/>
              <a:t>Revival of learning – </a:t>
            </a:r>
            <a:r>
              <a:rPr lang="en-US" sz="2400" dirty="0">
                <a:solidFill>
                  <a:srgbClr val="FFFF00"/>
                </a:solidFill>
              </a:rPr>
              <a:t>vernacular, printing press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4A91F-29B6-4481-9F35-5FCF5D9C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18" y="257944"/>
            <a:ext cx="10131425" cy="768626"/>
          </a:xfrm>
        </p:spPr>
        <p:txBody>
          <a:bodyPr/>
          <a:lstStyle/>
          <a:p>
            <a:r>
              <a:rPr lang="en-US" dirty="0"/>
              <a:t>Political Changes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98AEC-FF37-44CE-AF52-8BCC79CA5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618" y="969637"/>
            <a:ext cx="4709054" cy="576262"/>
          </a:xfrm>
        </p:spPr>
        <p:txBody>
          <a:bodyPr/>
          <a:lstStyle/>
          <a:p>
            <a:pPr algn="ctr"/>
            <a:r>
              <a:rPr lang="en-US" dirty="0"/>
              <a:t>France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FBF2B8-32EF-4271-A2B7-8C5BF89B0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7683" y="1738263"/>
            <a:ext cx="4996923" cy="406062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Establishment of </a:t>
            </a:r>
            <a:r>
              <a:rPr lang="en-US" sz="2800" dirty="0">
                <a:solidFill>
                  <a:srgbClr val="FFFF00"/>
                </a:solidFill>
              </a:rPr>
              <a:t>3 Estates</a:t>
            </a:r>
          </a:p>
          <a:p>
            <a:pPr lvl="1"/>
            <a:r>
              <a:rPr lang="en-US" sz="2600" dirty="0"/>
              <a:t>No taxes for upper classes/estates</a:t>
            </a:r>
          </a:p>
          <a:p>
            <a:pPr lvl="1"/>
            <a:r>
              <a:rPr lang="en-US" sz="2600" dirty="0"/>
              <a:t>No investment in representative government</a:t>
            </a:r>
          </a:p>
          <a:p>
            <a:r>
              <a:rPr lang="en-US" sz="2800" dirty="0"/>
              <a:t>Increase in power of kings through strong connection with Catholic Church</a:t>
            </a:r>
          </a:p>
          <a:p>
            <a:pPr lvl="1"/>
            <a:r>
              <a:rPr lang="en-US" sz="2400" dirty="0"/>
              <a:t>eventually </a:t>
            </a:r>
            <a:r>
              <a:rPr lang="en-US" sz="2400" dirty="0">
                <a:solidFill>
                  <a:srgbClr val="FFFF00"/>
                </a:solidFill>
              </a:rPr>
              <a:t>“Divine Right of Kings”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5A413D-5A28-4418-BB57-459301C9A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0230" y="969637"/>
            <a:ext cx="4722813" cy="576262"/>
          </a:xfrm>
        </p:spPr>
        <p:txBody>
          <a:bodyPr/>
          <a:lstStyle/>
          <a:p>
            <a:pPr algn="ctr"/>
            <a:r>
              <a:rPr lang="en-US" dirty="0"/>
              <a:t>England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B878B2-2FDA-4BED-B293-E90B273D1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85183" y="1717859"/>
            <a:ext cx="6293935" cy="3737113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King John</a:t>
            </a:r>
          </a:p>
          <a:p>
            <a:r>
              <a:rPr lang="en-US" sz="3000" dirty="0">
                <a:solidFill>
                  <a:srgbClr val="FFFF00"/>
                </a:solidFill>
              </a:rPr>
              <a:t>Magna Carta </a:t>
            </a:r>
            <a:r>
              <a:rPr lang="en-US" sz="3000" dirty="0"/>
              <a:t>– Limits the power of kings (1215)</a:t>
            </a:r>
          </a:p>
          <a:p>
            <a:pPr lvl="1"/>
            <a:r>
              <a:rPr lang="en-US" sz="2600" dirty="0"/>
              <a:t>“Rule of Law” (applies to all)</a:t>
            </a:r>
          </a:p>
          <a:p>
            <a:pPr lvl="1"/>
            <a:r>
              <a:rPr lang="en-US" sz="2600" dirty="0"/>
              <a:t>Right to trial</a:t>
            </a:r>
          </a:p>
          <a:p>
            <a:pPr lvl="1"/>
            <a:r>
              <a:rPr lang="en-US" sz="2600" dirty="0"/>
              <a:t>Separation of Church and State</a:t>
            </a:r>
          </a:p>
          <a:p>
            <a:pPr lvl="1"/>
            <a:r>
              <a:rPr lang="en-US" sz="2600" dirty="0"/>
              <a:t>Nobles benefit the most</a:t>
            </a:r>
          </a:p>
          <a:p>
            <a:r>
              <a:rPr lang="en-US" sz="3000" dirty="0"/>
              <a:t>Creates Parliament (representative </a:t>
            </a:r>
            <a:r>
              <a:rPr lang="en-US" sz="3000" dirty="0" err="1"/>
              <a:t>gvt</a:t>
            </a:r>
            <a:r>
              <a:rPr lang="en-US" sz="30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15A11A-E6E7-4294-B07A-3F1B0D6778B8}"/>
              </a:ext>
            </a:extLst>
          </p:cNvPr>
          <p:cNvSpPr txBox="1"/>
          <p:nvPr/>
        </p:nvSpPr>
        <p:spPr>
          <a:xfrm>
            <a:off x="118422" y="5798892"/>
            <a:ext cx="11860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Land/succession conflicts (due to feudalism) between France and England lead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Hundred Years War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1337-1453 (Joan of Arc)</a:t>
            </a:r>
          </a:p>
        </p:txBody>
      </p:sp>
    </p:spTree>
    <p:extLst>
      <p:ext uri="{BB962C8B-B14F-4D97-AF65-F5344CB8AC3E}">
        <p14:creationId xmlns:p14="http://schemas.microsoft.com/office/powerpoint/2010/main" val="30164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>
            <a:extLst>
              <a:ext uri="{FF2B5EF4-FFF2-40B4-BE49-F238E27FC236}">
                <a16:creationId xmlns:a16="http://schemas.microsoft.com/office/drawing/2014/main" id="{AEA753B7-F817-45BA-81F2-1AD85A221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8051" y="483705"/>
            <a:ext cx="10131425" cy="1456267"/>
          </a:xfrm>
        </p:spPr>
        <p:txBody>
          <a:bodyPr/>
          <a:lstStyle/>
          <a:p>
            <a:r>
              <a:rPr lang="en-US" altLang="en-US" dirty="0"/>
              <a:t>State Politics: </a:t>
            </a:r>
            <a:r>
              <a:rPr lang="en-US" altLang="en-US" dirty="0">
                <a:solidFill>
                  <a:srgbClr val="FFFF00"/>
                </a:solidFill>
              </a:rPr>
              <a:t>Caesaropapism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4167D42E-B8A7-403C-854E-42D496459DF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18051" y="1868558"/>
            <a:ext cx="6440557" cy="4545494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“Caesar over Pope”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Power centralized in figure of Emperor 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Byzantine leader cannot claim divinity, rather divine authority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Political rule, but involved in religious rule as well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Authority absolute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DCBEAC1-E440-4BBC-AD7C-90807C09C5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90" y="0"/>
            <a:ext cx="5099710" cy="69124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48229-633A-4A70-9D40-AD95B657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0446-8295-4D4D-A637-9C882E131395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4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7F58A9D-E523-46A5-95EC-10C0CF6D25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8052" y="251793"/>
            <a:ext cx="11873948" cy="993912"/>
          </a:xfrm>
        </p:spPr>
        <p:txBody>
          <a:bodyPr>
            <a:noAutofit/>
          </a:bodyPr>
          <a:lstStyle/>
          <a:p>
            <a:r>
              <a:rPr lang="en-US" altLang="en-US" sz="3200" dirty="0">
                <a:solidFill>
                  <a:srgbClr val="FFFF00"/>
                </a:solidFill>
              </a:rPr>
              <a:t>Lay Investiture Controversy: </a:t>
            </a:r>
            <a:r>
              <a:rPr lang="en-US" altLang="en-US" sz="3200" dirty="0"/>
              <a:t>Tension between HRE and the Church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C30DC15-BCC6-42D4-8ABE-82A435C1186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18050" y="1245705"/>
            <a:ext cx="6665845" cy="5380382"/>
          </a:xfrm>
        </p:spPr>
        <p:txBody>
          <a:bodyPr>
            <a:normAutofit lnSpcReduction="10000"/>
          </a:bodyPr>
          <a:lstStyle/>
          <a:p>
            <a:r>
              <a:rPr lang="en-US" altLang="en-US" sz="2600" dirty="0"/>
              <a:t>Pope Gregory VII (1073-1085) attempts to end practice of </a:t>
            </a:r>
            <a:r>
              <a:rPr lang="en-US" altLang="en-US" sz="2600" dirty="0">
                <a:solidFill>
                  <a:srgbClr val="FFFF00"/>
                </a:solidFill>
              </a:rPr>
              <a:t>lay investiture</a:t>
            </a:r>
            <a:r>
              <a:rPr lang="en-US" altLang="en-US" sz="2600" i="1" dirty="0"/>
              <a:t> </a:t>
            </a:r>
            <a:r>
              <a:rPr lang="en-US" altLang="en-US" sz="2600" dirty="0"/>
              <a:t>(laymen/secular authority appointing Church officials)</a:t>
            </a:r>
          </a:p>
          <a:p>
            <a:pPr lvl="1"/>
            <a:r>
              <a:rPr lang="en-US" altLang="en-US" sz="2400" dirty="0"/>
              <a:t>Who has ultimate power, the king or the pope???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Excommunicates</a:t>
            </a:r>
            <a:r>
              <a:rPr lang="en-US" altLang="en-US" sz="2800" dirty="0"/>
              <a:t> HRE Henry IV who disagrees </a:t>
            </a:r>
          </a:p>
          <a:p>
            <a:r>
              <a:rPr lang="en-US" altLang="en-US" sz="2800" dirty="0"/>
              <a:t>German peoples seize opportunity to rebel</a:t>
            </a:r>
          </a:p>
          <a:p>
            <a:pPr lvl="1"/>
            <a:r>
              <a:rPr lang="en-US" altLang="en-US" sz="2400" dirty="0"/>
              <a:t>Quashed (with difficulty)</a:t>
            </a:r>
          </a:p>
          <a:p>
            <a:r>
              <a:rPr lang="en-US" altLang="en-US" sz="2600" dirty="0"/>
              <a:t>Later, the HRE will elect their own (anti)pope, Clement III (1187-1191) in response to French influence on </a:t>
            </a:r>
            <a:r>
              <a:rPr lang="en-US" altLang="en-US" sz="2600" dirty="0">
                <a:solidFill>
                  <a:srgbClr val="FFFF00"/>
                </a:solidFill>
              </a:rPr>
              <a:t>papacy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894B28A-BD32-4FB2-A869-332EA78657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2375" y="1245705"/>
            <a:ext cx="4367433" cy="50026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34C5F-50D4-4E1F-8485-E42E3E66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20A28-A3B4-4388-A224-598923F36E70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05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A729423-E00E-40EE-8878-B17C5FFEE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9386" y="260993"/>
            <a:ext cx="10131425" cy="944955"/>
          </a:xfrm>
        </p:spPr>
        <p:txBody>
          <a:bodyPr/>
          <a:lstStyle/>
          <a:p>
            <a:r>
              <a:rPr lang="en-US" altLang="en-US" dirty="0"/>
              <a:t>Italy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1C8BD7E-9A6A-476C-B2ED-6E85585832C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175513" y="357809"/>
            <a:ext cx="5734144" cy="6149007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Series of </a:t>
            </a:r>
            <a:r>
              <a:rPr lang="en-US" altLang="en-US" sz="2800" dirty="0">
                <a:solidFill>
                  <a:srgbClr val="FFFF00"/>
                </a:solidFill>
              </a:rPr>
              <a:t>ecclesiastical</a:t>
            </a:r>
            <a:r>
              <a:rPr lang="en-US" altLang="en-US" sz="2800" dirty="0"/>
              <a:t> (Church owned) states, city-states, and principalities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Papal State </a:t>
            </a:r>
            <a:r>
              <a:rPr lang="en-US" altLang="en-US" sz="2800" dirty="0"/>
              <a:t>directly controlled by Pope, good-sized territory in central Italy</a:t>
            </a:r>
          </a:p>
          <a:p>
            <a:r>
              <a:rPr lang="en-US" altLang="en-US" sz="2800" dirty="0"/>
              <a:t>By 12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century, city-states increasingly displace Church control in northern Italy:</a:t>
            </a:r>
          </a:p>
          <a:p>
            <a:pPr lvl="1"/>
            <a:r>
              <a:rPr lang="en-US" altLang="en-US" sz="2600" dirty="0"/>
              <a:t>Venice, Florence, Milan = trade $$$</a:t>
            </a:r>
          </a:p>
          <a:p>
            <a:r>
              <a:rPr lang="en-US" altLang="en-US" sz="2800" dirty="0"/>
              <a:t>Normans invade southern Italy, displace Byzantine and Muslim authorities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45326-49D0-4711-9F86-74A8A360F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E05EC-CEB6-4C61-8E51-E131EE468E97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98559F-7892-4943-8FBE-875B522D8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0" y="1629881"/>
            <a:ext cx="5708627" cy="42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668E47E-BF94-4B2A-817F-CFE079C867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145774"/>
            <a:ext cx="10131425" cy="1456267"/>
          </a:xfrm>
        </p:spPr>
        <p:txBody>
          <a:bodyPr/>
          <a:lstStyle/>
          <a:p>
            <a:r>
              <a:rPr lang="en-US" altLang="en-US" dirty="0"/>
              <a:t>Iberian Peninsula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EB20F14-B244-4BE7-B5CD-7BC1C4F172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0279" y="1359659"/>
            <a:ext cx="6473104" cy="478934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0953E1-699F-4E54-9DB1-3AA3E6A4C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3322" y="420129"/>
            <a:ext cx="5308678" cy="6227805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Muslims control Iberian peninsula, 8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-12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centuries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Reconquista</a:t>
            </a:r>
          </a:p>
          <a:p>
            <a:pPr lvl="1"/>
            <a:r>
              <a:rPr lang="en-US" altLang="en-US" sz="2400" dirty="0"/>
              <a:t>From 11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century on, Christian conquest of Spanish Muslim territories</a:t>
            </a:r>
          </a:p>
          <a:p>
            <a:r>
              <a:rPr lang="en-US" altLang="en-US" sz="2800" dirty="0"/>
              <a:t>Late 13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century, Muslims remain only in Granada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Spanish Inquisition </a:t>
            </a:r>
            <a:r>
              <a:rPr lang="en-US" altLang="en-US" sz="2800" dirty="0"/>
              <a:t>in 1478-1834</a:t>
            </a:r>
          </a:p>
          <a:p>
            <a:pPr lvl="1"/>
            <a:r>
              <a:rPr lang="en-US" altLang="en-US" sz="2600" dirty="0"/>
              <a:t>Began in France in 12</a:t>
            </a:r>
            <a:r>
              <a:rPr lang="en-US" altLang="en-US" sz="2600" baseline="30000" dirty="0"/>
              <a:t>th</a:t>
            </a:r>
            <a:r>
              <a:rPr lang="en-US" altLang="en-US" sz="2600" dirty="0"/>
              <a:t> cent.</a:t>
            </a:r>
          </a:p>
          <a:p>
            <a:pPr lvl="1"/>
            <a:r>
              <a:rPr lang="en-US" altLang="en-US" sz="2600" dirty="0"/>
              <a:t>Height of terror, 1492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2EB91-2C3B-436F-B653-6AADA49F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8E439-78FC-44DF-B5C6-94DDD2A68D85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867B9D7-2817-48C7-B47F-057DC28BF2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2" y="265043"/>
            <a:ext cx="10131425" cy="1258957"/>
          </a:xfrm>
        </p:spPr>
        <p:txBody>
          <a:bodyPr/>
          <a:lstStyle/>
          <a:p>
            <a:r>
              <a:rPr lang="en-US" altLang="en-US" dirty="0"/>
              <a:t>Growth of the Agricultural Economy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B50DE862-9DCE-4E4B-89A8-B93009769BF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94448" y="1351722"/>
            <a:ext cx="5257066" cy="5115339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Increasing development of arable lands</a:t>
            </a:r>
          </a:p>
          <a:p>
            <a:pPr lvl="1"/>
            <a:r>
              <a:rPr lang="en-US" altLang="en-US" sz="2400" dirty="0"/>
              <a:t>Minimized threat of invading nomads</a:t>
            </a:r>
          </a:p>
          <a:p>
            <a:pPr lvl="1"/>
            <a:r>
              <a:rPr lang="en-US" altLang="en-US" sz="2400" dirty="0"/>
              <a:t>Clearing of swamps, forests</a:t>
            </a:r>
          </a:p>
          <a:p>
            <a:r>
              <a:rPr lang="en-US" altLang="en-US" sz="2800" dirty="0"/>
              <a:t>Improved agricultural techniques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Three-field crop rotation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Heavy plow</a:t>
            </a:r>
          </a:p>
          <a:p>
            <a:pPr lvl="1"/>
            <a:r>
              <a:rPr lang="en-US" altLang="en-US" sz="2400" dirty="0">
                <a:solidFill>
                  <a:srgbClr val="FFFF00"/>
                </a:solidFill>
              </a:rPr>
              <a:t>Horseshoes, horse collars </a:t>
            </a:r>
            <a:r>
              <a:rPr lang="en-US" altLang="en-US" sz="2400" dirty="0"/>
              <a:t>(horses faster than oxen)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A4923-E388-4ADC-8BC9-CE843825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A831E-3BA2-4571-AC55-913E98B0211E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C76B52EA-038F-4D23-B25F-0C5DBE43A771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5751514" y="2159145"/>
          <a:ext cx="6353834" cy="3500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hart" r:id="rId3" imgW="8229447" imgH="4533733" progId="MSGraph.Chart.8">
                  <p:embed followColorScheme="full"/>
                </p:oleObj>
              </mc:Choice>
              <mc:Fallback>
                <p:oleObj name="Chart" r:id="rId3" imgW="8229447" imgH="4533733" progId="MSGraph.Chart.8">
                  <p:embed followColorScheme="full"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C76B52EA-038F-4D23-B25F-0C5DBE43A7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1514" y="2159145"/>
                        <a:ext cx="6353834" cy="3500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65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6F283ED-2A99-4C7E-B6A8-1632BB8704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916" y="255104"/>
            <a:ext cx="10916475" cy="1202635"/>
          </a:xfrm>
        </p:spPr>
        <p:txBody>
          <a:bodyPr/>
          <a:lstStyle/>
          <a:p>
            <a:r>
              <a:rPr lang="en-US" altLang="en-US" dirty="0"/>
              <a:t>Revival of cities and Trade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F94F97B-0FD3-4AF5-906D-BB255C7782F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44557" y="1457739"/>
            <a:ext cx="5402840" cy="4742438"/>
          </a:xfrm>
        </p:spPr>
        <p:txBody>
          <a:bodyPr>
            <a:normAutofit fontScale="92500"/>
          </a:bodyPr>
          <a:lstStyle/>
          <a:p>
            <a:r>
              <a:rPr lang="en-US" altLang="en-US" sz="2800" dirty="0">
                <a:solidFill>
                  <a:srgbClr val="FFFF00"/>
                </a:solidFill>
              </a:rPr>
              <a:t>Urbanization</a:t>
            </a:r>
            <a:r>
              <a:rPr lang="en-US" altLang="en-US" sz="2800" dirty="0"/>
              <a:t> follows increase in food supply</a:t>
            </a:r>
          </a:p>
          <a:p>
            <a:pPr lvl="1"/>
            <a:r>
              <a:rPr lang="en-US" altLang="en-US" sz="2400" dirty="0"/>
              <a:t>Merchants and artisans return first</a:t>
            </a:r>
          </a:p>
          <a:p>
            <a:r>
              <a:rPr lang="en-US" altLang="en-US" sz="2800" dirty="0"/>
              <a:t>Specialization of labor</a:t>
            </a:r>
          </a:p>
          <a:p>
            <a:pPr lvl="1"/>
            <a:r>
              <a:rPr lang="en-US" altLang="en-US" sz="2400" dirty="0"/>
              <a:t>Textile production</a:t>
            </a:r>
          </a:p>
          <a:p>
            <a:r>
              <a:rPr lang="en-US" altLang="en-US" sz="2800" dirty="0"/>
              <a:t>Mediterranean trade</a:t>
            </a:r>
          </a:p>
          <a:p>
            <a:pPr lvl="1"/>
            <a:r>
              <a:rPr lang="en-US" altLang="en-US" sz="2400" dirty="0"/>
              <a:t>Italy well-positioned for sea trade</a:t>
            </a:r>
          </a:p>
          <a:p>
            <a:pPr lvl="1"/>
            <a:r>
              <a:rPr lang="en-US" altLang="en-US" sz="2400" dirty="0"/>
              <a:t>Italian colonies established in major ports of Mediterranean &amp; Black Seas</a:t>
            </a:r>
          </a:p>
          <a:p>
            <a:pPr lvl="1"/>
            <a:r>
              <a:rPr lang="en-US" altLang="en-US" sz="2400" dirty="0"/>
              <a:t>Wealth will contribute to </a:t>
            </a:r>
            <a:r>
              <a:rPr lang="en-US" altLang="en-US" sz="2400" dirty="0">
                <a:solidFill>
                  <a:srgbClr val="FFFF00"/>
                </a:solidFill>
              </a:rPr>
              <a:t>Renaissance</a:t>
            </a:r>
            <a:r>
              <a:rPr lang="en-US" altLang="en-US" sz="2400" dirty="0"/>
              <a:t>!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5F350DE-9660-406F-89F3-969DBE62E7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06549" y="1723398"/>
            <a:ext cx="6079960" cy="421112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A4131-EAED-43AB-BB6F-F4A5BA78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43604-17D1-49EC-9C58-4FE0090B2D0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8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ADAD441-EF79-42F3-BD50-8E851F0FE9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Guilds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B03589B-FAA3-4121-9C53-84A62E40F10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40028" y="1817389"/>
            <a:ext cx="4995334" cy="4431011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dirty="0"/>
              <a:t>Organizations of merchants, workers, artisans</a:t>
            </a:r>
          </a:p>
          <a:p>
            <a:r>
              <a:rPr lang="en-US" altLang="en-US" sz="3200" dirty="0"/>
              <a:t>By 13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 century guilds control good portion of urban economy</a:t>
            </a:r>
          </a:p>
          <a:p>
            <a:pPr lvl="1"/>
            <a:r>
              <a:rPr lang="en-US" altLang="en-US" sz="2800" dirty="0"/>
              <a:t>Price and quality control</a:t>
            </a:r>
          </a:p>
          <a:p>
            <a:pPr lvl="1"/>
            <a:r>
              <a:rPr lang="en-US" altLang="en-US" sz="2800" dirty="0"/>
              <a:t>Membership</a:t>
            </a:r>
          </a:p>
          <a:p>
            <a:r>
              <a:rPr lang="en-US" altLang="en-US" sz="3200" dirty="0"/>
              <a:t>Created social support network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C1008BB-2335-437C-8217-8FF7E52867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582" y="145773"/>
            <a:ext cx="5020677" cy="646610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AA1F5-E465-46E1-90E4-3F47E0D7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4D85C-2535-49BB-ADDB-C9EC40C66961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29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EAD0E55A-6F73-419E-87A8-38823378F8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7428" y="294290"/>
            <a:ext cx="10131425" cy="1456267"/>
          </a:xfrm>
        </p:spPr>
        <p:txBody>
          <a:bodyPr/>
          <a:lstStyle/>
          <a:p>
            <a:r>
              <a:rPr lang="en-US" altLang="en-US" dirty="0"/>
              <a:t>Urban Women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306AA55A-BF0A-4911-B359-504C37FE814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7655" y="1947931"/>
            <a:ext cx="5302241" cy="3922644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New economic opportunities for women</a:t>
            </a:r>
          </a:p>
          <a:p>
            <a:r>
              <a:rPr lang="en-US" altLang="en-US" sz="2800" dirty="0"/>
              <a:t>Representation in wide variety of trades</a:t>
            </a:r>
          </a:p>
          <a:p>
            <a:r>
              <a:rPr lang="en-US" altLang="en-US" sz="2800" dirty="0"/>
              <a:t>Dominated needle trade</a:t>
            </a:r>
          </a:p>
          <a:p>
            <a:r>
              <a:rPr lang="en-US" altLang="en-US" sz="2800" dirty="0"/>
              <a:t>Admitted to most guilds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30B76ED-F3C6-46BF-83FD-0E02EC4583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39723" y="1482427"/>
            <a:ext cx="6394622" cy="46562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6270C-CEDA-4F3B-8D93-229324FD6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DAE7F-02E4-4DD2-BF59-25973D5BD99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92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805F61D-48BB-436C-AD20-D605BF708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423" y="344558"/>
            <a:ext cx="10131425" cy="940904"/>
          </a:xfrm>
        </p:spPr>
        <p:txBody>
          <a:bodyPr/>
          <a:lstStyle/>
          <a:p>
            <a:r>
              <a:rPr lang="en-US" altLang="en-US" dirty="0"/>
              <a:t>Cathedral Schools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8C2BB2E-2EE6-439C-84C8-E54BFA7DF63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546574" y="132522"/>
            <a:ext cx="5645425" cy="6838121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During early middle ages, European society too unstable to provide institutions of advanced learning</a:t>
            </a:r>
          </a:p>
          <a:p>
            <a:r>
              <a:rPr lang="en-US" altLang="en-US" sz="2800" dirty="0"/>
              <a:t>Some rudimentary education at monasteries, occasional scholars at courts</a:t>
            </a:r>
          </a:p>
          <a:p>
            <a:r>
              <a:rPr lang="en-US" altLang="en-US" sz="2800" dirty="0"/>
              <a:t>High middle ages (1000-1300 CE) increasing wealth makes education possible</a:t>
            </a:r>
          </a:p>
          <a:p>
            <a:r>
              <a:rPr lang="en-US" altLang="en-US" sz="2800" dirty="0"/>
              <a:t>Schools based in cathedrals</a:t>
            </a:r>
          </a:p>
          <a:p>
            <a:r>
              <a:rPr lang="en-US" altLang="en-US" sz="2800" dirty="0"/>
              <a:t>Curriculum in Latin (language of Church)</a:t>
            </a:r>
          </a:p>
          <a:p>
            <a:pPr lvl="1"/>
            <a:r>
              <a:rPr lang="en-US" altLang="en-US" sz="2400" dirty="0"/>
              <a:t>Church literature, Plato/Aristotle; some law, medicine, theology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23269-C758-428D-B78C-33E9DFC4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09700-4BDA-414E-97B8-2EEDE3AB406F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7FE640-35F3-4B5E-8B05-D29E85A6EA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7241" y="1285462"/>
            <a:ext cx="5831281" cy="539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9126190-9BD2-4AB1-A12B-4823ED56D3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4254" y="314738"/>
            <a:ext cx="10131425" cy="1129749"/>
          </a:xfrm>
        </p:spPr>
        <p:txBody>
          <a:bodyPr/>
          <a:lstStyle/>
          <a:p>
            <a:r>
              <a:rPr lang="en-US" altLang="en-US" dirty="0"/>
              <a:t>Independent Cities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3FB01738-DCA7-43DD-85B9-3C936D7B355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4254" y="1343555"/>
            <a:ext cx="11466441" cy="2446568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Awkward fit into in the framework of medieval political order</a:t>
            </a:r>
          </a:p>
          <a:p>
            <a:r>
              <a:rPr lang="en-US" altLang="en-US" sz="2800" dirty="0"/>
              <a:t>By late 11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century, towns demand charters of integration for greater self-government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9F92694-C89E-4AE6-A055-4B8B261A37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505" y="3856246"/>
            <a:ext cx="8391937" cy="29050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1A3EB-7159-4788-BD39-C323AD6E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85000-C21B-4628-B9FF-ECF6E69D1397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3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FCE22D3-84E8-4336-B0D9-EB2351E46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75444" y="81100"/>
            <a:ext cx="4721226" cy="1456267"/>
          </a:xfrm>
        </p:spPr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dirty="0">
                <a:solidFill>
                  <a:srgbClr val="FFFF00"/>
                </a:solidFill>
              </a:rPr>
              <a:t>Hanseatic League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136A081-7DD5-40C9-8CE8-5180CDC5EA7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5330" y="450573"/>
            <a:ext cx="3409261" cy="5910469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Independent trading cities unified through desire for economic security</a:t>
            </a:r>
          </a:p>
          <a:p>
            <a:r>
              <a:rPr lang="en-US" altLang="en-US" sz="2800" dirty="0"/>
              <a:t>Large military (navy) and smaller armies</a:t>
            </a:r>
          </a:p>
          <a:p>
            <a:r>
              <a:rPr lang="en-US" altLang="en-US" sz="2800" dirty="0"/>
              <a:t>Trade in Baltic and North seas</a:t>
            </a:r>
          </a:p>
          <a:p>
            <a:pPr lvl="1"/>
            <a:r>
              <a:rPr lang="en-US" altLang="en-US" sz="2400" dirty="0"/>
              <a:t>Poland, northern Germany, Scandinavia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5A13E97-E26C-489B-B29B-DE42FC27B2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07431" y="1537367"/>
            <a:ext cx="8432786" cy="45983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70C85-51E7-4039-8065-1CD7A3C3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AD4A1-4A54-44A6-9B41-DCDAD71BF24D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2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>
            <a:extLst>
              <a:ext uri="{FF2B5EF4-FFF2-40B4-BE49-F238E27FC236}">
                <a16:creationId xmlns:a16="http://schemas.microsoft.com/office/drawing/2014/main" id="{1A4C7AE8-A2B1-47CD-AFA2-C2A7F1CA0E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1" y="170466"/>
            <a:ext cx="5791199" cy="983086"/>
          </a:xfrm>
        </p:spPr>
        <p:txBody>
          <a:bodyPr/>
          <a:lstStyle/>
          <a:p>
            <a:r>
              <a:rPr lang="en-US" altLang="en-US" dirty="0"/>
              <a:t>The Byzantine Church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1EB48854-738E-4374-BA05-BEFA4AB2332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04801" y="29788"/>
            <a:ext cx="5181599" cy="486536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By 6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800" dirty="0">
                <a:cs typeface="Times New Roman" panose="02020603050405020304" pitchFamily="18" charset="0"/>
              </a:rPr>
              <a:t> C. Christianity is the dominant cultural community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Church and state closely aligned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Byzantine Emperors appoint Patriarchs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A38CE2-DD11-4466-A9D7-23B64AFEBA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2835" y="-376318"/>
            <a:ext cx="5579165" cy="723431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F38D6-F2ED-49BF-86B9-2A78D518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EF88A-94BE-492E-A3BF-3F926860AA1A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55FD1-BB66-4C47-95F5-591171701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6" y="3669516"/>
            <a:ext cx="6511092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7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25473-73BA-4805-A343-15C7D78E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8" y="180338"/>
            <a:ext cx="10131425" cy="1456267"/>
          </a:xfrm>
        </p:spPr>
        <p:txBody>
          <a:bodyPr/>
          <a:lstStyle/>
          <a:p>
            <a:r>
              <a:rPr lang="en-US" dirty="0"/>
              <a:t>Popular Catholicism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975093-08BE-4665-B223-60974CCA9C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48" y="1636605"/>
            <a:ext cx="6316517" cy="444614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E94A9-4FEC-417F-BD04-464E69081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5819" y="503583"/>
            <a:ext cx="5160649" cy="592372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Seven </a:t>
            </a:r>
            <a:r>
              <a:rPr lang="en-US" sz="2800" dirty="0">
                <a:solidFill>
                  <a:srgbClr val="FFFF00"/>
                </a:solidFill>
              </a:rPr>
              <a:t>Sacraments</a:t>
            </a:r>
            <a:r>
              <a:rPr lang="en-US" sz="2800" dirty="0"/>
              <a:t> – Baptism, matrimony, penance, Eucharist (ritual meal)</a:t>
            </a:r>
          </a:p>
          <a:p>
            <a:r>
              <a:rPr lang="en-US" sz="2800" dirty="0"/>
              <a:t>Devotion to </a:t>
            </a:r>
            <a:r>
              <a:rPr lang="en-US" sz="2800" dirty="0">
                <a:solidFill>
                  <a:srgbClr val="FFFF00"/>
                </a:solidFill>
              </a:rPr>
              <a:t>saints</a:t>
            </a:r>
            <a:r>
              <a:rPr lang="en-US" sz="2800" dirty="0"/>
              <a:t> – especially Mary</a:t>
            </a:r>
          </a:p>
          <a:p>
            <a:r>
              <a:rPr lang="en-US" sz="2800" dirty="0">
                <a:solidFill>
                  <a:srgbClr val="FFFF00"/>
                </a:solidFill>
              </a:rPr>
              <a:t>Relics</a:t>
            </a:r>
            <a:r>
              <a:rPr lang="en-US" sz="2800" dirty="0"/>
              <a:t> – items related to saints collected by churches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Pilgrimage</a:t>
            </a:r>
            <a:r>
              <a:rPr lang="en-US" sz="2800" dirty="0"/>
              <a:t> – Rome, </a:t>
            </a:r>
            <a:r>
              <a:rPr lang="en-US" sz="2800" dirty="0" err="1"/>
              <a:t>Compostela</a:t>
            </a:r>
            <a:r>
              <a:rPr lang="en-US" sz="2800" dirty="0"/>
              <a:t> (St. James), Jerusalem</a:t>
            </a:r>
          </a:p>
          <a:p>
            <a:pPr lvl="1"/>
            <a:r>
              <a:rPr lang="en-US" sz="2400" dirty="0"/>
              <a:t>Travel industry emerges</a:t>
            </a:r>
          </a:p>
          <a:p>
            <a:r>
              <a:rPr lang="en-US" sz="2800" dirty="0"/>
              <a:t>Wealth of European society starts criticism of materialistic nature/wealth of Church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BCD071-8465-4827-A3FC-62717ACFF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48" y="1636605"/>
            <a:ext cx="6425062" cy="444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87FC89-1E33-4E25-B7F3-397942AF0F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9" y="1636605"/>
            <a:ext cx="6548933" cy="4374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3463FB-E217-4F9C-99D8-B9FA4DCB4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8" y="1962716"/>
            <a:ext cx="6615413" cy="37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E6290C-52C9-4347-A140-28ABA37F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51" y="640074"/>
            <a:ext cx="10131425" cy="821635"/>
          </a:xfrm>
        </p:spPr>
        <p:txBody>
          <a:bodyPr/>
          <a:lstStyle/>
          <a:p>
            <a:r>
              <a:rPr lang="en-US" dirty="0"/>
              <a:t>Sacred Architecture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929BAD-C338-4FAE-9F83-8783927DD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070" y="1461709"/>
            <a:ext cx="4709054" cy="576262"/>
          </a:xfrm>
        </p:spPr>
        <p:txBody>
          <a:bodyPr/>
          <a:lstStyle/>
          <a:p>
            <a:r>
              <a:rPr lang="en-US" dirty="0"/>
              <a:t>Romanesque mid 11</a:t>
            </a:r>
            <a:r>
              <a:rPr lang="en-US" baseline="30000" dirty="0"/>
              <a:t>th</a:t>
            </a:r>
            <a:r>
              <a:rPr lang="en-US" dirty="0"/>
              <a:t> c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FDD762-8710-45FF-B5F4-557D55649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3" y="1461709"/>
            <a:ext cx="4722813" cy="576262"/>
          </a:xfrm>
        </p:spPr>
        <p:txBody>
          <a:bodyPr/>
          <a:lstStyle/>
          <a:p>
            <a:r>
              <a:rPr lang="en-US" dirty="0"/>
              <a:t>Gothic mid 12</a:t>
            </a:r>
            <a:r>
              <a:rPr lang="en-US" baseline="30000" dirty="0"/>
              <a:t>th</a:t>
            </a:r>
            <a:r>
              <a:rPr lang="en-US" dirty="0"/>
              <a:t> c.</a:t>
            </a:r>
          </a:p>
        </p:txBody>
      </p:sp>
      <p:pic>
        <p:nvPicPr>
          <p:cNvPr id="13" name="Picture 2" descr="Related image">
            <a:extLst>
              <a:ext uri="{FF2B5EF4-FFF2-40B4-BE49-F238E27FC236}">
                <a16:creationId xmlns:a16="http://schemas.microsoft.com/office/drawing/2014/main" id="{C3A0A5DA-6668-48AE-B352-336C26551D0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3" y="2183745"/>
            <a:ext cx="6131772" cy="377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25BCCC9-FDBE-4D01-A2AE-5ADDC5A522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631" y="2183745"/>
            <a:ext cx="5817104" cy="40350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28F6D3-3A04-40C4-8FC0-402892C373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36" y="2183745"/>
            <a:ext cx="5851893" cy="39731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734B8F-0802-4BEB-AA59-4EA4251CC0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609" y="2183745"/>
            <a:ext cx="6067432" cy="40350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B403BB-8F77-4051-A288-805F1B488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288" y="2037971"/>
            <a:ext cx="5102084" cy="45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BECF957-BAF7-4C4D-BCD4-2FE5B11B86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239797"/>
            <a:ext cx="10131425" cy="1456267"/>
          </a:xfrm>
        </p:spPr>
        <p:txBody>
          <a:bodyPr/>
          <a:lstStyle/>
          <a:p>
            <a:r>
              <a:rPr lang="en-US" altLang="en-US" dirty="0"/>
              <a:t>Universities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FC11DB7-E7EA-4AB4-ADC0-EE125CC8A31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88237" y="1644162"/>
            <a:ext cx="3978964" cy="4740094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Academic guilds formed in 12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pPr lvl="1"/>
            <a:r>
              <a:rPr lang="en-US" altLang="en-US" sz="2600" dirty="0"/>
              <a:t>Higher standards of education promoted</a:t>
            </a:r>
          </a:p>
          <a:p>
            <a:pPr lvl="1"/>
            <a:r>
              <a:rPr lang="en-US" altLang="en-US" sz="2600" dirty="0"/>
              <a:t>Regulation = Academic degrees, prepared curricula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68BB8-D12C-489F-9E40-1523EAE1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F9309-B12E-495E-9D5B-9CA6B4D23936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FFF0BB6D-E3FF-4134-B6B9-6475BF4589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39843" y="1470991"/>
            <a:ext cx="7652158" cy="45884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3DFFD1-5142-4D00-B03A-801BBEC1B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74578"/>
            <a:ext cx="762000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24D204F-C0C9-4B0D-95B0-2517D97334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Chivalry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1EDB6A1-27B5-4234-A716-C28B3543BBE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1" y="1669774"/>
            <a:ext cx="5927033" cy="4850295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Code of conduct for nobles</a:t>
            </a:r>
          </a:p>
          <a:p>
            <a:r>
              <a:rPr lang="en-US" altLang="en-US" sz="2800" dirty="0"/>
              <a:t>Sponsored by Church to minimize fighting among Christians</a:t>
            </a:r>
          </a:p>
          <a:p>
            <a:r>
              <a:rPr lang="en-US" altLang="en-US" sz="2800" dirty="0"/>
              <a:t>Technically, knight to dedicate his efforts to promotion of Christianity</a:t>
            </a:r>
          </a:p>
          <a:p>
            <a:pPr lvl="1"/>
            <a:r>
              <a:rPr lang="en-US" altLang="en-US" sz="2600" dirty="0"/>
              <a:t>Protection of women, but objectification and repression still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2FE29DC-EDCB-4C02-9D9A-78674BCD42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651" y="238539"/>
            <a:ext cx="4419235" cy="65264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A8B2C-07B1-45B1-AEA1-3E1E39BCE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3B55-EBD2-4A0B-831C-785E864A7C9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1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4EF74251-D3EA-4C11-BD22-35BADBDE02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423" y="159026"/>
            <a:ext cx="10131425" cy="1456267"/>
          </a:xfrm>
        </p:spPr>
        <p:txBody>
          <a:bodyPr/>
          <a:lstStyle/>
          <a:p>
            <a:r>
              <a:rPr lang="en-US" altLang="en-US" dirty="0"/>
              <a:t>The Beginning of the Crusades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7C7FF8D-A95F-4EAE-91BF-DA6672040CA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73767" y="1469450"/>
            <a:ext cx="4995334" cy="5077124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>
                <a:solidFill>
                  <a:srgbClr val="FFFF00"/>
                </a:solidFill>
              </a:rPr>
              <a:t>Primogeniture</a:t>
            </a:r>
            <a:r>
              <a:rPr lang="en-US" altLang="en-US" sz="2800" dirty="0"/>
              <a:t> leads to class of men without roots/inheritance</a:t>
            </a:r>
          </a:p>
          <a:p>
            <a:pPr lvl="1"/>
            <a:r>
              <a:rPr lang="en-US" altLang="en-US" sz="2600" dirty="0"/>
              <a:t>All inheritance to first-born son</a:t>
            </a:r>
          </a:p>
          <a:p>
            <a:r>
              <a:rPr lang="en-US" altLang="en-US" sz="2800" dirty="0"/>
              <a:t>Desire for unrestricted trade</a:t>
            </a:r>
          </a:p>
          <a:p>
            <a:r>
              <a:rPr lang="en-US" altLang="en-US" sz="2800" dirty="0"/>
              <a:t>Pope Urban II calls for liberation of Jerusalem from Muslim (Seljuk) control, 1095</a:t>
            </a:r>
          </a:p>
          <a:p>
            <a:pPr lvl="1"/>
            <a:r>
              <a:rPr lang="en-US" altLang="en-US" sz="2600" dirty="0"/>
              <a:t>Salvation promised for casualties</a:t>
            </a:r>
          </a:p>
          <a:p>
            <a:r>
              <a:rPr lang="en-US" altLang="en-US" sz="2800" dirty="0"/>
              <a:t>Rapid, enthusiastic response!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4BC92C3-D54F-4E9F-8E21-C3563D93F9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362" y="1615293"/>
            <a:ext cx="6216209" cy="39305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DBFA9-A1AA-4F68-BF82-F06A2184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6AF62-CEE2-4B18-AE7F-DB56C9C61B0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713511-C5DE-4B48-86C6-FD828658E39B}"/>
              </a:ext>
            </a:extLst>
          </p:cNvPr>
          <p:cNvSpPr/>
          <p:nvPr/>
        </p:nvSpPr>
        <p:spPr>
          <a:xfrm>
            <a:off x="5821362" y="5879068"/>
            <a:ext cx="234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Extra History: Crusades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B5D845-9862-40BA-B007-97907F2F6142}"/>
              </a:ext>
            </a:extLst>
          </p:cNvPr>
          <p:cNvSpPr/>
          <p:nvPr/>
        </p:nvSpPr>
        <p:spPr>
          <a:xfrm>
            <a:off x="8282825" y="5879068"/>
            <a:ext cx="1983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Mankind: Crusades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6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7C7628F-1516-4015-903C-AAC6D70F19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First Crusade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1A6C9C8-5C53-4F78-B612-2204FA3C2E6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898296" y="490330"/>
            <a:ext cx="4293704" cy="6228522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1096-1099 Jerusalem captured, largely due to poor Muslim organization</a:t>
            </a:r>
          </a:p>
          <a:p>
            <a:pPr lvl="1"/>
            <a:r>
              <a:rPr lang="en-US" altLang="en-US" sz="2600" dirty="0"/>
              <a:t>Crusader states established</a:t>
            </a:r>
          </a:p>
          <a:p>
            <a:pPr lvl="1"/>
            <a:r>
              <a:rPr lang="en-US" altLang="en-US" sz="2600" dirty="0"/>
              <a:t>Massacre of citizens in Jerusalem (mostly Jews)</a:t>
            </a:r>
          </a:p>
          <a:p>
            <a:r>
              <a:rPr lang="en-US" altLang="en-US" sz="2800" dirty="0"/>
              <a:t>Muslim forces coalesce</a:t>
            </a:r>
          </a:p>
          <a:p>
            <a:pPr lvl="1"/>
            <a:r>
              <a:rPr lang="en-US" altLang="en-US" sz="2600" dirty="0"/>
              <a:t>Salah al-Din (Saladin) recaptures Jerusalem in 1187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25F8E9C-85F5-47A3-AE07-0E089AEAD8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9270" y="2065866"/>
            <a:ext cx="7638441" cy="41825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CB793-747F-4638-A212-22F57471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E3D7B-BDC4-4220-85E2-60EC2726CE18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15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367882B7-34FD-4020-A6CC-FD4018705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238539"/>
            <a:ext cx="10131425" cy="1456267"/>
          </a:xfrm>
        </p:spPr>
        <p:txBody>
          <a:bodyPr/>
          <a:lstStyle/>
          <a:p>
            <a:r>
              <a:rPr lang="en-US" altLang="en-US" sz="3800" dirty="0"/>
              <a:t>Later Crusades and their Consequences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0E11B783-5C70-4983-9015-0257C8F8027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10218" y="1502522"/>
            <a:ext cx="5270918" cy="4928224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Five crusades by mid-13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century, none successful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Fourth Crusade, </a:t>
            </a:r>
            <a:r>
              <a:rPr lang="en-US" altLang="en-US" sz="2800" dirty="0"/>
              <a:t>prompted by Pope and Italian merchants destroys Constantinople, 1202-1204</a:t>
            </a:r>
          </a:p>
          <a:p>
            <a:r>
              <a:rPr lang="en-US" altLang="en-US" sz="2800" dirty="0"/>
              <a:t>Yet Crusades provide direct contact with Muslim ideologies, trade</a:t>
            </a:r>
          </a:p>
          <a:p>
            <a:pPr lvl="1"/>
            <a:r>
              <a:rPr lang="en-US" altLang="en-US" sz="2400" dirty="0"/>
              <a:t>Aristotle, “Arabic” numerals, paper production, new products/foods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2581EA4-72D1-443F-87EB-5ED8EDD6B9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4005" y="1502521"/>
            <a:ext cx="5939455" cy="49282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A62D2-0E17-4E11-8B6E-938FC3CA0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39E32-7D6F-4E92-B83A-62E6566BD3AA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3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96C8A-8C65-4457-B081-E3CFABD5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30" y="367748"/>
            <a:ext cx="10131425" cy="891210"/>
          </a:xfrm>
        </p:spPr>
        <p:txBody>
          <a:bodyPr/>
          <a:lstStyle/>
          <a:p>
            <a:r>
              <a:rPr lang="en-US" dirty="0"/>
              <a:t>Black Death (1346-1353)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24E04-6EDF-40E0-82FC-167382864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530" y="1413195"/>
            <a:ext cx="4995334" cy="492134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Little Ice Age (1300-1870)</a:t>
            </a:r>
          </a:p>
          <a:p>
            <a:r>
              <a:rPr lang="en-US" sz="2400" dirty="0"/>
              <a:t>European population weakened: overcrowding, unsanitary conditions in cities, famine</a:t>
            </a:r>
          </a:p>
          <a:p>
            <a:r>
              <a:rPr lang="en-US" sz="2400" dirty="0"/>
              <a:t>Fleas on rats </a:t>
            </a:r>
          </a:p>
          <a:p>
            <a:r>
              <a:rPr lang="en-US" sz="2400" dirty="0"/>
              <a:t>Golden Horde transfers Black Death to trade city of </a:t>
            </a:r>
            <a:r>
              <a:rPr lang="en-US" sz="2400" dirty="0" err="1"/>
              <a:t>Caffa</a:t>
            </a:r>
            <a:r>
              <a:rPr lang="en-US" sz="2400" dirty="0"/>
              <a:t> (siege weapons)</a:t>
            </a:r>
          </a:p>
          <a:p>
            <a:r>
              <a:rPr lang="en-US" sz="2400" dirty="0"/>
              <a:t>Jews made scapegoats</a:t>
            </a:r>
          </a:p>
          <a:p>
            <a:r>
              <a:rPr lang="en-US" sz="2400" dirty="0"/>
              <a:t>75-200 million die (25-75% of regional populations)</a:t>
            </a:r>
          </a:p>
          <a:p>
            <a:r>
              <a:rPr lang="en-US" sz="2400" dirty="0"/>
              <a:t>Feudalism declines; Church suffers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C74F3F-5E7C-49B9-BDAF-92F751EBCD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76931" y="1620653"/>
            <a:ext cx="6815069" cy="4845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9B0222-0D6A-4B2D-9CD6-C34A76EC29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6930" y="1832027"/>
            <a:ext cx="6815069" cy="4422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0C9A4-667D-41DD-A394-2323282087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1304" y="1891800"/>
            <a:ext cx="6770696" cy="4302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95CD66-A75C-4157-BA48-7F4F80321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304" y="1620653"/>
            <a:ext cx="6770696" cy="4948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EB5DBA-D26F-4DE2-879B-2418CE6434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6929" y="1620653"/>
            <a:ext cx="6815070" cy="4948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BBAE8B-E08D-41C2-A303-DD0EE3DF5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9445" y="627143"/>
            <a:ext cx="6257925" cy="6086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46E22-613E-492C-AB18-1CA364F6D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6497" y="2809875"/>
            <a:ext cx="6286500" cy="4048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D5A05-7E6F-4D64-BD3A-233087ECB0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5339" y="-24430"/>
            <a:ext cx="12236373" cy="69068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4CC318-A1CD-4C9B-A4AD-CBFB0C57772A}"/>
              </a:ext>
            </a:extLst>
          </p:cNvPr>
          <p:cNvSpPr/>
          <p:nvPr/>
        </p:nvSpPr>
        <p:spPr>
          <a:xfrm>
            <a:off x="258265" y="6465740"/>
            <a:ext cx="4948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https://www.youtube.com/watch?v=ZztM38_nsKA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AA4E-F1BD-4606-9F33-4C69DDDC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8" y="225287"/>
            <a:ext cx="10131425" cy="95097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Renaissance</a:t>
            </a:r>
            <a:r>
              <a:rPr lang="en-US" dirty="0"/>
              <a:t> (c. 1300-1700)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9F94-AFCA-43D8-88C9-340F91E54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081" y="1046922"/>
            <a:ext cx="5949919" cy="5811078"/>
          </a:xfrm>
        </p:spPr>
        <p:txBody>
          <a:bodyPr>
            <a:normAutofit fontScale="85000" lnSpcReduction="20000"/>
          </a:bodyPr>
          <a:lstStyle/>
          <a:p>
            <a:pPr marL="571500" indent="-571500">
              <a:buAutoNum type="romanUcPeriod"/>
            </a:pPr>
            <a:r>
              <a:rPr lang="en-US" sz="2800" dirty="0"/>
              <a:t>Italian wealth prompted increased spending on culture</a:t>
            </a:r>
          </a:p>
          <a:p>
            <a:pPr marL="571500" indent="-571500">
              <a:buAutoNum type="romanUcPeriod"/>
            </a:pPr>
            <a:r>
              <a:rPr lang="en-US" sz="2800" dirty="0"/>
              <a:t>Constantinople conquered in 1453 - Many scholars flee to Christian West</a:t>
            </a:r>
          </a:p>
          <a:p>
            <a:pPr marL="457200" lvl="1" indent="0">
              <a:buNone/>
            </a:pPr>
            <a:endParaRPr lang="en-US" sz="2600" dirty="0"/>
          </a:p>
          <a:p>
            <a:r>
              <a:rPr lang="en-US" sz="2800" dirty="0"/>
              <a:t>Revival of learning in Europe (esp. Greek)</a:t>
            </a:r>
          </a:p>
          <a:p>
            <a:pPr lvl="1"/>
            <a:r>
              <a:rPr lang="en-US" sz="2600" dirty="0"/>
              <a:t>Gutenberg press (1439)</a:t>
            </a:r>
          </a:p>
          <a:p>
            <a:pPr lvl="1"/>
            <a:r>
              <a:rPr lang="en-US" sz="2600" dirty="0"/>
              <a:t>Increased use of </a:t>
            </a:r>
            <a:r>
              <a:rPr lang="en-US" sz="2600" dirty="0">
                <a:solidFill>
                  <a:srgbClr val="FFFF00"/>
                </a:solidFill>
              </a:rPr>
              <a:t>vernacular</a:t>
            </a:r>
            <a:r>
              <a:rPr lang="en-US" sz="2600" dirty="0"/>
              <a:t> in texts = rise of nationalism</a:t>
            </a:r>
          </a:p>
          <a:p>
            <a:r>
              <a:rPr lang="en-US" sz="2800" dirty="0">
                <a:solidFill>
                  <a:srgbClr val="FFFF00"/>
                </a:solidFill>
              </a:rPr>
              <a:t>Humanism</a:t>
            </a:r>
            <a:r>
              <a:rPr lang="en-US" sz="2800" dirty="0"/>
              <a:t> emerges – focus on the individual to understand the world</a:t>
            </a:r>
          </a:p>
          <a:p>
            <a:r>
              <a:rPr lang="en-US" sz="2800" dirty="0"/>
              <a:t>Northern Renaissance Art (humanist, daily activities, religion </a:t>
            </a:r>
            <a:r>
              <a:rPr lang="en-US" sz="2800"/>
              <a:t>still evident)</a:t>
            </a:r>
            <a:endParaRPr lang="en-US" sz="2800" dirty="0"/>
          </a:p>
          <a:p>
            <a:r>
              <a:rPr lang="en-US" sz="2800" dirty="0"/>
              <a:t>Southern Renaissance Art (religious scenes, proportionality, linear perspective, human figure)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425" y="1211301"/>
            <a:ext cx="5953575" cy="4470441"/>
          </a:xfrm>
          <a:prstGeom prst="rect">
            <a:avLst/>
          </a:prstGeom>
        </p:spPr>
      </p:pic>
      <p:pic>
        <p:nvPicPr>
          <p:cNvPr id="4098" name="Picture 2" descr="Image result for humanism in the renaissance">
            <a:extLst>
              <a:ext uri="{FF2B5EF4-FFF2-40B4-BE49-F238E27FC236}">
                <a16:creationId xmlns:a16="http://schemas.microsoft.com/office/drawing/2014/main" id="{3D1F60CD-C41B-46F6-A8CE-09A88550A77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335" y="462688"/>
            <a:ext cx="5967665" cy="596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8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BC4CAB-4545-46CA-AB0E-7E988085A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you learned?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F1D351-3EAA-49E1-B1FD-18DA269E1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To what degree did economic functions of cities change in this era?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How did the rise of specialized labor systems in urban areas affect production and impact social hierarchies?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Provide examples of cultural changes that occurred during the European Middle Ages.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Provide examples of political changes that occurred during the European Middle Ages.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5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>
            <a:extLst>
              <a:ext uri="{FF2B5EF4-FFF2-40B4-BE49-F238E27FC236}">
                <a16:creationId xmlns:a16="http://schemas.microsoft.com/office/drawing/2014/main" id="{F1D52A1E-CA9F-4486-91E9-CF02C885F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398" y="118135"/>
            <a:ext cx="10131425" cy="1125158"/>
          </a:xfrm>
        </p:spPr>
        <p:txBody>
          <a:bodyPr/>
          <a:lstStyle/>
          <a:p>
            <a:r>
              <a:rPr lang="en-US" altLang="en-US" dirty="0"/>
              <a:t>Challenges from the East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F86C33B9-245E-4A91-8BC7-7C1EBD99016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845286" y="1205809"/>
            <a:ext cx="4346713" cy="466476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Muslim Seljuks invade  Anatolia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Threatens grain supply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>
                <a:cs typeface="Times New Roman" panose="02020603050405020304" pitchFamily="18" charset="0"/>
              </a:rPr>
              <a:t>Defeat Byzantine army in 1071, creates civil conflict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Period of steady decline until Ottoman Turks capture Constantinople in 1453	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Renamed Istanbul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11F14-EC88-4853-A8F6-C8D4C6FD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B2BE-4117-4A78-A380-6659CD8A49FC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DBE9FDD-BD0F-45C1-8CD0-FB5F335589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7471" y="1363959"/>
            <a:ext cx="7372742" cy="488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>
            <a:extLst>
              <a:ext uri="{FF2B5EF4-FFF2-40B4-BE49-F238E27FC236}">
                <a16:creationId xmlns:a16="http://schemas.microsoft.com/office/drawing/2014/main" id="{EB60B722-4106-44C0-A64E-31C5795D21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Kievan Rus’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8EB38495-024D-4EA7-ADA2-D924018D75A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97635" y="2063783"/>
            <a:ext cx="4995334" cy="364913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Slavic </a:t>
            </a:r>
            <a:r>
              <a:rPr lang="en-US" altLang="en-US" sz="2800" dirty="0">
                <a:cs typeface="Times New Roman" panose="02020603050405020304" pitchFamily="18" charset="0"/>
              </a:rPr>
              <a:t>language group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Conversion of Prince Vladimir, c. 1000CE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Byzantine culture influences development of Slavic cultures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Distinctively Slavic Orthodox church develops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Eventual heir to Byzantium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ABB49C2-9B04-4FCA-B500-22E9BBF399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53885" y="0"/>
            <a:ext cx="6238115" cy="453745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791DE-9BD4-426A-9632-3809C253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F6875-4482-4E2A-970E-853FB8914FA1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877A1-A788-4AAE-8F6F-6D0B73C62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344" y="3086100"/>
            <a:ext cx="2857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98C93-E4C2-45A5-A696-7FD1E5199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Kievan</a:t>
            </a:r>
            <a:r>
              <a:rPr lang="en-US" dirty="0"/>
              <a:t> </a:t>
            </a:r>
            <a:r>
              <a:rPr lang="en-US" dirty="0" err="1"/>
              <a:t>Rus</a:t>
            </a:r>
            <a:r>
              <a:rPr lang="en-US" dirty="0"/>
              <a:t> Slave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49ED2-A496-4204-872D-73E6F8900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51638" y="2065867"/>
            <a:ext cx="5270319" cy="3649134"/>
          </a:xfrm>
        </p:spPr>
        <p:txBody>
          <a:bodyPr>
            <a:normAutofit/>
          </a:bodyPr>
          <a:lstStyle/>
          <a:p>
            <a:r>
              <a:rPr lang="en-US" sz="2800" dirty="0"/>
              <a:t>Trade in fur, timber, honey, hides</a:t>
            </a:r>
          </a:p>
          <a:p>
            <a:r>
              <a:rPr lang="en-US" sz="2800" dirty="0"/>
              <a:t>Excess population = annual tribute of peasants</a:t>
            </a:r>
          </a:p>
          <a:p>
            <a:pPr lvl="1"/>
            <a:r>
              <a:rPr lang="en-US" sz="2600" dirty="0"/>
              <a:t>Exchanged for Byzantine luxury items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C6675C-6A3B-478B-BFDA-4A49125770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97" y="2065867"/>
            <a:ext cx="6065837" cy="39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59E133-6CD4-4C66-A98F-534EFB42D6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BF0107-3463-486E-B9EE-5A5727B4F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23AF52-DD0C-4541-A9BD-F44CFA6ED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2522" y="874644"/>
            <a:ext cx="4162403" cy="35110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/>
              <a:t>The Roots Of Christianity: Judaism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F7BF6-95DB-4B43-85C4-5A325BE7B8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5135" y="4385732"/>
            <a:ext cx="3254990" cy="1405467"/>
          </a:xfrm>
        </p:spPr>
        <p:txBody>
          <a:bodyPr>
            <a:normAutofit/>
          </a:bodyPr>
          <a:lstStyle/>
          <a:p>
            <a:r>
              <a:rPr lang="en-US" sz="2800" dirty="0"/>
              <a:t>c. 1800 BCE</a:t>
            </a:r>
          </a:p>
        </p:txBody>
      </p:sp>
    </p:spTree>
    <p:extLst>
      <p:ext uri="{BB962C8B-B14F-4D97-AF65-F5344CB8AC3E}">
        <p14:creationId xmlns:p14="http://schemas.microsoft.com/office/powerpoint/2010/main" val="5081945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2129</Words>
  <Application>Microsoft Office PowerPoint</Application>
  <PresentationFormat>Widescreen</PresentationFormat>
  <Paragraphs>366</Paragraphs>
  <Slides>59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Celestial</vt:lpstr>
      <vt:lpstr>Chart</vt:lpstr>
      <vt:lpstr>CRASH COURSE! Europe in the Middle Ages</vt:lpstr>
      <vt:lpstr>Fall of Rome, 476 CE</vt:lpstr>
      <vt:lpstr>The Early Byzantine Empire</vt:lpstr>
      <vt:lpstr>State Politics: Caesaropapism</vt:lpstr>
      <vt:lpstr>The Byzantine Church</vt:lpstr>
      <vt:lpstr>Challenges from the East</vt:lpstr>
      <vt:lpstr>Kievan Rus’</vt:lpstr>
      <vt:lpstr>Kievan Rus Slave trade</vt:lpstr>
      <vt:lpstr>The Roots Of Christianity: Judaism</vt:lpstr>
      <vt:lpstr>Monotheism EMERGES, Diaspora Begins</vt:lpstr>
      <vt:lpstr>The Early Hebrews</vt:lpstr>
      <vt:lpstr>Messianic Age = Third Temple</vt:lpstr>
      <vt:lpstr>PowerPoint Presentation</vt:lpstr>
      <vt:lpstr>PowerPoint Presentation</vt:lpstr>
      <vt:lpstr>Other Jewish FAQ</vt:lpstr>
      <vt:lpstr>Origins of Christianity</vt:lpstr>
      <vt:lpstr>Jesus of Nazareth</vt:lpstr>
      <vt:lpstr>Jesus’ Early Followers</vt:lpstr>
      <vt:lpstr>Basic Details</vt:lpstr>
      <vt:lpstr>Growth of Early Christianity</vt:lpstr>
      <vt:lpstr>Back to Medieval  Europe…</vt:lpstr>
      <vt:lpstr>PowerPoint Presentation</vt:lpstr>
      <vt:lpstr>PowerPoint Presentation</vt:lpstr>
      <vt:lpstr>The Carolingians</vt:lpstr>
      <vt:lpstr>Charlemagne (r. 768-814)</vt:lpstr>
      <vt:lpstr>Charlemagne as Emperor</vt:lpstr>
      <vt:lpstr>Chronic Invasions</vt:lpstr>
      <vt:lpstr>England</vt:lpstr>
      <vt:lpstr>PowerPoint Presentation</vt:lpstr>
      <vt:lpstr>PowerPoint Presentation</vt:lpstr>
      <vt:lpstr>Germany</vt:lpstr>
      <vt:lpstr>Early Medieval Society</vt:lpstr>
      <vt:lpstr>Origins of Serfdom</vt:lpstr>
      <vt:lpstr>Serfs’ Rights and Obligations</vt:lpstr>
      <vt:lpstr>Manors</vt:lpstr>
      <vt:lpstr>The Economy of Early Medieval Europe</vt:lpstr>
      <vt:lpstr>Monasticism and Society</vt:lpstr>
      <vt:lpstr>Medieval Europe: Continuities and Changes</vt:lpstr>
      <vt:lpstr>Political Changes</vt:lpstr>
      <vt:lpstr>Lay Investiture Controversy: Tension between HRE and the Church</vt:lpstr>
      <vt:lpstr>Italy</vt:lpstr>
      <vt:lpstr>Iberian Peninsula</vt:lpstr>
      <vt:lpstr>Growth of the Agricultural Economy</vt:lpstr>
      <vt:lpstr>Revival of cities and Trade</vt:lpstr>
      <vt:lpstr>Guilds</vt:lpstr>
      <vt:lpstr>Urban Women</vt:lpstr>
      <vt:lpstr>Cathedral Schools</vt:lpstr>
      <vt:lpstr>Independent Cities</vt:lpstr>
      <vt:lpstr>The Hanseatic League</vt:lpstr>
      <vt:lpstr>Popular Catholicism</vt:lpstr>
      <vt:lpstr>Sacred Architecture</vt:lpstr>
      <vt:lpstr>Universities</vt:lpstr>
      <vt:lpstr>Chivalry</vt:lpstr>
      <vt:lpstr>The Beginning of the Crusades</vt:lpstr>
      <vt:lpstr>The First Crusade</vt:lpstr>
      <vt:lpstr>Later Crusades and their Consequences</vt:lpstr>
      <vt:lpstr>Black Death (1346-1353)</vt:lpstr>
      <vt:lpstr>Renaissance (c. 1300-1700)</vt:lpstr>
      <vt:lpstr>What have you learned?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CRASH COURSE! Europe in the Middle Ages</dc:title>
  <dc:creator>Meis, Jeannine</dc:creator>
  <cp:lastModifiedBy>Meis, Jeannine</cp:lastModifiedBy>
  <cp:revision>7</cp:revision>
  <dcterms:created xsi:type="dcterms:W3CDTF">2019-09-09T02:36:06Z</dcterms:created>
  <dcterms:modified xsi:type="dcterms:W3CDTF">2019-09-09T03:31:11Z</dcterms:modified>
</cp:coreProperties>
</file>