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6" r:id="rId8"/>
    <p:sldId id="265" r:id="rId9"/>
    <p:sldId id="269" r:id="rId10"/>
    <p:sldId id="267" r:id="rId11"/>
    <p:sldId id="270" r:id="rId12"/>
    <p:sldId id="271" r:id="rId13"/>
    <p:sldId id="273" r:id="rId14"/>
    <p:sldId id="274" r:id="rId15"/>
    <p:sldId id="276" r:id="rId16"/>
    <p:sldId id="277" r:id="rId17"/>
    <p:sldId id="291" r:id="rId18"/>
    <p:sldId id="281" r:id="rId19"/>
    <p:sldId id="283" r:id="rId20"/>
    <p:sldId id="284" r:id="rId21"/>
    <p:sldId id="287" r:id="rId22"/>
    <p:sldId id="288" r:id="rId23"/>
    <p:sldId id="293" r:id="rId24"/>
    <p:sldId id="29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36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09/05/2019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7E90382E-5447-45DA-8094-1A706E8EE5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22920658-5F3D-44BB-8845-9CEC42EAFCB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0BDD82B-1574-4A4F-B770-D95F65DE6D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187688" y="3832823"/>
            <a:ext cx="7674803" cy="2421464"/>
          </a:xfrm>
        </p:spPr>
        <p:txBody>
          <a:bodyPr/>
          <a:lstStyle/>
          <a:p>
            <a:r>
              <a:rPr lang="en-US" altLang="en-US" dirty="0"/>
              <a:t>States and Societies in Sub-Saharan Africa</a:t>
            </a:r>
            <a:br>
              <a:rPr lang="en-US" altLang="en-US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190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6A506B7-DA34-4ED4-8374-215DD3D03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185530"/>
            <a:ext cx="10131425" cy="1456267"/>
          </a:xfrm>
        </p:spPr>
        <p:txBody>
          <a:bodyPr/>
          <a:lstStyle/>
          <a:p>
            <a:r>
              <a:rPr lang="en-US" altLang="en-US" dirty="0"/>
              <a:t>The Kingdom of </a:t>
            </a:r>
            <a:r>
              <a:rPr lang="en-US" altLang="en-US" dirty="0">
                <a:solidFill>
                  <a:srgbClr val="FFFF00"/>
                </a:solidFill>
              </a:rPr>
              <a:t>Ghana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64D7027-57F0-4517-ABF4-1E79ACA64AB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7809" y="1351722"/>
            <a:ext cx="5323327" cy="519485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Ghana became the first of the most important commercial sites in west Africa</a:t>
            </a:r>
          </a:p>
          <a:p>
            <a:r>
              <a:rPr lang="en-US" altLang="en-US" sz="2800" dirty="0"/>
              <a:t>Provided </a:t>
            </a:r>
            <a:r>
              <a:rPr lang="en-US" altLang="en-US" sz="2800" dirty="0">
                <a:solidFill>
                  <a:srgbClr val="FFFF00"/>
                </a:solidFill>
              </a:rPr>
              <a:t>gold</a:t>
            </a:r>
            <a:r>
              <a:rPr lang="en-US" altLang="en-US" sz="2800" dirty="0"/>
              <a:t> (most important), ivory, and </a:t>
            </a:r>
            <a:r>
              <a:rPr lang="en-US" altLang="en-US" sz="2800" dirty="0">
                <a:solidFill>
                  <a:srgbClr val="FFFF00"/>
                </a:solidFill>
              </a:rPr>
              <a:t>slaves</a:t>
            </a:r>
            <a:r>
              <a:rPr lang="en-US" altLang="en-US" sz="2800" dirty="0"/>
              <a:t> for traders from N. Africa</a:t>
            </a:r>
          </a:p>
          <a:p>
            <a:pPr lvl="1"/>
            <a:r>
              <a:rPr lang="en-US" altLang="en-US" sz="2600" dirty="0"/>
              <a:t>Exchanged for horses, cloth, “manufactured goods,” and </a:t>
            </a:r>
            <a:r>
              <a:rPr lang="en-US" altLang="en-US" sz="2600" dirty="0">
                <a:solidFill>
                  <a:srgbClr val="FFFF00"/>
                </a:solidFill>
              </a:rPr>
              <a:t>salt</a:t>
            </a:r>
          </a:p>
          <a:p>
            <a:r>
              <a:rPr lang="en-US" altLang="en-US" sz="2800" dirty="0"/>
              <a:t>Nomadic raids from the Sahara weakened the kingdom in the early thirteenth century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E4E678F-3378-4719-8B84-E73AA89C1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7971" y="913663"/>
            <a:ext cx="5368296" cy="5486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F7CB3-69E1-4D7E-BA3A-ABFF40B5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CD945-B529-4237-9FF7-0AB51645CF08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861" y="788037"/>
            <a:ext cx="6018516" cy="57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7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CB24AF8-8E93-4B01-B0C8-86D1A4BC6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873" y="609600"/>
            <a:ext cx="10652354" cy="1456267"/>
          </a:xfrm>
        </p:spPr>
        <p:txBody>
          <a:bodyPr/>
          <a:lstStyle/>
          <a:p>
            <a:r>
              <a:rPr lang="en-US" altLang="en-US" dirty="0"/>
              <a:t>RISE OF </a:t>
            </a:r>
            <a:r>
              <a:rPr lang="en-US" altLang="en-US" dirty="0">
                <a:solidFill>
                  <a:srgbClr val="FFFF00"/>
                </a:solidFill>
              </a:rPr>
              <a:t>MALI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E4744C-13F8-44A8-899D-11397FBEEA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4871" y="1908313"/>
            <a:ext cx="6233235" cy="473102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Sundiata, or “Lion King,” built Mali empire (reigned 1230-1255 C.E.)</a:t>
            </a:r>
          </a:p>
          <a:p>
            <a:r>
              <a:rPr lang="en-US" altLang="en-US" sz="2800" dirty="0"/>
              <a:t>Controlled and taxed almost all trade passing through west Africa</a:t>
            </a:r>
          </a:p>
          <a:p>
            <a:r>
              <a:rPr lang="en-US" altLang="en-US" sz="2800" dirty="0"/>
              <a:t>Enormous caravans linked Mali to north Africa</a:t>
            </a:r>
          </a:p>
          <a:p>
            <a:r>
              <a:rPr lang="en-US" altLang="en-US" sz="2800" dirty="0"/>
              <a:t>Nominally Muslim, but did not force conversions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7A12AF6-EC82-4348-92A4-5577AC6959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98297" y="487354"/>
            <a:ext cx="2918930" cy="57610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D5E3E-ADC5-4EB1-9654-BFC7D88C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A1420-344F-4B7C-B781-CCDAB1A358F3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3D951-E1E9-4ABC-A67C-CA197C1E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107" y="277652"/>
            <a:ext cx="5629021" cy="63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62DE1AC-2FA2-432F-B2FA-26769BB60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127" y="329302"/>
            <a:ext cx="10131425" cy="92965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Mansa Musa </a:t>
            </a:r>
            <a:r>
              <a:rPr lang="en-US" altLang="en-US" dirty="0"/>
              <a:t>(r. 1312-1337)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F55657D-22D1-4CAD-8159-2E587460AD9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7127" y="1497496"/>
            <a:ext cx="5065713" cy="503120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200" dirty="0"/>
              <a:t>Sundiata's grandnephew </a:t>
            </a:r>
          </a:p>
          <a:p>
            <a:r>
              <a:rPr lang="en-US" altLang="en-US" sz="3200" dirty="0"/>
              <a:t>Made his hajj in 1324-1325 with huge caravan</a:t>
            </a:r>
          </a:p>
          <a:p>
            <a:r>
              <a:rPr lang="en-US" altLang="en-US" sz="3200" dirty="0"/>
              <a:t>Upon return to Mali, built mosques (</a:t>
            </a:r>
            <a:r>
              <a:rPr lang="en-US" altLang="en-US" sz="3200" dirty="0" err="1"/>
              <a:t>Djenne</a:t>
            </a:r>
            <a:r>
              <a:rPr lang="en-US" altLang="en-US" sz="3200" dirty="0"/>
              <a:t>!)</a:t>
            </a:r>
          </a:p>
          <a:p>
            <a:r>
              <a:rPr lang="en-US" altLang="en-US" sz="3200" dirty="0"/>
              <a:t>Sent students to study with distinguished Islamic scholars in northern Africa</a:t>
            </a:r>
          </a:p>
          <a:p>
            <a:r>
              <a:rPr lang="en-US" altLang="en-US" sz="3200" dirty="0"/>
              <a:t>Established Islamic schools in Mali</a:t>
            </a:r>
          </a:p>
          <a:p>
            <a:r>
              <a:rPr lang="en-US" altLang="en-US" sz="3200" dirty="0"/>
              <a:t>Decline of Mali due to factions and military pressure from neighbors and nomads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39C8C15-78EC-4231-A1A3-87D12769B3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1135" y="1785568"/>
            <a:ext cx="6384421" cy="45542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2EE73-F917-4D96-B275-38494D0A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D3DC-4B93-4B7D-B2FF-C8B8609F93E0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2DDA1-C648-42B3-A6ED-1D2A9A86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6" y="0"/>
            <a:ext cx="11362076" cy="68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DD7DAE7-D35D-422D-8B91-C3BE484F9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558" y="302131"/>
            <a:ext cx="11569146" cy="1456267"/>
          </a:xfrm>
        </p:spPr>
        <p:txBody>
          <a:bodyPr/>
          <a:lstStyle/>
          <a:p>
            <a:r>
              <a:rPr lang="en-US" altLang="en-US" sz="3800" dirty="0"/>
              <a:t>Indian Ocean Trade and Islamic States in E. Africa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C9251DE-4540-45E3-A081-EBA8C464A1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73767" y="1764380"/>
            <a:ext cx="4995334" cy="448402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200" dirty="0"/>
              <a:t>East coast maritime trade weak until 2</a:t>
            </a:r>
            <a:r>
              <a:rPr lang="en-US" altLang="en-US" sz="3200" baseline="30000" dirty="0"/>
              <a:t>nd</a:t>
            </a:r>
            <a:r>
              <a:rPr lang="en-US" altLang="en-US" sz="3200" dirty="0"/>
              <a:t> century</a:t>
            </a:r>
          </a:p>
          <a:p>
            <a:r>
              <a:rPr lang="en-US" altLang="en-US" sz="3200" dirty="0"/>
              <a:t>Bantu peoples populate coast</a:t>
            </a:r>
          </a:p>
          <a:p>
            <a:r>
              <a:rPr lang="en-US" altLang="en-US" sz="3200" dirty="0"/>
              <a:t>Swahili (“coasters”) engage in trade with Arabs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</a:rPr>
              <a:t>Swahili</a:t>
            </a:r>
            <a:r>
              <a:rPr lang="en-US" altLang="en-US" sz="2800" dirty="0"/>
              <a:t> language a form of Bantu, influenced by Arabic (</a:t>
            </a:r>
            <a:r>
              <a:rPr lang="en-US" altLang="en-US" sz="2800" dirty="0">
                <a:solidFill>
                  <a:srgbClr val="FFFF00"/>
                </a:solidFill>
              </a:rPr>
              <a:t>syncretic </a:t>
            </a:r>
            <a:r>
              <a:rPr lang="en-US" altLang="en-US" sz="2800" dirty="0"/>
              <a:t>language!)</a:t>
            </a:r>
          </a:p>
          <a:p>
            <a:r>
              <a:rPr lang="en-US" altLang="en-US" sz="3200" dirty="0"/>
              <a:t>10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century trade increases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F7E5-C45E-41E0-96EC-2AC9BE52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D8DD8-A4AD-42AD-BF6C-B244463E71FF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B2528D-37E8-46A9-920A-792F16342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6534" y="1626849"/>
            <a:ext cx="6246314" cy="46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1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1DCAFE2-1BD4-4029-863E-1268B89FF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358" y="371061"/>
            <a:ext cx="10131425" cy="1456267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Swahili City-States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0B6CB45-DD38-4769-818A-CB5E67285B3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7809" y="1731905"/>
            <a:ext cx="5323327" cy="47550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Chiefs gained power through taxing trade on ports</a:t>
            </a:r>
          </a:p>
          <a:p>
            <a:r>
              <a:rPr lang="en-US" altLang="en-US" sz="2800" dirty="0"/>
              <a:t>Ports developed into city-states governed by kings, eleventh and twelfth centuries</a:t>
            </a:r>
          </a:p>
          <a:p>
            <a:pPr lvl="1"/>
            <a:r>
              <a:rPr lang="en-US" altLang="en-US" sz="2600" dirty="0"/>
              <a:t>Great wealth!</a:t>
            </a:r>
          </a:p>
          <a:p>
            <a:r>
              <a:rPr lang="en-US" altLang="en-US" sz="2800" dirty="0"/>
              <a:t>Architecture moved from wood/mud to coral, stone</a:t>
            </a:r>
          </a:p>
          <a:p>
            <a:r>
              <a:rPr lang="en-US" altLang="en-US" sz="2800" dirty="0"/>
              <a:t>Chinese silk, porcelain imported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A04C58E-BCF6-4166-A165-CFB93CF1B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51513" y="1709122"/>
            <a:ext cx="6340045" cy="47550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B8E95-77CF-49A8-B04E-0249C620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B58-E54A-4774-AB15-9B07CA5C4AD9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33380-1A87-44FA-9C9A-F379C67D8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708"/>
            <a:ext cx="12182170" cy="48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E3FC1144-BD64-4C61-ACB8-497711C416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47226751-BCE7-4C9C-A0C7-550B7D339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/>
              <a:t>Kilwa</a:t>
            </a:r>
            <a:endParaRPr lang="en-US" alt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40C29B0-6E8F-4B01-9C4E-BDD654A2A81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1" y="2142067"/>
            <a:ext cx="6143423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800" dirty="0"/>
              <a:t>City-state on east African coast</a:t>
            </a:r>
          </a:p>
          <a:p>
            <a:r>
              <a:rPr lang="en-US" altLang="en-US" sz="2800" dirty="0"/>
              <a:t>Major trading center by 14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800" dirty="0"/>
              <a:t>Exporting over a ton of gold per year by 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A7F66-5189-41EA-9C5C-ABF7AB792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38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75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57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67F9E-F2AD-4FC7-9E58-890C688FA0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369" r="18277"/>
          <a:stretch/>
        </p:blipFill>
        <p:spPr>
          <a:xfrm>
            <a:off x="8049960" y="-3864"/>
            <a:ext cx="4138382" cy="3450638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283B-36E7-41EF-80AE-7A117B61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7D2DC41-C487-4C1B-B94E-973A1F98A1A4}" type="slidenum">
              <a:rPr lang="en-US" altLang="en-US" smtClean="0"/>
              <a:pPr defTabSz="914400">
                <a:spcAft>
                  <a:spcPts val="60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91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CE734ADE-6285-4A1D-BB0A-63D5F2EC4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55206" y="332171"/>
            <a:ext cx="3706762" cy="7201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Great Zimbabwe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7E128A-25FD-42BB-BF21-9E9093AC52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2064" r="11580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B10368D1-749E-43BD-8CC2-4DED02A7AB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700210" y="1138989"/>
            <a:ext cx="4251157" cy="542223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altLang="en-US" sz="2800" dirty="0"/>
              <a:t>Powerful kingdom of E.  Africa</a:t>
            </a:r>
          </a:p>
          <a:p>
            <a:r>
              <a:rPr lang="en-US" altLang="en-US" sz="2800" dirty="0"/>
              <a:t>Magnificent stone complex known as Great Zimbabwe constructed in the 12th century</a:t>
            </a:r>
          </a:p>
          <a:p>
            <a:r>
              <a:rPr lang="en-US" altLang="en-US" sz="2800" dirty="0"/>
              <a:t>18,000 occupants in the late 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Kings organized flow of gold, ivory, and slaves between internal and coastal regions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33A1C-A4AF-4FE9-9F32-F9D75058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917" y="6391687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84A735E-47A5-439B-9D23-28216581342C}" type="slidenum">
              <a:rPr lang="en-US" altLang="en-US"/>
              <a:pPr defTabSz="914400">
                <a:spcAft>
                  <a:spcPts val="60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27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71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6B82500A-28F8-41F8-BBC2-7AAA2BBD0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92516" y="306579"/>
            <a:ext cx="4323020" cy="975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Islam in </a:t>
            </a:r>
            <a:r>
              <a:rPr lang="en-US" altLang="en-US" dirty="0" err="1"/>
              <a:t>eAst</a:t>
            </a:r>
            <a:r>
              <a:rPr lang="en-US" altLang="en-US" dirty="0"/>
              <a:t> Africa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74EB8-9E99-4480-894F-F65584E81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9428" r="2" b="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FD81A210-8A76-4D99-90CE-DFCCB65C735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65805" y="1282308"/>
            <a:ext cx="4149731" cy="5269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800" dirty="0"/>
              <a:t>Ruling elite and wealthy merchants converted to Islamic faith</a:t>
            </a:r>
          </a:p>
          <a:p>
            <a:r>
              <a:rPr lang="en-US" altLang="en-US" sz="2800" dirty="0"/>
              <a:t>Conversion promoted close cooperation with Muslim merchants</a:t>
            </a:r>
          </a:p>
          <a:p>
            <a:r>
              <a:rPr lang="en-US" altLang="en-US" sz="2800" dirty="0"/>
              <a:t>Conversion also opened door to political alliances with Muslim rulers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4B5F3-E181-43A0-A7A4-35C05DC1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917" y="6391687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75B0813-27EC-47B5-B05D-6B54C8F64B53}" type="slidenum">
              <a:rPr lang="en-US" altLang="en-US" smtClean="0"/>
              <a:pPr defTabSz="914400">
                <a:spcAft>
                  <a:spcPts val="600"/>
                </a:spcAft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95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59560A4-EE7B-407F-9826-08E4061B4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2875" y="344905"/>
            <a:ext cx="7402285" cy="6863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 smtClean="0"/>
              <a:t>Social Structures</a:t>
            </a:r>
            <a:endParaRPr lang="en-US" altLang="en-US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047E684-2DA5-4548-8D74-053FAFD8267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2875" y="1124608"/>
            <a:ext cx="8089230" cy="5482128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altLang="en-US" sz="2800" dirty="0"/>
              <a:t>Men undertook heavy labor</a:t>
            </a:r>
          </a:p>
          <a:p>
            <a:r>
              <a:rPr lang="en-US" altLang="en-US" sz="2800" dirty="0"/>
              <a:t>Women were responsible for child rearing, domestic chores</a:t>
            </a:r>
          </a:p>
          <a:p>
            <a:r>
              <a:rPr lang="en-US" altLang="en-US" sz="2800" dirty="0"/>
              <a:t>Men monopolized public authority, but women enjoyed high honor as the source of </a:t>
            </a:r>
            <a:r>
              <a:rPr lang="en-US" altLang="en-US" sz="2800" dirty="0" smtClean="0"/>
              <a:t>life</a:t>
            </a:r>
          </a:p>
          <a:p>
            <a:pPr lvl="1"/>
            <a:r>
              <a:rPr lang="en-US" altLang="en-US" sz="2600" dirty="0" smtClean="0"/>
              <a:t>Many 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matrilineal societies</a:t>
            </a:r>
            <a:endParaRPr lang="en-US" altLang="en-US" sz="2600" b="1" dirty="0">
              <a:solidFill>
                <a:srgbClr val="FF0000"/>
              </a:solidFill>
            </a:endParaRPr>
          </a:p>
          <a:p>
            <a:r>
              <a:rPr lang="en-US" altLang="en-US" sz="2800" dirty="0"/>
              <a:t>Aristocratic women could influence public affairs</a:t>
            </a:r>
          </a:p>
          <a:p>
            <a:r>
              <a:rPr lang="en-US" altLang="en-US" sz="2800" dirty="0"/>
              <a:t>Women merchants commonly traded at markets</a:t>
            </a:r>
          </a:p>
          <a:p>
            <a:r>
              <a:rPr lang="en-US" altLang="en-US" sz="2800" dirty="0"/>
              <a:t>Sometimes women organized all-female military units</a:t>
            </a:r>
          </a:p>
          <a:p>
            <a:r>
              <a:rPr lang="en-US" altLang="en-US" sz="2800" dirty="0"/>
              <a:t>Islam did little to curtail women's opportunities in sub-Saharan Africa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AB8C-42C0-4CC6-9530-900A42F3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5034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BE255-BFE4-4625-9486-2F19E7E688FA}" type="slidenum">
              <a:rPr lang="en-US" altLang="en-US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altLang="en-US" b="0" i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5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A7FA6F8-43F4-413F-BA07-EB689327B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523" y="198713"/>
            <a:ext cx="10131425" cy="1456267"/>
          </a:xfrm>
        </p:spPr>
        <p:txBody>
          <a:bodyPr/>
          <a:lstStyle/>
          <a:p>
            <a:r>
              <a:rPr lang="en-US" altLang="en-US" dirty="0"/>
              <a:t>Slavery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B1B5C63-2EB2-456D-B471-B8D586897F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6591" y="1654980"/>
            <a:ext cx="6261303" cy="5004307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Practiced since ancient times</a:t>
            </a:r>
          </a:p>
          <a:p>
            <a:r>
              <a:rPr lang="en-US" altLang="en-US" sz="2800" dirty="0"/>
              <a:t>Most slaves were captives of war, debtors, criminals</a:t>
            </a:r>
          </a:p>
          <a:p>
            <a:r>
              <a:rPr lang="en-US" altLang="en-US" sz="2800" dirty="0"/>
              <a:t>Worked as agricultural labor or sold in slave markets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9342-6D2D-4B9C-8AA1-FF92F658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0942-527C-4338-A2C8-087A463B2F49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7" name="Picture 5" descr="traders">
            <a:extLst>
              <a:ext uri="{FF2B5EF4-FFF2-40B4-BE49-F238E27FC236}">
                <a16:creationId xmlns:a16="http://schemas.microsoft.com/office/drawing/2014/main" id="{1B8A9A62-D4AD-4F3B-A70E-68FD963A67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r="22696"/>
          <a:stretch/>
        </p:blipFill>
        <p:spPr>
          <a:xfrm>
            <a:off x="7218391" y="300080"/>
            <a:ext cx="4417017" cy="63356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63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5290899-A300-4AE3-87CD-5A77EBB19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609600"/>
            <a:ext cx="10131425" cy="1007165"/>
          </a:xfrm>
        </p:spPr>
        <p:txBody>
          <a:bodyPr/>
          <a:lstStyle/>
          <a:p>
            <a:r>
              <a:rPr lang="en-US" altLang="en-US" dirty="0"/>
              <a:t>Review: Effects of Early African Migrations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D8BF8ED-5712-4E1F-A83A-5F45393340F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4985" y="1930033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Bantu</a:t>
            </a:r>
            <a:r>
              <a:rPr lang="en-US" altLang="en-US" sz="2800" dirty="0"/>
              <a:t>-speaking peoples settle south of Equator</a:t>
            </a:r>
          </a:p>
          <a:p>
            <a:r>
              <a:rPr lang="en-US" altLang="en-US" sz="2800" dirty="0"/>
              <a:t>Agriculture, </a:t>
            </a:r>
            <a:r>
              <a:rPr lang="en-US" altLang="en-US" sz="2800" dirty="0">
                <a:solidFill>
                  <a:srgbClr val="FFFF00"/>
                </a:solidFill>
              </a:rPr>
              <a:t>iron</a:t>
            </a:r>
            <a:r>
              <a:rPr lang="en-US" altLang="en-US" sz="2800" dirty="0"/>
              <a:t> metallurgy, herding spreads with Bantu migrations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619930B-BA7B-4C1F-B088-F1CDB37B86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1843" y="1616765"/>
            <a:ext cx="6929412" cy="44042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42DDD-6973-4D01-BB16-FF7A07EB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5DE8-586A-48C4-9874-77A8F6095633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5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DB1FB48-31D7-4D4E-BE53-28830598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72593" y="281085"/>
            <a:ext cx="4343811" cy="811696"/>
          </a:xfrm>
        </p:spPr>
        <p:txBody>
          <a:bodyPr/>
          <a:lstStyle/>
          <a:p>
            <a:r>
              <a:rPr lang="en-US" altLang="en-US" dirty="0"/>
              <a:t>Slave Trading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C1BBD40-1F0C-434E-9082-5F096BBD3C1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197642" y="1877022"/>
            <a:ext cx="6609347" cy="437137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Increased trans-Saharan and Indian Ocean trade stimulates slave trade, 9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c. CE</a:t>
            </a:r>
          </a:p>
          <a:p>
            <a:r>
              <a:rPr lang="en-US" altLang="en-US" sz="2800" dirty="0"/>
              <a:t>Africa replaces eastern Europe as principal source of slaves</a:t>
            </a:r>
          </a:p>
          <a:p>
            <a:r>
              <a:rPr lang="en-US" altLang="en-US" sz="2800" dirty="0"/>
              <a:t>Creates internal African slave trade</a:t>
            </a:r>
          </a:p>
          <a:p>
            <a:pPr lvl="1"/>
            <a:r>
              <a:rPr lang="en-US" altLang="en-US" sz="2800" dirty="0"/>
              <a:t>More powerful states attack smaller kinship-based groups</a:t>
            </a:r>
          </a:p>
          <a:p>
            <a:pPr lvl="1"/>
            <a:r>
              <a:rPr lang="en-US" altLang="en-US" sz="2800" dirty="0"/>
              <a:t>10,000-20,000 slaves per year</a:t>
            </a:r>
          </a:p>
          <a:p>
            <a:r>
              <a:rPr lang="en-US" altLang="en-US" sz="3000" dirty="0"/>
              <a:t>African slave possession a status symbol</a:t>
            </a:r>
          </a:p>
          <a:p>
            <a:endParaRPr lang="en-US" alt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4084-CD6D-46AB-98E0-72A81356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/>
          <a:lstStyle/>
          <a:p>
            <a:fld id="{D016A89A-C57A-419F-8EC0-ADA448C26E3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37942F-6343-470C-B96D-3C3A988199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463" y="982912"/>
            <a:ext cx="4646475" cy="56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C6A7319-B47B-48E5-95CC-EDB081832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7749" y="212035"/>
            <a:ext cx="10131425" cy="1456267"/>
          </a:xfrm>
        </p:spPr>
        <p:txBody>
          <a:bodyPr/>
          <a:lstStyle/>
          <a:p>
            <a:r>
              <a:rPr lang="en-US" altLang="en-US" dirty="0"/>
              <a:t>African Religion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39C629F-EBC8-4E9E-9701-F0C7CDF9F4C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951621" y="768627"/>
            <a:ext cx="6240379" cy="5479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Great diversity of religious belief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Common element: single, male creator god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Lesser deities associated with natural phenomena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Ancestor worship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Diviners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Religious specialists, principally men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Oracle reading, spells, other rituals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Limited emphasis on theology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Morality, balance of nature important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166E6AF-3EBE-4818-8B0D-8ECE19DDF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469" y="1775468"/>
            <a:ext cx="5601683" cy="42012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63005-6DED-4A7F-A5B3-56935398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3877-973B-4140-BDA2-9FE613C0087F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1555B8B-1183-48EC-832F-82B47F171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371061"/>
            <a:ext cx="10131425" cy="1456267"/>
          </a:xfrm>
        </p:spPr>
        <p:txBody>
          <a:bodyPr/>
          <a:lstStyle/>
          <a:p>
            <a:r>
              <a:rPr lang="en-US" altLang="en-US" dirty="0"/>
              <a:t>Early Christianity in North Africa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F098A08-C901-4242-89C3-BAA89BD0431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78017" y="1671614"/>
            <a:ext cx="7379348" cy="459003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1</a:t>
            </a:r>
            <a:r>
              <a:rPr lang="en-US" altLang="en-US" sz="2800" baseline="30000" dirty="0"/>
              <a:t>st</a:t>
            </a:r>
            <a:r>
              <a:rPr lang="en-US" altLang="en-US" sz="2800" dirty="0"/>
              <a:t> century: popular in Egypt, north Africa</a:t>
            </a:r>
          </a:p>
          <a:p>
            <a:pPr lvl="1"/>
            <a:r>
              <a:rPr lang="en-US" altLang="en-US" sz="2800" dirty="0"/>
              <a:t>Weak in sub-Saharan Africa until 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Christian kingdom of Axum established 4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CE in modern Ethiopia</a:t>
            </a:r>
          </a:p>
          <a:p>
            <a:pPr lvl="1"/>
            <a:r>
              <a:rPr lang="en-US" altLang="en-US" sz="2800" dirty="0"/>
              <a:t>Merchants, then kings convert</a:t>
            </a:r>
          </a:p>
          <a:p>
            <a:pPr lvl="1"/>
            <a:r>
              <a:rPr lang="en-US" altLang="en-US" sz="2800" dirty="0"/>
              <a:t>Bible translated into Ethiopian</a:t>
            </a:r>
          </a:p>
          <a:p>
            <a:pPr lvl="1"/>
            <a:r>
              <a:rPr lang="en-US" altLang="en-US" sz="2800" dirty="0"/>
              <a:t>Isolated during Islamic period; renaissance during 12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CE</a:t>
            </a:r>
          </a:p>
          <a:p>
            <a:pPr lvl="1"/>
            <a:r>
              <a:rPr lang="en-US" altLang="en-US" sz="2800" dirty="0"/>
              <a:t>Massive churches carved out of solid rock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1D58E21-D5A8-4409-95B5-5D006CB256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4138" y="2021232"/>
            <a:ext cx="4304332" cy="40747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C0EE2-C1AA-4E6A-9E04-E0B11EF2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D728-0531-49B7-9166-CFA61A69EBC8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11A59-A246-4733-86BE-ECB5AC8A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80" y="0"/>
            <a:ext cx="10271901" cy="68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C35D5A1-5B1D-4B47-B46E-B889B5430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Axum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37AF9-E1A9-43F7-AB44-88457B45E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4129" y="2019711"/>
            <a:ext cx="6105594" cy="422868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EECA5-F0BC-4CC2-BDE8-5AE0DD50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14C0-1C13-4160-A368-BE6F24D77F89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3074" name="Picture 2" descr="Image result for Axum church rock">
            <a:extLst>
              <a:ext uri="{FF2B5EF4-FFF2-40B4-BE49-F238E27FC236}">
                <a16:creationId xmlns:a16="http://schemas.microsoft.com/office/drawing/2014/main" id="{05966474-9057-4291-BD41-1C60D0C296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0" y="2019710"/>
            <a:ext cx="5738934" cy="42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7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35880F-AB00-4B95-A9EC-845C79E5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0" y="291549"/>
            <a:ext cx="10131425" cy="834189"/>
          </a:xfrm>
        </p:spPr>
        <p:txBody>
          <a:bodyPr/>
          <a:lstStyle/>
          <a:p>
            <a:r>
              <a:rPr lang="en-US" dirty="0"/>
              <a:t>Fact Check!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F30DC9-A708-4E40-B134-7C0F8F063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96620"/>
            <a:ext cx="10463462" cy="526983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</a:t>
            </a:r>
            <a:r>
              <a:rPr lang="en-US" sz="2800" dirty="0" smtClean="0"/>
              <a:t>technology revolutionized </a:t>
            </a:r>
            <a:r>
              <a:rPr lang="en-US" sz="2800" dirty="0"/>
              <a:t>trade in </a:t>
            </a:r>
            <a:r>
              <a:rPr lang="en-US" sz="2800" dirty="0" smtClean="0"/>
              <a:t>sub-Saharan Africa</a:t>
            </a:r>
            <a:r>
              <a:rPr lang="en-US" sz="2800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Which important crop is brought to Africa from SE Asia?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Name three kingdoms that develops on the West coast of Africa during the post-classical age.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were the </a:t>
            </a:r>
            <a:r>
              <a:rPr lang="en-US" sz="2800" dirty="0" smtClean="0"/>
              <a:t>most </a:t>
            </a:r>
            <a:r>
              <a:rPr lang="en-US" sz="2800" dirty="0"/>
              <a:t>important trade items in Africa?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were advantages to converting to Islam?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Which Mali ruler brought attention to his empire during his hajj?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Where could a Christian kingdom be found during this time?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Describe life for women in Islamic Africa.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Name the syncretic language that developed in East Africa.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Name two post-classical kingdoms in East Africa.</a:t>
            </a:r>
          </a:p>
        </p:txBody>
      </p:sp>
    </p:spTree>
    <p:extLst>
      <p:ext uri="{BB962C8B-B14F-4D97-AF65-F5344CB8AC3E}">
        <p14:creationId xmlns:p14="http://schemas.microsoft.com/office/powerpoint/2010/main" val="351433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BD1B76B-B753-4E0C-A022-79DC3B526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945" y="212035"/>
            <a:ext cx="10131425" cy="1456267"/>
          </a:xfrm>
        </p:spPr>
        <p:txBody>
          <a:bodyPr/>
          <a:lstStyle/>
          <a:p>
            <a:r>
              <a:rPr lang="en-US" altLang="en-US" dirty="0"/>
              <a:t>Cultivation of Bananas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A409C7D-C8BB-4793-85FC-D9AAD0B9C1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58723" y="212035"/>
            <a:ext cx="3933277" cy="6520069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Domesticated in south-east Asia</a:t>
            </a:r>
          </a:p>
          <a:p>
            <a:r>
              <a:rPr lang="en-US" altLang="en-US" sz="2800" dirty="0"/>
              <a:t>Malay sailors colonize Madagascar, 300-600 CE</a:t>
            </a:r>
          </a:p>
          <a:p>
            <a:pPr lvl="1"/>
            <a:r>
              <a:rPr lang="en-US" altLang="en-US" sz="2400" dirty="0"/>
              <a:t>Introduce </a:t>
            </a:r>
            <a:r>
              <a:rPr lang="en-US" altLang="en-US" sz="2400" dirty="0">
                <a:solidFill>
                  <a:srgbClr val="FFFF00"/>
                </a:solidFill>
              </a:rPr>
              <a:t>bananas</a:t>
            </a:r>
            <a:r>
              <a:rPr lang="en-US" altLang="en-US" sz="2400" dirty="0"/>
              <a:t>, yams, </a:t>
            </a:r>
            <a:r>
              <a:rPr lang="en-US" altLang="en-US" sz="2400" dirty="0">
                <a:solidFill>
                  <a:srgbClr val="FFFF00"/>
                </a:solidFill>
              </a:rPr>
              <a:t>chickens</a:t>
            </a:r>
          </a:p>
          <a:p>
            <a:r>
              <a:rPr lang="en-US" altLang="en-US" sz="2800" dirty="0"/>
              <a:t>Well-adapted to African climate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AD38E-632A-4B74-84C5-27525DAC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610A8-8F2C-4DC2-B23E-862D57A2F099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B2766-7FBB-4458-94AB-C5519A7607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945" y="1479390"/>
            <a:ext cx="7967462" cy="45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5FC456B-6C45-416C-B505-FBD5FDEBD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Kin</a:t>
            </a:r>
            <a:r>
              <a:rPr lang="en-US" altLang="en-US" dirty="0"/>
              <a:t>-Based Societies (Sound familiar…?)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54B0CD6-A892-4A2B-AED6-50386E90F8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2" y="1955877"/>
            <a:ext cx="7383378" cy="3768403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Stateless, segmented societies</a:t>
            </a:r>
          </a:p>
          <a:p>
            <a:r>
              <a:rPr lang="en-US" altLang="en-US" sz="2800" dirty="0"/>
              <a:t>No elaborate hierarchies, bureaucracies</a:t>
            </a:r>
          </a:p>
          <a:p>
            <a:r>
              <a:rPr lang="en-US" altLang="en-US" sz="2800" dirty="0"/>
              <a:t>Average population of village: 100</a:t>
            </a:r>
          </a:p>
          <a:p>
            <a:r>
              <a:rPr lang="en-US" altLang="en-US" sz="2800" dirty="0"/>
              <a:t>Ruled by elders</a:t>
            </a:r>
          </a:p>
          <a:p>
            <a:r>
              <a:rPr lang="en-US" altLang="en-US" sz="2800" dirty="0"/>
              <a:t>Network of villages resolve disputes in ad-hoc manner</a:t>
            </a:r>
          </a:p>
          <a:p>
            <a:r>
              <a:rPr lang="en-US" altLang="en-US" sz="2800" dirty="0"/>
              <a:t>Higher government authorities rare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76B1-5109-485A-A5C7-601F4D7E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9306-06F3-472B-A826-007084266077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665D4-236F-4858-92C2-616F197C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887" y="1955877"/>
            <a:ext cx="3404238" cy="37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6D7848A-9B10-40A5-A96D-11E5FBDD0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Chiefdoms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F8EAE66-DB43-4E0F-8A51-5B97987E144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4985" y="2065867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Population pressures after 1000 increase competition, disputes</a:t>
            </a:r>
          </a:p>
          <a:p>
            <a:r>
              <a:rPr lang="en-US" altLang="en-US" sz="2800" dirty="0"/>
              <a:t>Small chiefdoms appear, overrule kin-based groups</a:t>
            </a:r>
          </a:p>
          <a:p>
            <a:r>
              <a:rPr lang="en-US" altLang="en-US" sz="2800" dirty="0"/>
              <a:t>Small kingdoms form</a:t>
            </a:r>
          </a:p>
          <a:p>
            <a:pPr lvl="1"/>
            <a:r>
              <a:rPr lang="en-US" altLang="en-US" sz="2400" dirty="0"/>
              <a:t>Ife, Benin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8CEF70A-4839-4F86-A776-F5BB651F9F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2523" y="1815549"/>
            <a:ext cx="6956624" cy="40550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49A50-21CC-4643-B5B8-5EAA3F33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BDF-808F-4C38-BBDA-48786B1DB89B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236CE-8D3A-491B-96C0-DAFB6538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58" y="0"/>
            <a:ext cx="7176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6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5867AAF-8AD6-4A0E-9B20-D84484694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212035"/>
            <a:ext cx="10131425" cy="1456267"/>
          </a:xfrm>
        </p:spPr>
        <p:txBody>
          <a:bodyPr/>
          <a:lstStyle/>
          <a:p>
            <a:r>
              <a:rPr lang="en-US" altLang="en-US" dirty="0"/>
              <a:t>Kingdom of </a:t>
            </a:r>
            <a:r>
              <a:rPr lang="en-US" altLang="en-US" dirty="0">
                <a:solidFill>
                  <a:srgbClr val="FFFF00"/>
                </a:solidFill>
              </a:rPr>
              <a:t>Kongo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4B9D43E-D1A3-4B14-A27B-CF439E53538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2035" y="1298714"/>
            <a:ext cx="5469101" cy="512859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Basin of the Congo (Zaire) river</a:t>
            </a:r>
          </a:p>
          <a:p>
            <a:r>
              <a:rPr lang="en-US" altLang="en-US" sz="2800" dirty="0"/>
              <a:t>Conglomeration of several village alliances</a:t>
            </a:r>
          </a:p>
          <a:p>
            <a:r>
              <a:rPr lang="en-US" altLang="en-US" sz="2800" dirty="0"/>
              <a:t>Participated actively in trade networks</a:t>
            </a:r>
          </a:p>
          <a:p>
            <a:r>
              <a:rPr lang="en-US" altLang="en-US" sz="2800" dirty="0"/>
              <a:t>Most centralized rule of the early Bantu kingdoms</a:t>
            </a:r>
          </a:p>
          <a:p>
            <a:r>
              <a:rPr lang="en-US" altLang="en-US" sz="2800" dirty="0"/>
              <a:t>Ruled 14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-17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until undermined by Portuguese slave traders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76E0-1A38-442F-8F32-9DC05CAD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E415-7573-4CD2-BBB8-F900980C73DB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6CA6D-E867-4FA6-AA66-13A300710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1906" y="751991"/>
            <a:ext cx="5694501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826CB13-EB3B-4D20-8B2F-FAFAF6456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84" y="231776"/>
            <a:ext cx="11781782" cy="1456267"/>
          </a:xfrm>
        </p:spPr>
        <p:txBody>
          <a:bodyPr/>
          <a:lstStyle/>
          <a:p>
            <a:r>
              <a:rPr lang="en-US" altLang="en-US" sz="3800" dirty="0">
                <a:solidFill>
                  <a:srgbClr val="FFFF00"/>
                </a:solidFill>
              </a:rPr>
              <a:t>Trans-Saharan Trade </a:t>
            </a:r>
            <a:r>
              <a:rPr lang="en-US" altLang="en-US" sz="3800" dirty="0"/>
              <a:t>and Islamic States in W. Africa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A003B47-3275-4C9A-B0ED-64AEE2EC06F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626087" y="1779220"/>
            <a:ext cx="5353879" cy="4378003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After 300 C.E. </a:t>
            </a:r>
            <a:r>
              <a:rPr lang="en-US" altLang="en-US" sz="2800" dirty="0">
                <a:solidFill>
                  <a:srgbClr val="FFFF00"/>
                </a:solidFill>
              </a:rPr>
              <a:t>camels</a:t>
            </a:r>
            <a:r>
              <a:rPr lang="en-US" altLang="en-US" sz="2800" dirty="0"/>
              <a:t> replaced horses and donkeys as transport </a:t>
            </a:r>
            <a:r>
              <a:rPr lang="en-US" altLang="en-US" sz="2800" dirty="0" smtClean="0"/>
              <a:t>animals (</a:t>
            </a:r>
            <a:r>
              <a:rPr lang="en-US" altLang="en-US" sz="2800" dirty="0" smtClean="0">
                <a:solidFill>
                  <a:srgbClr val="FFFF00"/>
                </a:solidFill>
              </a:rPr>
              <a:t>saddle</a:t>
            </a:r>
            <a:r>
              <a:rPr lang="en-US" altLang="en-US" sz="2800" dirty="0" smtClean="0"/>
              <a:t>!)</a:t>
            </a:r>
            <a:endParaRPr lang="en-US" altLang="en-US" sz="2800" dirty="0"/>
          </a:p>
          <a:p>
            <a:r>
              <a:rPr lang="en-US" altLang="en-US" sz="2800" dirty="0"/>
              <a:t>Camels' arrival quickened pace of communication across the Sahara</a:t>
            </a:r>
          </a:p>
          <a:p>
            <a:r>
              <a:rPr lang="en-US" altLang="en-US" sz="2800" dirty="0"/>
              <a:t>Islamic merchants crossed desert and established </a:t>
            </a:r>
            <a:r>
              <a:rPr lang="en-US" altLang="en-US" sz="2800" dirty="0" smtClean="0"/>
              <a:t>trade relations</a:t>
            </a:r>
            <a:endParaRPr lang="en-US" altLang="en-US" sz="2800" dirty="0"/>
          </a:p>
          <a:p>
            <a:pPr lvl="1"/>
            <a:r>
              <a:rPr lang="en-US" altLang="en-US" sz="2600" dirty="0" smtClean="0"/>
              <a:t>Created </a:t>
            </a:r>
            <a:r>
              <a:rPr lang="en-US" altLang="en-US" sz="2600" dirty="0"/>
              <a:t>trading communities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1B7A11B-D9E0-4B8F-BA1D-621578F9E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737" y="1976471"/>
            <a:ext cx="5959820" cy="42719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3CAD-F65C-45C9-8AEB-871AA3DF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DBF8-08D8-4325-B956-CCA652601F5E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7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4561DB8-0CDD-4385-A8EF-93B17D3F8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609600"/>
            <a:ext cx="10131425" cy="954157"/>
          </a:xfrm>
        </p:spPr>
        <p:txBody>
          <a:bodyPr/>
          <a:lstStyle/>
          <a:p>
            <a:r>
              <a:rPr lang="en-US" altLang="en-US" dirty="0"/>
              <a:t>Islamic Kingdoms and Empires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DB5C13F-1EA4-42C0-8709-FD9385EE650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48063" y="2143654"/>
            <a:ext cx="4995334" cy="3649134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Islam spreads to W</a:t>
            </a:r>
            <a:r>
              <a:rPr lang="en-US" altLang="en-US" sz="2800" dirty="0" smtClean="0"/>
              <a:t>est </a:t>
            </a:r>
            <a:r>
              <a:rPr lang="en-US" altLang="en-US" sz="2800" dirty="0"/>
              <a:t>Africa </a:t>
            </a:r>
          </a:p>
          <a:p>
            <a:pPr lvl="1"/>
            <a:r>
              <a:rPr lang="en-US" altLang="en-US" sz="2800" dirty="0"/>
              <a:t>Trans-Saharan caravans</a:t>
            </a:r>
          </a:p>
          <a:p>
            <a:pPr lvl="1"/>
            <a:r>
              <a:rPr lang="en-US" altLang="en-US" sz="2800" dirty="0"/>
              <a:t>Coastal east Africa through maritime trade</a:t>
            </a:r>
          </a:p>
          <a:p>
            <a:r>
              <a:rPr lang="en-US" altLang="en-US" sz="2800" dirty="0"/>
              <a:t>Profound influence after 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Ghana kings convert to Islam by the tenth century, don’t force on others</a:t>
            </a:r>
            <a:endParaRPr lang="en-US" alt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91D2F4D-646E-4DF3-BFB5-A161C8BFAC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652" y="1867802"/>
            <a:ext cx="5527417" cy="42008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9090F-4B25-4FB2-A73E-02A020E2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16E3-B350-4711-85FB-9F40D039AAD2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64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B82500A-28F8-41F8-BBC2-7AAA2BBD0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Islam in West Africa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D81A210-8A76-4D99-90CE-DFCCB65C735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67749" y="1976414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Positive impact on trade, relations with north Africa</a:t>
            </a:r>
          </a:p>
          <a:p>
            <a:r>
              <a:rPr lang="en-US" altLang="en-US" sz="2800" dirty="0"/>
              <a:t>Synthesized Islam with local </a:t>
            </a:r>
            <a:r>
              <a:rPr lang="en-US" altLang="en-US" sz="2800" dirty="0" smtClean="0"/>
              <a:t>traditions </a:t>
            </a:r>
            <a:r>
              <a:rPr lang="en-US" altLang="en-US" sz="2800" dirty="0" smtClean="0">
                <a:solidFill>
                  <a:srgbClr val="FFFF00"/>
                </a:solidFill>
              </a:rPr>
              <a:t>(syncretic)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CBCF03-4F4B-47DB-8D91-4DCBDB5104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502" b="7217"/>
          <a:stretch/>
        </p:blipFill>
        <p:spPr>
          <a:xfrm>
            <a:off x="5323932" y="2142067"/>
            <a:ext cx="6682538" cy="36226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4B5F3-E181-43A0-A7A4-35C05DC1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0813-27EC-47B5-B05D-6B54C8F64B53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1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2604</TotalTime>
  <Words>957</Words>
  <Application>Microsoft Office PowerPoint</Application>
  <PresentationFormat>Widescreen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Celestial</vt:lpstr>
      <vt:lpstr>States and Societies in Sub-Saharan Africa </vt:lpstr>
      <vt:lpstr>Review: Effects of Early African Migrations</vt:lpstr>
      <vt:lpstr>Cultivation of Bananas</vt:lpstr>
      <vt:lpstr>Kin-Based Societies (Sound familiar…?)</vt:lpstr>
      <vt:lpstr>Chiefdoms</vt:lpstr>
      <vt:lpstr>Kingdom of Kongo</vt:lpstr>
      <vt:lpstr>Trans-Saharan Trade and Islamic States in W. Africa</vt:lpstr>
      <vt:lpstr>Islamic Kingdoms and Empires</vt:lpstr>
      <vt:lpstr>Islam in West Africa</vt:lpstr>
      <vt:lpstr>The Kingdom of Ghana</vt:lpstr>
      <vt:lpstr>RISE OF MALI</vt:lpstr>
      <vt:lpstr>Mansa Musa (r. 1312-1337)</vt:lpstr>
      <vt:lpstr>Indian Ocean Trade and Islamic States in E. Africa</vt:lpstr>
      <vt:lpstr>The Swahili City-States</vt:lpstr>
      <vt:lpstr>Kilwa</vt:lpstr>
      <vt:lpstr>Great Zimbabwe</vt:lpstr>
      <vt:lpstr>Islam in eAst Africa</vt:lpstr>
      <vt:lpstr>Social Structures</vt:lpstr>
      <vt:lpstr>Slavery</vt:lpstr>
      <vt:lpstr>Slave Trading</vt:lpstr>
      <vt:lpstr>African Religion</vt:lpstr>
      <vt:lpstr>Early Christianity in North Africa</vt:lpstr>
      <vt:lpstr>Axum</vt:lpstr>
      <vt:lpstr>Fact Check!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19</dc:title>
  <dc:creator>Jeannine Meis</dc:creator>
  <cp:lastModifiedBy>Meis, Jeannine</cp:lastModifiedBy>
  <cp:revision>52</cp:revision>
  <dcterms:created xsi:type="dcterms:W3CDTF">2017-10-11T09:53:10Z</dcterms:created>
  <dcterms:modified xsi:type="dcterms:W3CDTF">2019-09-05T15:30:22Z</dcterms:modified>
</cp:coreProperties>
</file>