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300" r:id="rId3"/>
    <p:sldId id="268" r:id="rId4"/>
    <p:sldId id="261" r:id="rId5"/>
    <p:sldId id="266" r:id="rId6"/>
    <p:sldId id="267" r:id="rId7"/>
    <p:sldId id="262" r:id="rId8"/>
    <p:sldId id="259" r:id="rId9"/>
    <p:sldId id="276" r:id="rId10"/>
    <p:sldId id="280" r:id="rId11"/>
    <p:sldId id="277" r:id="rId12"/>
    <p:sldId id="278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90" r:id="rId23"/>
    <p:sldId id="291" r:id="rId24"/>
    <p:sldId id="292" r:id="rId25"/>
    <p:sldId id="293" r:id="rId26"/>
    <p:sldId id="295" r:id="rId27"/>
    <p:sldId id="296" r:id="rId28"/>
    <p:sldId id="29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41" autoAdjust="0"/>
    <p:restoredTop sz="94660"/>
  </p:normalViewPr>
  <p:slideViewPr>
    <p:cSldViewPr snapToGrid="0">
      <p:cViewPr varScale="1">
        <p:scale>
          <a:sx n="92" d="100"/>
          <a:sy n="92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93DD5F-C5AF-4A78-9B65-BA03E561DC8F}" type="doc">
      <dgm:prSet loTypeId="urn:microsoft.com/office/officeart/2005/8/layout/hList3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7C35E36-A851-454E-B0CE-CFB0A1BDFF77}">
      <dgm:prSet phldrT="[Text]"/>
      <dgm:spPr/>
      <dgm:t>
        <a:bodyPr/>
        <a:lstStyle/>
        <a:p>
          <a:r>
            <a:rPr lang="en-US" dirty="0"/>
            <a:t>ADVANTAGE OVER PORTUGUESE: Privately owned ships, government support; empowered with right to engage in trade, build posts, even make war; exceptionally profitable!</a:t>
          </a:r>
        </a:p>
      </dgm:t>
    </dgm:pt>
    <dgm:pt modelId="{8CE6E38F-5FF0-4E31-A844-B88A516C1788}" type="parTrans" cxnId="{77ED8AD5-CE81-482F-8DDB-281637D5F2D6}">
      <dgm:prSet/>
      <dgm:spPr/>
      <dgm:t>
        <a:bodyPr/>
        <a:lstStyle/>
        <a:p>
          <a:endParaRPr lang="en-US"/>
        </a:p>
      </dgm:t>
    </dgm:pt>
    <dgm:pt modelId="{73EC842B-6FEA-444E-82EF-6564590C00E6}" type="sibTrans" cxnId="{77ED8AD5-CE81-482F-8DDB-281637D5F2D6}">
      <dgm:prSet/>
      <dgm:spPr/>
      <dgm:t>
        <a:bodyPr/>
        <a:lstStyle/>
        <a:p>
          <a:endParaRPr lang="en-US"/>
        </a:p>
      </dgm:t>
    </dgm:pt>
    <dgm:pt modelId="{08E4A41E-7CCD-435F-A6FD-90AE1F9DC2E6}">
      <dgm:prSet phldrT="[Text]"/>
      <dgm:spPr/>
      <dgm:t>
        <a:bodyPr/>
        <a:lstStyle/>
        <a:p>
          <a:r>
            <a:rPr lang="en-US" b="1" dirty="0"/>
            <a:t>ENGLISH</a:t>
          </a:r>
        </a:p>
        <a:p>
          <a:r>
            <a:rPr lang="en-US" dirty="0"/>
            <a:t>Concentrate on Indian trade</a:t>
          </a:r>
        </a:p>
        <a:p>
          <a:r>
            <a:rPr lang="en-US" dirty="0"/>
            <a:t>Establish East India Company (1600) </a:t>
          </a:r>
        </a:p>
      </dgm:t>
    </dgm:pt>
    <dgm:pt modelId="{4F488D82-D5B4-4757-8927-AE36D282C2DD}" type="parTrans" cxnId="{ABC94DED-A95A-40B7-B02D-4FCA996F0F7F}">
      <dgm:prSet/>
      <dgm:spPr/>
      <dgm:t>
        <a:bodyPr/>
        <a:lstStyle/>
        <a:p>
          <a:endParaRPr lang="en-US"/>
        </a:p>
      </dgm:t>
    </dgm:pt>
    <dgm:pt modelId="{EB390D2A-64DB-4C8B-9275-BCCC5543F96A}" type="sibTrans" cxnId="{ABC94DED-A95A-40B7-B02D-4FCA996F0F7F}">
      <dgm:prSet/>
      <dgm:spPr/>
      <dgm:t>
        <a:bodyPr/>
        <a:lstStyle/>
        <a:p>
          <a:endParaRPr lang="en-US"/>
        </a:p>
      </dgm:t>
    </dgm:pt>
    <dgm:pt modelId="{91138230-9C1E-4E3F-AA5D-3BAB1A7230C5}">
      <dgm:prSet/>
      <dgm:spPr/>
      <dgm:t>
        <a:bodyPr/>
        <a:lstStyle/>
        <a:p>
          <a:r>
            <a:rPr lang="en-US" b="1" dirty="0"/>
            <a:t>DUTCH</a:t>
          </a:r>
        </a:p>
        <a:p>
          <a:r>
            <a:rPr lang="en-US" dirty="0"/>
            <a:t>In Cape Town, Colombo, southern Pacific; </a:t>
          </a:r>
        </a:p>
        <a:p>
          <a:r>
            <a:rPr lang="en-US" dirty="0"/>
            <a:t>Establish United East India Company (VOC) in 1602</a:t>
          </a:r>
        </a:p>
      </dgm:t>
    </dgm:pt>
    <dgm:pt modelId="{94E16234-5EE1-43B2-8B5B-F8D265033A4D}" type="parTrans" cxnId="{7C33D345-3730-48E2-B1EC-56A0F2457218}">
      <dgm:prSet/>
      <dgm:spPr/>
      <dgm:t>
        <a:bodyPr/>
        <a:lstStyle/>
        <a:p>
          <a:endParaRPr lang="en-US"/>
        </a:p>
      </dgm:t>
    </dgm:pt>
    <dgm:pt modelId="{FD355F23-36C4-40E3-8C14-5E463FEF1DA0}" type="sibTrans" cxnId="{7C33D345-3730-48E2-B1EC-56A0F2457218}">
      <dgm:prSet/>
      <dgm:spPr/>
      <dgm:t>
        <a:bodyPr/>
        <a:lstStyle/>
        <a:p>
          <a:endParaRPr lang="en-US"/>
        </a:p>
      </dgm:t>
    </dgm:pt>
    <dgm:pt modelId="{70BDE03A-188B-4E1C-9DDF-5763F49F6C58}" type="pres">
      <dgm:prSet presAssocID="{2B93DD5F-C5AF-4A78-9B65-BA03E561DC8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7D175C-29E8-40AA-BF1F-EA8FBEE12F11}" type="pres">
      <dgm:prSet presAssocID="{07C35E36-A851-454E-B0CE-CFB0A1BDFF77}" presName="roof" presStyleLbl="dkBgShp" presStyleIdx="0" presStyleCnt="2"/>
      <dgm:spPr/>
      <dgm:t>
        <a:bodyPr/>
        <a:lstStyle/>
        <a:p>
          <a:endParaRPr lang="en-US"/>
        </a:p>
      </dgm:t>
    </dgm:pt>
    <dgm:pt modelId="{47D1F16A-6C70-4335-B930-0AAD43D74CA6}" type="pres">
      <dgm:prSet presAssocID="{07C35E36-A851-454E-B0CE-CFB0A1BDFF77}" presName="pillars" presStyleCnt="0"/>
      <dgm:spPr/>
    </dgm:pt>
    <dgm:pt modelId="{E6BF26EA-61BA-4FC4-81EF-D1E6B9FFA470}" type="pres">
      <dgm:prSet presAssocID="{07C35E36-A851-454E-B0CE-CFB0A1BDFF77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D5ACC-A771-4A9C-879C-F2B4F73C7FFE}" type="pres">
      <dgm:prSet presAssocID="{91138230-9C1E-4E3F-AA5D-3BAB1A7230C5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A7E6EC-E268-4F9A-B2BA-CC3C879444A7}" type="pres">
      <dgm:prSet presAssocID="{07C35E36-A851-454E-B0CE-CFB0A1BDFF77}" presName="base" presStyleLbl="dkBgShp" presStyleIdx="1" presStyleCnt="2"/>
      <dgm:spPr/>
    </dgm:pt>
  </dgm:ptLst>
  <dgm:cxnLst>
    <dgm:cxn modelId="{ABC94DED-A95A-40B7-B02D-4FCA996F0F7F}" srcId="{07C35E36-A851-454E-B0CE-CFB0A1BDFF77}" destId="{08E4A41E-7CCD-435F-A6FD-90AE1F9DC2E6}" srcOrd="0" destOrd="0" parTransId="{4F488D82-D5B4-4757-8927-AE36D282C2DD}" sibTransId="{EB390D2A-64DB-4C8B-9275-BCCC5543F96A}"/>
    <dgm:cxn modelId="{BE6B6E35-5056-4230-A36C-537547F8E410}" type="presOf" srcId="{91138230-9C1E-4E3F-AA5D-3BAB1A7230C5}" destId="{C02D5ACC-A771-4A9C-879C-F2B4F73C7FFE}" srcOrd="0" destOrd="0" presId="urn:microsoft.com/office/officeart/2005/8/layout/hList3"/>
    <dgm:cxn modelId="{8F1B9286-2906-42DC-9BDC-263764B2C928}" type="presOf" srcId="{2B93DD5F-C5AF-4A78-9B65-BA03E561DC8F}" destId="{70BDE03A-188B-4E1C-9DDF-5763F49F6C58}" srcOrd="0" destOrd="0" presId="urn:microsoft.com/office/officeart/2005/8/layout/hList3"/>
    <dgm:cxn modelId="{7C33D345-3730-48E2-B1EC-56A0F2457218}" srcId="{07C35E36-A851-454E-B0CE-CFB0A1BDFF77}" destId="{91138230-9C1E-4E3F-AA5D-3BAB1A7230C5}" srcOrd="1" destOrd="0" parTransId="{94E16234-5EE1-43B2-8B5B-F8D265033A4D}" sibTransId="{FD355F23-36C4-40E3-8C14-5E463FEF1DA0}"/>
    <dgm:cxn modelId="{ED80CEFA-301B-43AE-A98A-39EDBECF8237}" type="presOf" srcId="{08E4A41E-7CCD-435F-A6FD-90AE1F9DC2E6}" destId="{E6BF26EA-61BA-4FC4-81EF-D1E6B9FFA470}" srcOrd="0" destOrd="0" presId="urn:microsoft.com/office/officeart/2005/8/layout/hList3"/>
    <dgm:cxn modelId="{77ED8AD5-CE81-482F-8DDB-281637D5F2D6}" srcId="{2B93DD5F-C5AF-4A78-9B65-BA03E561DC8F}" destId="{07C35E36-A851-454E-B0CE-CFB0A1BDFF77}" srcOrd="0" destOrd="0" parTransId="{8CE6E38F-5FF0-4E31-A844-B88A516C1788}" sibTransId="{73EC842B-6FEA-444E-82EF-6564590C00E6}"/>
    <dgm:cxn modelId="{BE25EC15-2A45-4122-BE62-595F29B7C87E}" type="presOf" srcId="{07C35E36-A851-454E-B0CE-CFB0A1BDFF77}" destId="{B87D175C-29E8-40AA-BF1F-EA8FBEE12F11}" srcOrd="0" destOrd="0" presId="urn:microsoft.com/office/officeart/2005/8/layout/hList3"/>
    <dgm:cxn modelId="{4B3012F1-0233-47C1-9559-96A2A6B09503}" type="presParOf" srcId="{70BDE03A-188B-4E1C-9DDF-5763F49F6C58}" destId="{B87D175C-29E8-40AA-BF1F-EA8FBEE12F11}" srcOrd="0" destOrd="0" presId="urn:microsoft.com/office/officeart/2005/8/layout/hList3"/>
    <dgm:cxn modelId="{128201BE-EB91-4B49-84FC-84085EBF2E21}" type="presParOf" srcId="{70BDE03A-188B-4E1C-9DDF-5763F49F6C58}" destId="{47D1F16A-6C70-4335-B930-0AAD43D74CA6}" srcOrd="1" destOrd="0" presId="urn:microsoft.com/office/officeart/2005/8/layout/hList3"/>
    <dgm:cxn modelId="{DF5670DE-468E-4E8B-9DAB-29DBEC9FCAE7}" type="presParOf" srcId="{47D1F16A-6C70-4335-B930-0AAD43D74CA6}" destId="{E6BF26EA-61BA-4FC4-81EF-D1E6B9FFA470}" srcOrd="0" destOrd="0" presId="urn:microsoft.com/office/officeart/2005/8/layout/hList3"/>
    <dgm:cxn modelId="{A94DB7F3-FD30-4F6A-9DDC-4D6365DD76E7}" type="presParOf" srcId="{47D1F16A-6C70-4335-B930-0AAD43D74CA6}" destId="{C02D5ACC-A771-4A9C-879C-F2B4F73C7FFE}" srcOrd="1" destOrd="0" presId="urn:microsoft.com/office/officeart/2005/8/layout/hList3"/>
    <dgm:cxn modelId="{69F1F7B7-0142-457B-AD93-AFA0BEBFF402}" type="presParOf" srcId="{70BDE03A-188B-4E1C-9DDF-5763F49F6C58}" destId="{19A7E6EC-E268-4F9A-B2BA-CC3C879444A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D175C-29E8-40AA-BF1F-EA8FBEE12F11}">
      <dsp:nvSpPr>
        <dsp:cNvPr id="0" name=""/>
        <dsp:cNvSpPr/>
      </dsp:nvSpPr>
      <dsp:spPr>
        <a:xfrm>
          <a:off x="0" y="0"/>
          <a:ext cx="10692108" cy="1557048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ADVANTAGE OVER PORTUGUESE: Privately owned ships, government support; empowered with right to engage in trade, build posts, even make war; exceptionally profitable!</a:t>
          </a:r>
        </a:p>
      </dsp:txBody>
      <dsp:txXfrm>
        <a:off x="0" y="0"/>
        <a:ext cx="10692108" cy="1557048"/>
      </dsp:txXfrm>
    </dsp:sp>
    <dsp:sp modelId="{E6BF26EA-61BA-4FC4-81EF-D1E6B9FFA470}">
      <dsp:nvSpPr>
        <dsp:cNvPr id="0" name=""/>
        <dsp:cNvSpPr/>
      </dsp:nvSpPr>
      <dsp:spPr>
        <a:xfrm>
          <a:off x="0" y="1557048"/>
          <a:ext cx="5346054" cy="32698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/>
            <a:t>ENGLISH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Concentrate on Indian trade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Establish East India Company (1600) </a:t>
          </a:r>
        </a:p>
      </dsp:txBody>
      <dsp:txXfrm>
        <a:off x="0" y="1557048"/>
        <a:ext cx="5346054" cy="3269801"/>
      </dsp:txXfrm>
    </dsp:sp>
    <dsp:sp modelId="{C02D5ACC-A771-4A9C-879C-F2B4F73C7FFE}">
      <dsp:nvSpPr>
        <dsp:cNvPr id="0" name=""/>
        <dsp:cNvSpPr/>
      </dsp:nvSpPr>
      <dsp:spPr>
        <a:xfrm>
          <a:off x="5346054" y="1557048"/>
          <a:ext cx="5346054" cy="32698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/>
            <a:t>DUTCH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In Cape Town, Colombo, southern Pacific; </a:t>
          </a: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/>
            <a:t>Establish United East India Company (VOC) in 1602</a:t>
          </a:r>
        </a:p>
      </dsp:txBody>
      <dsp:txXfrm>
        <a:off x="5346054" y="1557048"/>
        <a:ext cx="5346054" cy="3269801"/>
      </dsp:txXfrm>
    </dsp:sp>
    <dsp:sp modelId="{19A7E6EC-E268-4F9A-B2BA-CC3C879444A7}">
      <dsp:nvSpPr>
        <dsp:cNvPr id="0" name=""/>
        <dsp:cNvSpPr/>
      </dsp:nvSpPr>
      <dsp:spPr>
        <a:xfrm>
          <a:off x="0" y="4826849"/>
          <a:ext cx="10692108" cy="363311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E9953-DD5E-4193-A344-B74E14F9975D}" type="datetimeFigureOut">
              <a:rPr lang="en-US" smtClean="0"/>
              <a:t>11/16/2016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BF6D2-D6C8-455B-AC89-268A411FB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7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A79E-30BE-4D9C-A538-574323E48C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8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4DEF9B-B6C5-45C0-97D8-CC9AEF3AE4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2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C26898-F0FD-4C1E-B59E-53FAA1FA3E2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7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E9242C-B096-4A36-8BB7-9089CCB9E59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26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24FA3-90AD-4830-8F8B-9B2F8171D7C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14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D227E-4CD4-468E-BDCC-190051F3133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0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EF47F-3992-46ED-B69E-60519FE7F46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87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156E7-14AE-4E3C-87B1-5C7CBB92268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01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7496" y="1964267"/>
            <a:ext cx="9662629" cy="2421464"/>
          </a:xfrm>
        </p:spPr>
        <p:txBody>
          <a:bodyPr>
            <a:normAutofit/>
          </a:bodyPr>
          <a:lstStyle/>
          <a:p>
            <a:r>
              <a:rPr lang="en-US" sz="5400" b="1"/>
              <a:t>Chapter 22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4261" y="4385732"/>
            <a:ext cx="8045864" cy="1405467"/>
          </a:xfrm>
        </p:spPr>
        <p:txBody>
          <a:bodyPr>
            <a:normAutofit/>
          </a:bodyPr>
          <a:lstStyle/>
          <a:p>
            <a:r>
              <a:rPr lang="en-US" sz="4000" dirty="0"/>
              <a:t>PERIOD 4: 1450-1750</a:t>
            </a:r>
          </a:p>
        </p:txBody>
      </p:sp>
    </p:spTree>
    <p:extLst>
      <p:ext uri="{BB962C8B-B14F-4D97-AF65-F5344CB8AC3E}">
        <p14:creationId xmlns:p14="http://schemas.microsoft.com/office/powerpoint/2010/main" val="35139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7"/>
            <a:ext cx="12192000" cy="6862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5391" y="5724939"/>
            <a:ext cx="1683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c. 1650</a:t>
            </a:r>
          </a:p>
        </p:txBody>
      </p:sp>
    </p:spTree>
    <p:extLst>
      <p:ext uri="{BB962C8B-B14F-4D97-AF65-F5344CB8AC3E}">
        <p14:creationId xmlns:p14="http://schemas.microsoft.com/office/powerpoint/2010/main" val="32045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011" y="170753"/>
            <a:ext cx="10131425" cy="930684"/>
          </a:xfrm>
        </p:spPr>
        <p:txBody>
          <a:bodyPr>
            <a:normAutofit/>
          </a:bodyPr>
          <a:lstStyle/>
          <a:p>
            <a:r>
              <a:rPr lang="en-US" sz="4000" b="1" dirty="0"/>
              <a:t>Major Explorers - Portugal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11" y="1205949"/>
            <a:ext cx="11415662" cy="5921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First to stress exploration – poor land attributes for agriculture!</a:t>
            </a:r>
          </a:p>
          <a:p>
            <a:r>
              <a:rPr lang="en-US" sz="2800" dirty="0"/>
              <a:t>Prince Henry the Navigator  - NOT a navigator!  (1394-1460)</a:t>
            </a:r>
          </a:p>
          <a:p>
            <a:pPr lvl="1"/>
            <a:r>
              <a:rPr lang="en-US" sz="2800" dirty="0"/>
              <a:t>Established court to which he brought sailors, mapmakers, astronomers, and those interested in maritime exploration</a:t>
            </a:r>
          </a:p>
          <a:p>
            <a:pPr lvl="1"/>
            <a:r>
              <a:rPr lang="en-US" sz="2800" dirty="0"/>
              <a:t>Sent out many expeditions – grow sugar on Azores and Madeira Islands</a:t>
            </a:r>
          </a:p>
          <a:p>
            <a:r>
              <a:rPr lang="en-US" sz="2800" dirty="0" err="1"/>
              <a:t>Bartholomeu</a:t>
            </a:r>
            <a:r>
              <a:rPr lang="en-US" sz="2800" dirty="0"/>
              <a:t> Dias – discovers route to India (1488</a:t>
            </a:r>
          </a:p>
          <a:p>
            <a:pPr lvl="1"/>
            <a:r>
              <a:rPr lang="en-US" sz="2800" dirty="0"/>
              <a:t>Accidentally makes it around the Cape of Good Hope in a massive storm, but crew refuses to continue to India</a:t>
            </a:r>
          </a:p>
          <a:p>
            <a:r>
              <a:rPr lang="en-US" sz="2800" dirty="0"/>
              <a:t>Vasco da Gama – first to make it around Africa to India(1497)</a:t>
            </a:r>
          </a:p>
          <a:p>
            <a:pPr lvl="1"/>
            <a:r>
              <a:rPr lang="en-US" sz="2800" dirty="0"/>
              <a:t>Establishes trading post in Calicut (eventually…)</a:t>
            </a:r>
          </a:p>
        </p:txBody>
      </p:sp>
    </p:spTree>
    <p:extLst>
      <p:ext uri="{BB962C8B-B14F-4D97-AF65-F5344CB8AC3E}">
        <p14:creationId xmlns:p14="http://schemas.microsoft.com/office/powerpoint/2010/main" val="14223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011" y="170753"/>
            <a:ext cx="10131425" cy="930684"/>
          </a:xfrm>
        </p:spPr>
        <p:txBody>
          <a:bodyPr>
            <a:normAutofit/>
          </a:bodyPr>
          <a:lstStyle/>
          <a:p>
            <a:r>
              <a:rPr lang="en-US" sz="4000" b="1" dirty="0"/>
              <a:t>Major Explorers – Spain!?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11" y="1205949"/>
            <a:ext cx="5916311" cy="5921438"/>
          </a:xfrm>
        </p:spPr>
        <p:txBody>
          <a:bodyPr>
            <a:noAutofit/>
          </a:bodyPr>
          <a:lstStyle/>
          <a:p>
            <a:r>
              <a:rPr lang="en-US" sz="3200" dirty="0"/>
              <a:t>Christopher Columbus</a:t>
            </a:r>
          </a:p>
          <a:p>
            <a:pPr lvl="1"/>
            <a:r>
              <a:rPr lang="en-US" sz="2800" dirty="0"/>
              <a:t>PORTUGUESE SAY “NO!” TO WESTERN ROUTE</a:t>
            </a:r>
          </a:p>
          <a:p>
            <a:pPr lvl="1"/>
            <a:r>
              <a:rPr lang="en-US" sz="2800" dirty="0"/>
              <a:t>Spanish throne and Italian bankers  finance journey</a:t>
            </a:r>
          </a:p>
          <a:p>
            <a:pPr lvl="1"/>
            <a:r>
              <a:rPr lang="en-US" sz="2800" dirty="0"/>
              <a:t>1492 discovers the existence of the Caribbean – “West Indies”</a:t>
            </a:r>
          </a:p>
          <a:p>
            <a:pPr lvl="1"/>
            <a:r>
              <a:rPr lang="en-US" sz="2800" dirty="0"/>
              <a:t>In early 16</a:t>
            </a:r>
            <a:r>
              <a:rPr lang="en-US" sz="2800" baseline="30000" dirty="0"/>
              <a:t>th</a:t>
            </a:r>
            <a:r>
              <a:rPr lang="en-US" sz="2800" dirty="0"/>
              <a:t> century English, Spanish, Dutch, and French join the exploration race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660" y="1205949"/>
            <a:ext cx="5241235" cy="52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167" y="0"/>
            <a:ext cx="12566335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5774" y="6082747"/>
            <a:ext cx="4731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Exploration - 1486-1498</a:t>
            </a:r>
          </a:p>
        </p:txBody>
      </p:sp>
    </p:spTree>
    <p:extLst>
      <p:ext uri="{BB962C8B-B14F-4D97-AF65-F5344CB8AC3E}">
        <p14:creationId xmlns:p14="http://schemas.microsoft.com/office/powerpoint/2010/main" val="9890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4" y="132522"/>
            <a:ext cx="9680851" cy="1152939"/>
          </a:xfrm>
        </p:spPr>
        <p:txBody>
          <a:bodyPr/>
          <a:lstStyle/>
          <a:p>
            <a:r>
              <a:rPr lang="en-US" dirty="0"/>
              <a:t>circumnavigation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74" y="1003025"/>
            <a:ext cx="6655903" cy="5658678"/>
          </a:xfrm>
        </p:spPr>
        <p:txBody>
          <a:bodyPr>
            <a:noAutofit/>
          </a:bodyPr>
          <a:lstStyle/>
          <a:p>
            <a:r>
              <a:rPr lang="en-US" sz="2800" dirty="0"/>
              <a:t>Vasco </a:t>
            </a:r>
            <a:r>
              <a:rPr lang="en-US" sz="2800" dirty="0" err="1"/>
              <a:t>Nuñez</a:t>
            </a:r>
            <a:r>
              <a:rPr lang="en-US" sz="2800" dirty="0"/>
              <a:t> de Balboa finds Pacific Ocean while searching for gold in Panama, 1513</a:t>
            </a:r>
          </a:p>
          <a:p>
            <a:pPr lvl="1"/>
            <a:r>
              <a:rPr lang="en-US" sz="2400" dirty="0"/>
              <a:t>Distance to Asia unknown</a:t>
            </a:r>
          </a:p>
          <a:p>
            <a:r>
              <a:rPr lang="en-US" sz="2800" dirty="0"/>
              <a:t>Ferdinand Magellan (1480-1521) not supported by Portuguese, sails in service of Spain</a:t>
            </a:r>
          </a:p>
          <a:p>
            <a:pPr lvl="1"/>
            <a:r>
              <a:rPr lang="en-US" sz="2400" dirty="0"/>
              <a:t>Sails through Strait of Magellan at southern tip of South America</a:t>
            </a:r>
          </a:p>
          <a:p>
            <a:pPr lvl="1"/>
            <a:r>
              <a:rPr lang="en-US" sz="2400" dirty="0"/>
              <a:t>Crew assailed by scurvy; only 18 of 250 sailors return to Spain from journey</a:t>
            </a:r>
          </a:p>
          <a:p>
            <a:pPr lvl="1"/>
            <a:r>
              <a:rPr lang="en-US" sz="2400" dirty="0"/>
              <a:t>Magellan killed in “local political dispute” in Philippines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777" y="1003025"/>
            <a:ext cx="3737426" cy="51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70" y="132521"/>
            <a:ext cx="10131425" cy="1456267"/>
          </a:xfrm>
        </p:spPr>
        <p:txBody>
          <a:bodyPr/>
          <a:lstStyle/>
          <a:p>
            <a:r>
              <a:rPr lang="en-US" b="1" dirty="0"/>
              <a:t>Exploration of the Pacific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285461"/>
            <a:ext cx="10764077" cy="5353878"/>
          </a:xfrm>
        </p:spPr>
        <p:txBody>
          <a:bodyPr>
            <a:noAutofit/>
          </a:bodyPr>
          <a:lstStyle/>
          <a:p>
            <a:r>
              <a:rPr lang="en-US" sz="3200" dirty="0"/>
              <a:t>Spanish build Philippines-Mexico trade route</a:t>
            </a:r>
          </a:p>
          <a:p>
            <a:r>
              <a:rPr lang="en-US" sz="3200" dirty="0"/>
              <a:t>English, Russians look for northwest passage to Asia</a:t>
            </a:r>
          </a:p>
          <a:p>
            <a:pPr lvl="1"/>
            <a:r>
              <a:rPr lang="en-US" sz="2800" dirty="0"/>
              <a:t>Most of route clogged by ice in Arctic circle</a:t>
            </a:r>
          </a:p>
          <a:p>
            <a:pPr lvl="1"/>
            <a:r>
              <a:rPr lang="en-US" sz="2800" dirty="0"/>
              <a:t>Norwegian Roald Amundsen completes route only in twentieth century</a:t>
            </a:r>
          </a:p>
          <a:p>
            <a:r>
              <a:rPr lang="en-US" sz="3200" dirty="0"/>
              <a:t>Sir Frances Drake (England) explores west coast of North America</a:t>
            </a:r>
          </a:p>
          <a:p>
            <a:r>
              <a:rPr lang="en-US" sz="3200" dirty="0"/>
              <a:t>Vitus Bering (Russia) sails through Bering Strait</a:t>
            </a:r>
          </a:p>
          <a:p>
            <a:r>
              <a:rPr lang="en-US" sz="3200" dirty="0"/>
              <a:t>James Cook (England) explores southern Pacific.  A LOT.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4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1" y="-351"/>
            <a:ext cx="10893287" cy="689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7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423" y="225287"/>
            <a:ext cx="10131425" cy="1007165"/>
          </a:xfrm>
        </p:spPr>
        <p:txBody>
          <a:bodyPr/>
          <a:lstStyle/>
          <a:p>
            <a:r>
              <a:rPr lang="en-US" b="1" dirty="0"/>
              <a:t>Trading Post Empires - Portugal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011" y="1232452"/>
            <a:ext cx="4995334" cy="5300869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/>
              <a:t>Portuguese first to set up trading posts</a:t>
            </a:r>
          </a:p>
          <a:p>
            <a:pPr lvl="1"/>
            <a:r>
              <a:rPr lang="en-US" sz="2600" dirty="0"/>
              <a:t>Fifty by mid-sixteenth century</a:t>
            </a:r>
          </a:p>
          <a:p>
            <a:pPr lvl="1"/>
            <a:r>
              <a:rPr lang="en-US" sz="2600" dirty="0"/>
              <a:t>Not to establish trade monopolies, rather to charge duties</a:t>
            </a:r>
          </a:p>
          <a:p>
            <a:r>
              <a:rPr lang="en-US" sz="3100" dirty="0"/>
              <a:t>Afonso </a:t>
            </a:r>
            <a:r>
              <a:rPr lang="en-US" sz="3100" dirty="0" err="1"/>
              <a:t>d’Alboquerque</a:t>
            </a:r>
            <a:r>
              <a:rPr lang="en-US" sz="3100" dirty="0"/>
              <a:t> major naval commander</a:t>
            </a:r>
          </a:p>
          <a:p>
            <a:pPr lvl="1"/>
            <a:r>
              <a:rPr lang="en-US" sz="2900" dirty="0"/>
              <a:t>Architect of trade duties policy; violators would have hands amputated</a:t>
            </a:r>
          </a:p>
          <a:p>
            <a:r>
              <a:rPr lang="en-US" sz="3100" dirty="0"/>
              <a:t>Yet Arab traders continue to operate</a:t>
            </a:r>
          </a:p>
          <a:p>
            <a:r>
              <a:rPr lang="en-US" sz="3100" dirty="0"/>
              <a:t>Portuguese control declines by end of 16th century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10757" y="1325219"/>
            <a:ext cx="6430174" cy="53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770" y="238539"/>
            <a:ext cx="10864704" cy="662609"/>
          </a:xfrm>
        </p:spPr>
        <p:txBody>
          <a:bodyPr/>
          <a:lstStyle/>
          <a:p>
            <a:pPr algn="ctr"/>
            <a:r>
              <a:rPr lang="en-US" dirty="0"/>
              <a:t>Trading Post Empires – English and Dutch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55281105"/>
              </p:ext>
            </p:extLst>
          </p:nvPr>
        </p:nvGraphicFramePr>
        <p:xfrm>
          <a:off x="757770" y="1219200"/>
          <a:ext cx="10692108" cy="5190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33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531" y="53009"/>
            <a:ext cx="5529469" cy="980661"/>
          </a:xfrm>
        </p:spPr>
        <p:txBody>
          <a:bodyPr/>
          <a:lstStyle/>
          <a:p>
            <a:r>
              <a:rPr lang="en-US" dirty="0"/>
              <a:t>Europeans in SE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89" y="1033670"/>
            <a:ext cx="6377607" cy="5499653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Spanish conquer Philippines, name them after King Philip II</a:t>
            </a:r>
          </a:p>
          <a:p>
            <a:r>
              <a:rPr lang="en-US" sz="3000" dirty="0"/>
              <a:t>Manila becomes major port city</a:t>
            </a:r>
          </a:p>
          <a:p>
            <a:pPr lvl="1"/>
            <a:r>
              <a:rPr lang="en-US" sz="2600" dirty="0"/>
              <a:t>Influx of Chinese traders; highly resented by Spanish, Filipinos</a:t>
            </a:r>
          </a:p>
          <a:p>
            <a:pPr lvl="1"/>
            <a:r>
              <a:rPr lang="en-US" sz="2600" dirty="0"/>
              <a:t>Frequent massacres 17-19th centuries</a:t>
            </a:r>
          </a:p>
          <a:p>
            <a:pPr lvl="1"/>
            <a:r>
              <a:rPr lang="en-US" sz="2600" dirty="0"/>
              <a:t>Significant missionary activity</a:t>
            </a:r>
          </a:p>
          <a:p>
            <a:pPr>
              <a:defRPr/>
            </a:pPr>
            <a:r>
              <a:rPr lang="en-US" sz="3000" dirty="0"/>
              <a:t>Dutch concentrate on spice trade in Indonesia</a:t>
            </a:r>
          </a:p>
          <a:p>
            <a:pPr lvl="1">
              <a:defRPr/>
            </a:pPr>
            <a:r>
              <a:rPr lang="en-US" sz="2600" dirty="0"/>
              <a:t>Establish Batavia, trading post in Java</a:t>
            </a:r>
          </a:p>
          <a:p>
            <a:pPr lvl="1">
              <a:defRPr/>
            </a:pPr>
            <a:r>
              <a:rPr lang="en-US" sz="2600" dirty="0"/>
              <a:t>Less missionary activity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174" y="0"/>
            <a:ext cx="4774826" cy="3521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174" y="3316827"/>
            <a:ext cx="4774826" cy="36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8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927" y="0"/>
            <a:ext cx="9518073" cy="6932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073" y="1091045"/>
            <a:ext cx="208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MIND MAP!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425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92766"/>
            <a:ext cx="10131425" cy="1092568"/>
          </a:xfrm>
        </p:spPr>
        <p:txBody>
          <a:bodyPr/>
          <a:lstStyle/>
          <a:p>
            <a:pPr eaLnBrk="1" hangingPunct="1"/>
            <a:r>
              <a:rPr lang="en-US" b="1" dirty="0"/>
              <a:t>Russian Expansion in Asia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52814" y="1255506"/>
            <a:ext cx="5770908" cy="5357328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3500" dirty="0"/>
              <a:t>Russians take over Mongol khanates (16</a:t>
            </a:r>
            <a:r>
              <a:rPr lang="en-US" sz="3500" baseline="30000" dirty="0"/>
              <a:t>th</a:t>
            </a:r>
            <a:r>
              <a:rPr lang="en-US" sz="3500" dirty="0"/>
              <a:t> century)</a:t>
            </a:r>
          </a:p>
          <a:p>
            <a:pPr lvl="1"/>
            <a:r>
              <a:rPr lang="en-US" sz="3300" dirty="0"/>
              <a:t>Astrakhan becomes major trading city</a:t>
            </a:r>
          </a:p>
          <a:p>
            <a:pPr eaLnBrk="1" hangingPunct="1"/>
            <a:r>
              <a:rPr lang="en-US" sz="3500" dirty="0"/>
              <a:t>Caucasus absorbed (18</a:t>
            </a:r>
            <a:r>
              <a:rPr lang="en-US" sz="3500" baseline="30000" dirty="0"/>
              <a:t>th</a:t>
            </a:r>
            <a:r>
              <a:rPr lang="en-US" sz="3500" dirty="0"/>
              <a:t> century)</a:t>
            </a:r>
          </a:p>
          <a:p>
            <a:pPr eaLnBrk="1" hangingPunct="1"/>
            <a:r>
              <a:rPr lang="en-US" sz="3500" dirty="0"/>
              <a:t>Siberian expansions in 16</a:t>
            </a:r>
            <a:r>
              <a:rPr lang="en-US" sz="3500" baseline="30000" dirty="0"/>
              <a:t>th</a:t>
            </a:r>
            <a:r>
              <a:rPr lang="en-US" sz="3500" dirty="0"/>
              <a:t>-17</a:t>
            </a:r>
            <a:r>
              <a:rPr lang="en-US" sz="3500" baseline="30000" dirty="0"/>
              <a:t>th</a:t>
            </a:r>
            <a:r>
              <a:rPr lang="en-US" sz="3500" dirty="0"/>
              <a:t> centuries</a:t>
            </a:r>
          </a:p>
          <a:p>
            <a:pPr eaLnBrk="1" hangingPunct="1"/>
            <a:r>
              <a:rPr lang="en-US" sz="3500" dirty="0"/>
              <a:t>Trade with indigenous Siberian peoples</a:t>
            </a:r>
          </a:p>
          <a:p>
            <a:pPr lvl="1" eaLnBrk="1" hangingPunct="1"/>
            <a:r>
              <a:rPr lang="en-US" sz="3000" dirty="0"/>
              <a:t>Little success with missionary efforts</a:t>
            </a:r>
          </a:p>
          <a:p>
            <a:pPr lvl="1" eaLnBrk="1" hangingPunct="1"/>
            <a:r>
              <a:rPr lang="en-US" sz="3000" dirty="0"/>
              <a:t>Some local rebellions</a:t>
            </a:r>
          </a:p>
          <a:p>
            <a:pPr eaLnBrk="1" hangingPunct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D4DA5-AC44-40AE-9F98-F54DBC0D5FE8}" type="slidenum">
              <a:rPr lang="en-US" altLang="en-US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973" y="1836645"/>
            <a:ext cx="6424027" cy="41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35" y="241853"/>
            <a:ext cx="10131425" cy="1456267"/>
          </a:xfrm>
        </p:spPr>
        <p:txBody>
          <a:bodyPr/>
          <a:lstStyle/>
          <a:p>
            <a:pPr eaLnBrk="1" hangingPunct="1"/>
            <a:r>
              <a:rPr lang="en-US" dirty="0"/>
              <a:t>Russian Occupation of Siberia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34635" y="1459581"/>
            <a:ext cx="6266165" cy="506048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/>
              <a:t>Criminals, prisoners of war exiled to Siberia</a:t>
            </a:r>
          </a:p>
          <a:p>
            <a:pPr eaLnBrk="1" hangingPunct="1"/>
            <a:r>
              <a:rPr lang="en-US" sz="3200" dirty="0"/>
              <a:t>Disgruntled peasants migrate east</a:t>
            </a:r>
          </a:p>
          <a:p>
            <a:pPr lvl="1"/>
            <a:r>
              <a:rPr lang="en-US" sz="3000" dirty="0"/>
              <a:t>Trading posts develop</a:t>
            </a:r>
          </a:p>
          <a:p>
            <a:pPr eaLnBrk="1" hangingPunct="1"/>
            <a:r>
              <a:rPr lang="en-US" sz="3200" dirty="0"/>
              <a:t>Russian population expands dramatically</a:t>
            </a:r>
          </a:p>
          <a:p>
            <a:pPr lvl="1" eaLnBrk="1" hangingPunct="1"/>
            <a:r>
              <a:rPr lang="en-US" sz="2800" dirty="0"/>
              <a:t>In 1763: 420,000 Russians in Siberia, outnumber indigenous peoples 2:1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271E8-222B-48C1-947D-C7ACDE0B44A0}" type="slidenum">
              <a:rPr lang="en-US" altLang="en-US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03" y="1459581"/>
            <a:ext cx="5572227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79784" y="331304"/>
            <a:ext cx="10131425" cy="967409"/>
          </a:xfrm>
        </p:spPr>
        <p:txBody>
          <a:bodyPr/>
          <a:lstStyle/>
          <a:p>
            <a:pPr eaLnBrk="1" hangingPunct="1"/>
            <a:r>
              <a:rPr lang="en-US" dirty="0"/>
              <a:t>The Seven Years’ War (1756-1763)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626087" y="1457739"/>
            <a:ext cx="5433391" cy="527436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3200" dirty="0"/>
              <a:t>Commercial rivalries between empires at sea</a:t>
            </a:r>
          </a:p>
          <a:p>
            <a:pPr eaLnBrk="1" hangingPunct="1"/>
            <a:r>
              <a:rPr lang="en-US" sz="3200" dirty="0"/>
              <a:t>Global conflict erupts: multiple theatres in Europe, India, Caribbean, North America</a:t>
            </a:r>
          </a:p>
          <a:p>
            <a:pPr lvl="1" eaLnBrk="1" hangingPunct="1"/>
            <a:r>
              <a:rPr lang="en-US" sz="2800" dirty="0"/>
              <a:t>North America: merges with French and Indian War, 1754-1763</a:t>
            </a:r>
          </a:p>
          <a:p>
            <a:pPr eaLnBrk="1" hangingPunct="1"/>
            <a:r>
              <a:rPr lang="en-US" sz="3200" dirty="0"/>
              <a:t>British emerge victorious; establish primacy in India, Canada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49" y="1509275"/>
            <a:ext cx="6255645" cy="47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3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3826" y="106018"/>
            <a:ext cx="9802234" cy="1456267"/>
          </a:xfrm>
        </p:spPr>
        <p:txBody>
          <a:bodyPr/>
          <a:lstStyle/>
          <a:p>
            <a:pPr eaLnBrk="1" hangingPunct="1"/>
            <a:r>
              <a:rPr lang="en-US" dirty="0"/>
              <a:t>The Columbian Exchange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idx="1"/>
          </p:nvPr>
        </p:nvSpPr>
        <p:spPr>
          <a:xfrm>
            <a:off x="327994" y="1099931"/>
            <a:ext cx="5635486" cy="559241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/>
              <a:t>Named for Columbus</a:t>
            </a:r>
          </a:p>
          <a:p>
            <a:pPr eaLnBrk="1" hangingPunct="1">
              <a:defRPr/>
            </a:pPr>
            <a:r>
              <a:rPr lang="en-US" sz="2800" dirty="0"/>
              <a:t>Global diffusion:</a:t>
            </a:r>
          </a:p>
          <a:p>
            <a:pPr lvl="1" eaLnBrk="1" hangingPunct="1">
              <a:defRPr/>
            </a:pPr>
            <a:r>
              <a:rPr lang="en-US" sz="2400" dirty="0"/>
              <a:t>Plants and crops</a:t>
            </a:r>
          </a:p>
          <a:p>
            <a:pPr lvl="1" eaLnBrk="1" hangingPunct="1">
              <a:defRPr/>
            </a:pPr>
            <a:r>
              <a:rPr lang="en-US" sz="2400" dirty="0"/>
              <a:t>Animals</a:t>
            </a:r>
          </a:p>
          <a:p>
            <a:pPr lvl="1" eaLnBrk="1" hangingPunct="1">
              <a:defRPr/>
            </a:pPr>
            <a:r>
              <a:rPr lang="en-US" sz="2400" dirty="0"/>
              <a:t>Human populations</a:t>
            </a:r>
          </a:p>
          <a:p>
            <a:pPr lvl="1" eaLnBrk="1" hangingPunct="1">
              <a:defRPr/>
            </a:pPr>
            <a:r>
              <a:rPr lang="en-US" sz="2400" dirty="0"/>
              <a:t>Disease pathogens</a:t>
            </a:r>
          </a:p>
          <a:p>
            <a:pPr eaLnBrk="1" hangingPunct="1">
              <a:defRPr/>
            </a:pPr>
            <a:r>
              <a:rPr lang="en-US" sz="2800" dirty="0"/>
              <a:t>Links between previously independent biological zones</a:t>
            </a:r>
          </a:p>
          <a:p>
            <a:pPr eaLnBrk="1" hangingPunct="1">
              <a:defRPr/>
            </a:pPr>
            <a:r>
              <a:rPr lang="en-US" sz="2800" dirty="0"/>
              <a:t>Permanently alters human geography, natural </a:t>
            </a:r>
            <a:r>
              <a:rPr lang="en-US" sz="3200" dirty="0"/>
              <a:t>environment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3F7ED-88AB-4869-934C-4CC9BAD88AA1}" type="slidenum">
              <a:rPr lang="en-US" altLang="en-US"/>
              <a:pPr>
                <a:defRPr/>
              </a:pPr>
              <a:t>23</a:t>
            </a:fld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148" y="1293277"/>
            <a:ext cx="6718852" cy="43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10218" y="145774"/>
            <a:ext cx="10131425" cy="1456267"/>
          </a:xfrm>
        </p:spPr>
        <p:txBody>
          <a:bodyPr/>
          <a:lstStyle/>
          <a:p>
            <a:pPr eaLnBrk="1" hangingPunct="1"/>
            <a:r>
              <a:rPr lang="en-US" dirty="0"/>
              <a:t>Epidemic Diseases and Population Decline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17675"/>
            <a:ext cx="6642652" cy="4530725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/>
              <a:t>Smallpox</a:t>
            </a:r>
          </a:p>
          <a:p>
            <a:pPr lvl="1" eaLnBrk="1" hangingPunct="1"/>
            <a:r>
              <a:rPr lang="en-US" sz="2800" dirty="0"/>
              <a:t>Also measles, diphtheria, whooping cough, influenza</a:t>
            </a:r>
          </a:p>
          <a:p>
            <a:pPr eaLnBrk="1" hangingPunct="1"/>
            <a:r>
              <a:rPr lang="en-US" sz="3200" dirty="0"/>
              <a:t>No prior exposure to these diseases in western hemisphere or Oceania</a:t>
            </a:r>
          </a:p>
          <a:p>
            <a:pPr lvl="1" eaLnBrk="1" hangingPunct="1"/>
            <a:r>
              <a:rPr lang="en-US" sz="2800" dirty="0"/>
              <a:t>No inherited, acquired immunities</a:t>
            </a:r>
          </a:p>
          <a:p>
            <a:pPr eaLnBrk="1" hangingPunct="1"/>
            <a:r>
              <a:rPr lang="en-US" sz="3200" dirty="0"/>
              <a:t>1519 smallpox in Aztec empire</a:t>
            </a:r>
          </a:p>
          <a:p>
            <a:pPr lvl="1" eaLnBrk="1" hangingPunct="1"/>
            <a:r>
              <a:rPr lang="en-US" sz="2800" dirty="0"/>
              <a:t>Population declines 90% within 100 years (17 million to 1.3 million)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285FD3-18DA-4AB2-962D-10BC2B9AF727}" type="slidenum">
              <a:rPr lang="en-US" altLang="en-US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769" y="1717675"/>
            <a:ext cx="48006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6704" y="106017"/>
            <a:ext cx="10131425" cy="1456267"/>
          </a:xfrm>
        </p:spPr>
        <p:txBody>
          <a:bodyPr/>
          <a:lstStyle/>
          <a:p>
            <a:pPr eaLnBrk="1" hangingPunct="1"/>
            <a:r>
              <a:rPr lang="en-US" dirty="0"/>
              <a:t>Food Crops and Animals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7593496" y="437322"/>
            <a:ext cx="4598504" cy="587071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3200" dirty="0"/>
              <a:t>Columbian exchange also increases overall food supply</a:t>
            </a:r>
          </a:p>
          <a:p>
            <a:pPr eaLnBrk="1" hangingPunct="1"/>
            <a:r>
              <a:rPr lang="en-US" sz="3200" dirty="0"/>
              <a:t>Introduction of European animals to Americas</a:t>
            </a:r>
          </a:p>
          <a:p>
            <a:pPr lvl="1" eaLnBrk="1" hangingPunct="1"/>
            <a:r>
              <a:rPr lang="en-US" sz="2800" dirty="0"/>
              <a:t>Horses, cattle, pigs, chickens, etc.</a:t>
            </a:r>
          </a:p>
          <a:p>
            <a:pPr eaLnBrk="1" hangingPunct="1"/>
            <a:r>
              <a:rPr lang="en-US" sz="3200" dirty="0"/>
              <a:t>Introduction of American foods to Europe, Asia, Africa</a:t>
            </a:r>
          </a:p>
          <a:p>
            <a:pPr lvl="1" eaLnBrk="1" hangingPunct="1"/>
            <a:r>
              <a:rPr lang="en-US" sz="2800" dirty="0"/>
              <a:t>Maize, potatoes, beans,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060" y="1368316"/>
            <a:ext cx="8354320" cy="4588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539" y="6122504"/>
            <a:ext cx="7182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World Population Growth 1500-1800</a:t>
            </a:r>
          </a:p>
        </p:txBody>
      </p:sp>
    </p:spTree>
    <p:extLst>
      <p:ext uri="{BB962C8B-B14F-4D97-AF65-F5344CB8AC3E}">
        <p14:creationId xmlns:p14="http://schemas.microsoft.com/office/powerpoint/2010/main" val="8067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Migration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14741" y="2065867"/>
            <a:ext cx="5131902" cy="3649133"/>
          </a:xfrm>
        </p:spPr>
        <p:txBody>
          <a:bodyPr/>
          <a:lstStyle/>
          <a:p>
            <a:pPr eaLnBrk="1" hangingPunct="1"/>
            <a:r>
              <a:rPr lang="en-US" sz="3200" dirty="0"/>
              <a:t>Enslaved Africans (diaspora)</a:t>
            </a:r>
          </a:p>
          <a:p>
            <a:pPr lvl="1" eaLnBrk="1" hangingPunct="1"/>
            <a:r>
              <a:rPr lang="en-US" sz="2800" dirty="0"/>
              <a:t>To South America, North America, Caribbean</a:t>
            </a:r>
          </a:p>
          <a:p>
            <a:pPr eaLnBrk="1" hangingPunct="1"/>
            <a:r>
              <a:rPr lang="en-US" sz="3200" dirty="0"/>
              <a:t>European pioneers</a:t>
            </a:r>
          </a:p>
          <a:p>
            <a:pPr eaLnBrk="1" hangingPunct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8CE89D-E5C9-4937-BA39-3C7C9E161477}" type="slidenum">
              <a:rPr lang="en-US" altLang="en-US"/>
              <a:pPr>
                <a:defRPr/>
              </a:pPr>
              <a:t>26</a:t>
            </a:fld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950" y="1440737"/>
            <a:ext cx="6193050" cy="39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8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011" y="318053"/>
            <a:ext cx="10131425" cy="940904"/>
          </a:xfrm>
        </p:spPr>
        <p:txBody>
          <a:bodyPr/>
          <a:lstStyle/>
          <a:p>
            <a:pPr eaLnBrk="1" hangingPunct="1"/>
            <a:r>
              <a:rPr lang="en-US" dirty="0"/>
              <a:t>Global Trade takes root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454714"/>
            <a:ext cx="4709054" cy="576262"/>
          </a:xfrm>
        </p:spPr>
        <p:txBody>
          <a:bodyPr/>
          <a:lstStyle/>
          <a:p>
            <a:r>
              <a:rPr lang="en-US" b="1" dirty="0"/>
              <a:t>Origins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85801" y="2030976"/>
            <a:ext cx="4996923" cy="4316815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sz="3200" dirty="0"/>
              <a:t>Transoceanic trade in Atlantic Ocean basin</a:t>
            </a:r>
          </a:p>
          <a:p>
            <a:pPr lvl="1" eaLnBrk="1" hangingPunct="1"/>
            <a:r>
              <a:rPr lang="en-US" sz="2800" dirty="0"/>
              <a:t>Manufactured goods from Europe</a:t>
            </a:r>
          </a:p>
          <a:p>
            <a:pPr lvl="1" eaLnBrk="1" hangingPunct="1"/>
            <a:r>
              <a:rPr lang="en-US" sz="2800" dirty="0"/>
              <a:t>Raw goods from Americas</a:t>
            </a:r>
          </a:p>
          <a:p>
            <a:pPr eaLnBrk="1" hangingPunct="1"/>
            <a:r>
              <a:rPr lang="en-US" sz="3200" dirty="0"/>
              <a:t>The Manila galleons</a:t>
            </a:r>
          </a:p>
          <a:p>
            <a:pPr lvl="1" eaLnBrk="1" hangingPunct="1"/>
            <a:r>
              <a:rPr lang="en-US" sz="2800" dirty="0"/>
              <a:t>1565-1815, Spanish galleons dominate Pacific Ocean trade</a:t>
            </a:r>
          </a:p>
          <a:p>
            <a:pPr lvl="1" eaLnBrk="1" hangingPunct="1"/>
            <a:r>
              <a:rPr lang="en-US" sz="2800" dirty="0"/>
              <a:t>Chinese luxury goods for American raw materials, especially silver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5959743" y="1454714"/>
            <a:ext cx="4722813" cy="576262"/>
          </a:xfrm>
        </p:spPr>
        <p:txBody>
          <a:bodyPr/>
          <a:lstStyle/>
          <a:p>
            <a:r>
              <a:rPr lang="en-US" b="1" dirty="0"/>
              <a:t>Environmental Effects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682724" y="2030976"/>
            <a:ext cx="5170805" cy="4316815"/>
          </a:xfrm>
        </p:spPr>
        <p:txBody>
          <a:bodyPr>
            <a:normAutofit/>
          </a:bodyPr>
          <a:lstStyle/>
          <a:p>
            <a:r>
              <a:rPr lang="en-US" sz="2800" dirty="0"/>
              <a:t>Fur-bearing animals hunted to extinction or </a:t>
            </a:r>
            <a:br>
              <a:rPr lang="en-US" sz="2800" dirty="0"/>
            </a:br>
            <a:r>
              <a:rPr lang="en-US" sz="2800" dirty="0"/>
              <a:t>near-extinction</a:t>
            </a:r>
          </a:p>
          <a:p>
            <a:pPr lvl="1"/>
            <a:r>
              <a:rPr lang="en-US" sz="2400" dirty="0"/>
              <a:t>Also whales, codfish, other animals with industrial uses</a:t>
            </a:r>
          </a:p>
          <a:p>
            <a:r>
              <a:rPr lang="en-US" sz="2800" dirty="0"/>
              <a:t>Relentless human exploitation of the natural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9" y="304800"/>
            <a:ext cx="12102479" cy="62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5" y="36871"/>
            <a:ext cx="8181752" cy="1456267"/>
          </a:xfrm>
        </p:spPr>
        <p:txBody>
          <a:bodyPr/>
          <a:lstStyle/>
          <a:p>
            <a:r>
              <a:rPr lang="en-US" b="1" dirty="0"/>
              <a:t>Motivation for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4295" y="1041990"/>
            <a:ext cx="8181752" cy="5816009"/>
          </a:xfrm>
        </p:spPr>
        <p:txBody>
          <a:bodyPr>
            <a:noAutofit/>
          </a:bodyPr>
          <a:lstStyle/>
          <a:p>
            <a:r>
              <a:rPr lang="en-US" sz="2800" dirty="0"/>
              <a:t>Europeans had long been attracted to Asia.</a:t>
            </a:r>
          </a:p>
          <a:p>
            <a:pPr lvl="1"/>
            <a:r>
              <a:rPr lang="en-US" sz="2600" dirty="0"/>
              <a:t>Marco Polo’s account of his travels to the court of Kublai Khan and the exotic East were well known</a:t>
            </a:r>
          </a:p>
          <a:p>
            <a:r>
              <a:rPr lang="en-US" sz="2800" dirty="0"/>
              <a:t>Expansion of the Ottoman Empire into SW Asia made traveling east by land difficult.</a:t>
            </a:r>
          </a:p>
          <a:p>
            <a:r>
              <a:rPr lang="en-US" sz="2800" dirty="0"/>
              <a:t>Sea travel is faster and more profitable</a:t>
            </a:r>
          </a:p>
          <a:p>
            <a:r>
              <a:rPr lang="en-US" sz="2800" dirty="0"/>
              <a:t>Upper class desire for ginger and pepper</a:t>
            </a:r>
          </a:p>
          <a:p>
            <a:r>
              <a:rPr lang="en-US" sz="2800" dirty="0"/>
              <a:t>Spread Christianity</a:t>
            </a:r>
          </a:p>
          <a:p>
            <a:r>
              <a:rPr lang="en-US" sz="2800" dirty="0"/>
              <a:t>Search for gold and other precious metals</a:t>
            </a:r>
          </a:p>
          <a:p>
            <a:r>
              <a:rPr lang="en-US" sz="2800" dirty="0"/>
              <a:t>Adventure and glory!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34100" y="0"/>
            <a:ext cx="3439600" cy="2278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547" y="2278736"/>
            <a:ext cx="3152707" cy="229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46" y="4571613"/>
            <a:ext cx="3114453" cy="23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5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867"/>
            <a:ext cx="12192000" cy="717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712" y="163033"/>
            <a:ext cx="11546957" cy="1456267"/>
          </a:xfrm>
        </p:spPr>
        <p:txBody>
          <a:bodyPr/>
          <a:lstStyle/>
          <a:p>
            <a:r>
              <a:rPr lang="en-US" b="1" dirty="0"/>
              <a:t>New Maritime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712" y="1275907"/>
            <a:ext cx="6485860" cy="5252484"/>
          </a:xfrm>
        </p:spPr>
        <p:txBody>
          <a:bodyPr>
            <a:noAutofit/>
          </a:bodyPr>
          <a:lstStyle/>
          <a:p>
            <a:r>
              <a:rPr lang="en-US" sz="2800" b="1" dirty="0"/>
              <a:t>Astrolabe: </a:t>
            </a:r>
            <a:r>
              <a:rPr lang="en-US" sz="2800" dirty="0"/>
              <a:t>brass circle with carefully adjusted rings marked off in degrees; used to calculate latitude (perfected by Muslims)</a:t>
            </a:r>
          </a:p>
          <a:p>
            <a:pPr lvl="1"/>
            <a:r>
              <a:rPr lang="en-US" sz="2600" b="1" dirty="0"/>
              <a:t>Sextant</a:t>
            </a:r>
            <a:r>
              <a:rPr lang="en-US" sz="2600" dirty="0"/>
              <a:t> will determine longitude later (1731 - British colonist in Philadelphia)</a:t>
            </a:r>
          </a:p>
          <a:p>
            <a:r>
              <a:rPr lang="en-US" sz="2800" b="1" dirty="0"/>
              <a:t>Compass: </a:t>
            </a:r>
            <a:r>
              <a:rPr lang="en-US" sz="2800" dirty="0"/>
              <a:t>magnetically tracked direction (Chinese invention)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Caravel: </a:t>
            </a:r>
            <a:r>
              <a:rPr lang="en-US" sz="2800" dirty="0"/>
              <a:t>stronger, sturdier ship with triangular sails (adopted from Arabs) made it possible to sail against the wind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45669" y="163033"/>
            <a:ext cx="4699000" cy="4304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607" y="4619048"/>
            <a:ext cx="2481393" cy="2090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596" y="4619048"/>
            <a:ext cx="2716573" cy="20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21" y="406423"/>
            <a:ext cx="10131425" cy="1456267"/>
          </a:xfrm>
        </p:spPr>
        <p:txBody>
          <a:bodyPr/>
          <a:lstStyle/>
          <a:p>
            <a:r>
              <a:rPr lang="en-US" b="1" dirty="0"/>
              <a:t>Portuguese Caravel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0621" y="1862690"/>
            <a:ext cx="5374756" cy="4176845"/>
          </a:xfrm>
        </p:spPr>
        <p:txBody>
          <a:bodyPr>
            <a:normAutofit/>
          </a:bodyPr>
          <a:lstStyle/>
          <a:p>
            <a:r>
              <a:rPr lang="en-US" sz="3200" dirty="0"/>
              <a:t>Made long-distance maritime travel easier. </a:t>
            </a:r>
          </a:p>
          <a:p>
            <a:pPr lvl="1"/>
            <a:r>
              <a:rPr lang="en-US" sz="2800" dirty="0"/>
              <a:t>Could sail against the wind</a:t>
            </a:r>
          </a:p>
          <a:p>
            <a:pPr lvl="1"/>
            <a:r>
              <a:rPr lang="en-US" sz="2800" dirty="0"/>
              <a:t>Had a deeper draft to handle large ocean swells</a:t>
            </a:r>
          </a:p>
          <a:p>
            <a:pPr lvl="1"/>
            <a:r>
              <a:rPr lang="en-US" sz="2800" dirty="0"/>
              <a:t>More maneuverable than previous ship designs due to use of Chinese rudder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0731" y="1063257"/>
            <a:ext cx="5577614" cy="49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6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05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Increased Understanding of Wind and Ocean Currents</a:t>
            </a:r>
          </a:p>
        </p:txBody>
      </p:sp>
    </p:spTree>
    <p:extLst>
      <p:ext uri="{BB962C8B-B14F-4D97-AF65-F5344CB8AC3E}">
        <p14:creationId xmlns:p14="http://schemas.microsoft.com/office/powerpoint/2010/main" val="311596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0"/>
            <a:ext cx="11423374" cy="68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26" y="0"/>
            <a:ext cx="68885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530" y="1166191"/>
            <a:ext cx="4306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Map of known world (Europe) c. 1450</a:t>
            </a:r>
          </a:p>
        </p:txBody>
      </p:sp>
    </p:spTree>
    <p:extLst>
      <p:ext uri="{BB962C8B-B14F-4D97-AF65-F5344CB8AC3E}">
        <p14:creationId xmlns:p14="http://schemas.microsoft.com/office/powerpoint/2010/main" val="27033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829</TotalTime>
  <Words>1016</Words>
  <Application>Microsoft Office PowerPoint</Application>
  <PresentationFormat>Widescreen</PresentationFormat>
  <Paragraphs>152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Celestial</vt:lpstr>
      <vt:lpstr>Chapter 22</vt:lpstr>
      <vt:lpstr>PowerPoint Presentation</vt:lpstr>
      <vt:lpstr>Motivation for Exploration</vt:lpstr>
      <vt:lpstr>PowerPoint Presentation</vt:lpstr>
      <vt:lpstr>New Maritime Technologies</vt:lpstr>
      <vt:lpstr>Portuguese Caravel</vt:lpstr>
      <vt:lpstr>PowerPoint Presentation</vt:lpstr>
      <vt:lpstr>PowerPoint Presentation</vt:lpstr>
      <vt:lpstr>PowerPoint Presentation</vt:lpstr>
      <vt:lpstr>PowerPoint Presentation</vt:lpstr>
      <vt:lpstr>Major Explorers - Portugal</vt:lpstr>
      <vt:lpstr>Major Explorers – Spain!?</vt:lpstr>
      <vt:lpstr>PowerPoint Presentation</vt:lpstr>
      <vt:lpstr>circumnavigation</vt:lpstr>
      <vt:lpstr>Exploration of the Pacific</vt:lpstr>
      <vt:lpstr>PowerPoint Presentation</vt:lpstr>
      <vt:lpstr>Trading Post Empires - Portugal</vt:lpstr>
      <vt:lpstr>Trading Post Empires – English and Dutch</vt:lpstr>
      <vt:lpstr>Europeans in SE Asia</vt:lpstr>
      <vt:lpstr>Russian Expansion in Asia</vt:lpstr>
      <vt:lpstr>Russian Occupation of Siberia</vt:lpstr>
      <vt:lpstr>The Seven Years’ War (1756-1763)</vt:lpstr>
      <vt:lpstr>The Columbian Exchange</vt:lpstr>
      <vt:lpstr>Epidemic Diseases and Population Decline</vt:lpstr>
      <vt:lpstr>Food Crops and Animals</vt:lpstr>
      <vt:lpstr>Migration</vt:lpstr>
      <vt:lpstr>Global Trade takes root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Chapters 22 and 23 review</dc:title>
  <dc:creator>Meis, Jeannine</dc:creator>
  <cp:lastModifiedBy>Meis, Jeannine</cp:lastModifiedBy>
  <cp:revision>35</cp:revision>
  <dcterms:created xsi:type="dcterms:W3CDTF">2016-11-16T00:35:56Z</dcterms:created>
  <dcterms:modified xsi:type="dcterms:W3CDTF">2016-11-16T16:26:26Z</dcterms:modified>
</cp:coreProperties>
</file>