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97" r:id="rId4"/>
    <p:sldId id="296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6" r:id="rId19"/>
    <p:sldId id="278" r:id="rId20"/>
    <p:sldId id="280" r:id="rId21"/>
    <p:sldId id="281" r:id="rId22"/>
    <p:sldId id="282" r:id="rId23"/>
    <p:sldId id="283" r:id="rId24"/>
    <p:sldId id="284" r:id="rId25"/>
    <p:sldId id="285" r:id="rId26"/>
    <p:sldId id="287" r:id="rId27"/>
    <p:sldId id="288" r:id="rId28"/>
    <p:sldId id="290" r:id="rId29"/>
    <p:sldId id="291" r:id="rId30"/>
    <p:sldId id="292" r:id="rId31"/>
    <p:sldId id="293" r:id="rId32"/>
    <p:sldId id="295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9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Sheet1!$A$2:$A$8</cx:f>
        <cx:lvl ptCount="7">
          <cx:pt idx="0">Emperor</cx:pt>
          <cx:pt idx="1">Scholar-Bureaucrats</cx:pt>
          <cx:pt idx="2">Gentry</cx:pt>
          <cx:pt idx="3">Peasants</cx:pt>
          <cx:pt idx="4">Artisans</cx:pt>
          <cx:pt idx="5">Merchants</cx:pt>
          <cx:pt idx="6">Soldiers</cx:pt>
        </cx:lvl>
      </cx:strDim>
      <cx:numDim type="val">
        <cx:f>Sheet1!$B$2:$B$8</cx:f>
        <cx:lvl ptCount="7" formatCode="General">
          <cx:pt idx="0">5</cx:pt>
          <cx:pt idx="1">500</cx:pt>
          <cx:pt idx="2">1000</cx:pt>
          <cx:pt idx="3">2000</cx:pt>
          <cx:pt idx="4">3000</cx:pt>
          <cx:pt idx="5">4000</cx:pt>
          <cx:pt idx="6">5000</cx:pt>
        </cx:lvl>
      </cx:numDim>
    </cx:data>
  </cx:chartData>
  <cx:chart>
    <cx:title pos="t" align="ctr" overlay="0">
      <cx:tx>
        <cx:txData>
          <cx:v/>
        </cx:txData>
      </cx:tx>
      <cx:txPr>
        <a:bodyPr spcFirstLastPara="1" vertOverflow="ellipsis" wrap="square" lIns="0" tIns="0" rIns="0" bIns="0" anchor="ctr" anchorCtr="1"/>
        <a:lstStyle/>
        <a:p>
          <a:pPr algn="ctr">
            <a:defRPr/>
          </a:pPr>
          <a:endParaRPr lang="en-US" dirty="0"/>
        </a:p>
      </cx:txPr>
    </cx:title>
    <cx:plotArea>
      <cx:plotAreaRegion>
        <cx:series layoutId="funnel" uniqueId="{42F3E9E7-55BF-4654-90F4-FF86BFAA5AFE}">
          <cx:dataId val="0"/>
        </cx:series>
      </cx:plotAreaRegion>
      <cx:axis id="0">
        <cx:catScaling gapWidth="0.200000003"/>
        <cx:title>
          <cx:tx>
            <cx:txData>
              <cx:v/>
            </cx:txData>
          </cx:tx>
          <cx:txPr>
            <a:bodyPr spcFirstLastPara="1" vertOverflow="ellipsis" wrap="square" lIns="0" tIns="0" rIns="0" bIns="0" anchor="ctr" anchorCtr="1"/>
            <a:lstStyle/>
            <a:p>
              <a:pPr algn="ctr">
                <a:defRPr/>
              </a:pPr>
              <a:endParaRPr lang="en-US" dirty="0"/>
            </a:p>
          </cx:txPr>
        </cx:title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25000"/>
            <a:lumOff val="7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25000"/>
            <a:lumOff val="7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25000"/>
            <a:lumOff val="7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cap="all" spc="15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01/24/2018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077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fld id="{80FA7E31-AAF0-4A0A-B782-9E5418779A97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66191" y="1964267"/>
            <a:ext cx="9993934" cy="2421464"/>
          </a:xfrm>
        </p:spPr>
        <p:txBody>
          <a:bodyPr/>
          <a:lstStyle/>
          <a:p>
            <a:r>
              <a:rPr lang="en-US" altLang="en-US" dirty="0"/>
              <a:t>Tradition and Change in East Asia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06262" y="4028381"/>
            <a:ext cx="8353863" cy="1405467"/>
          </a:xfrm>
        </p:spPr>
        <p:txBody>
          <a:bodyPr>
            <a:normAutofit fontScale="92500"/>
          </a:bodyPr>
          <a:lstStyle/>
          <a:p>
            <a:r>
              <a:rPr lang="en-US" altLang="en-US" sz="3200" cap="none" dirty="0" smtClean="0"/>
              <a:t>LIST: What connections can you make between east </a:t>
            </a:r>
            <a:r>
              <a:rPr lang="en-US" altLang="en-US" sz="3200" cap="none" dirty="0"/>
              <a:t>A</a:t>
            </a:r>
            <a:r>
              <a:rPr lang="en-US" altLang="en-US" sz="3200" cap="none" dirty="0" smtClean="0"/>
              <a:t>sian and other civilizations from 1450-1750?</a:t>
            </a:r>
            <a:endParaRPr lang="en-US" altLang="en-US" sz="3200" cap="none" dirty="0"/>
          </a:p>
        </p:txBody>
      </p:sp>
    </p:spTree>
    <p:extLst>
      <p:ext uri="{BB962C8B-B14F-4D97-AF65-F5344CB8AC3E}">
        <p14:creationId xmlns:p14="http://schemas.microsoft.com/office/powerpoint/2010/main" val="428136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1315F-C285-4691-82FE-8B14F7548728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7012" y="202020"/>
            <a:ext cx="10131425" cy="999460"/>
          </a:xfrm>
        </p:spPr>
        <p:txBody>
          <a:bodyPr/>
          <a:lstStyle/>
          <a:p>
            <a:r>
              <a:rPr lang="en-US" altLang="en-US" dirty="0"/>
              <a:t>The Qing Dynasty (1644-1911)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012" y="1201480"/>
            <a:ext cx="7543798" cy="5103626"/>
          </a:xfrm>
        </p:spPr>
        <p:txBody>
          <a:bodyPr>
            <a:noAutofit/>
          </a:bodyPr>
          <a:lstStyle/>
          <a:p>
            <a:r>
              <a:rPr lang="en-US" altLang="en-US" sz="2800" dirty="0">
                <a:solidFill>
                  <a:srgbClr val="FFFF00"/>
                </a:solidFill>
              </a:rPr>
              <a:t>Manchus</a:t>
            </a:r>
            <a:r>
              <a:rPr lang="en-US" altLang="en-US" sz="2800" dirty="0"/>
              <a:t> originally pastoral nomads, north of Great Wall</a:t>
            </a:r>
          </a:p>
          <a:p>
            <a:r>
              <a:rPr lang="en-US" altLang="en-US" sz="2800" dirty="0"/>
              <a:t>Establish control over Korea, Mongolia, China</a:t>
            </a:r>
          </a:p>
          <a:p>
            <a:pPr lvl="1"/>
            <a:r>
              <a:rPr lang="en-US" altLang="en-US" sz="2400" dirty="0"/>
              <a:t>War with Ming loyalists to 1680</a:t>
            </a:r>
          </a:p>
          <a:p>
            <a:pPr lvl="1"/>
            <a:r>
              <a:rPr lang="en-US" altLang="en-US" sz="2400" dirty="0"/>
              <a:t>Support from many Chinese fed up with Ming corruption</a:t>
            </a:r>
          </a:p>
          <a:p>
            <a:r>
              <a:rPr lang="en-US" altLang="en-US" sz="2800" dirty="0"/>
              <a:t>Manchus forbid intermarriage and study of Manchu language by Chinese; force Manchu hairstyles as sign of loyalty </a:t>
            </a:r>
            <a:r>
              <a:rPr lang="en-US" altLang="en-US" sz="2800" dirty="0">
                <a:solidFill>
                  <a:srgbClr val="FFFF00"/>
                </a:solidFill>
              </a:rPr>
              <a:t>(queue)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442" y="4026825"/>
            <a:ext cx="3590497" cy="2689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39" t="-299" r="22651"/>
          <a:stretch/>
        </p:blipFill>
        <p:spPr>
          <a:xfrm>
            <a:off x="8310442" y="147878"/>
            <a:ext cx="3544859" cy="360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7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FD01-3402-4C7D-912B-F0FF77E66652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78266" y="0"/>
            <a:ext cx="10131425" cy="1456267"/>
          </a:xfrm>
        </p:spPr>
        <p:txBody>
          <a:bodyPr/>
          <a:lstStyle/>
          <a:p>
            <a:r>
              <a:rPr lang="en-US" altLang="en-US" dirty="0"/>
              <a:t>Emperor Kangxi (r. 1661-1722)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927" y="1166191"/>
            <a:ext cx="7054701" cy="5082209"/>
          </a:xfrm>
        </p:spPr>
        <p:txBody>
          <a:bodyPr>
            <a:normAutofit lnSpcReduction="10000"/>
          </a:bodyPr>
          <a:lstStyle/>
          <a:p>
            <a:r>
              <a:rPr lang="en-US" altLang="en-US" sz="3200" dirty="0"/>
              <a:t>Confucian scholar, poet (“enlightened”)</a:t>
            </a:r>
          </a:p>
          <a:p>
            <a:r>
              <a:rPr lang="en-US" altLang="en-US" sz="3200" dirty="0"/>
              <a:t>Military conquests: island of Taiwan, Tibet, central Asia</a:t>
            </a:r>
          </a:p>
          <a:p>
            <a:r>
              <a:rPr lang="en-US" altLang="en-US" sz="3200" dirty="0"/>
              <a:t>Grandson Emperor Qianlong (r. 1736-1795) expands territory</a:t>
            </a:r>
          </a:p>
          <a:p>
            <a:pPr lvl="1"/>
            <a:r>
              <a:rPr lang="en-US" altLang="en-US" sz="2800" dirty="0"/>
              <a:t>Height of Qing dynasty</a:t>
            </a:r>
          </a:p>
          <a:p>
            <a:r>
              <a:rPr lang="en-US" altLang="en-US" sz="3000" dirty="0"/>
              <a:t>Great prosperity; tax collection cancelled on several occasions!</a:t>
            </a:r>
          </a:p>
          <a:p>
            <a:r>
              <a:rPr lang="en-US" altLang="en-US" sz="3000" dirty="0"/>
              <a:t>Re-established tradition of responsibilities to eunuchs late in reign.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851" y="439085"/>
            <a:ext cx="3855280" cy="610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57502-B252-44D1-B416-DC5D7E320D20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“Son of Heaven”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1975" y="2011386"/>
            <a:ext cx="6510129" cy="3649133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Ming, Qing Emperors considered quasi-divine</a:t>
            </a:r>
          </a:p>
          <a:p>
            <a:r>
              <a:rPr lang="en-US" altLang="en-US" sz="2800" dirty="0"/>
              <a:t>Hundreds of concubines, thousands of eunuch servants</a:t>
            </a:r>
          </a:p>
          <a:p>
            <a:r>
              <a:rPr lang="en-US" altLang="en-US" sz="2800" dirty="0"/>
              <a:t>Clothing designs, name characters forbidden to rest of population</a:t>
            </a:r>
          </a:p>
          <a:p>
            <a:r>
              <a:rPr lang="en-US" altLang="en-US" sz="2800" dirty="0"/>
              <a:t>The kowtow continues: three bows, nine head-knocks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064" y="1603513"/>
            <a:ext cx="5339886" cy="40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1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3100-8430-4004-9993-CF0F86A3ECFC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Scholar-Bureaucrats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40" y="1543098"/>
            <a:ext cx="8277446" cy="5093989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Ran government on a day-to-day basis</a:t>
            </a:r>
          </a:p>
          <a:p>
            <a:r>
              <a:rPr lang="en-US" altLang="en-US" sz="3200" dirty="0"/>
              <a:t>Graduate from </a:t>
            </a:r>
            <a:r>
              <a:rPr lang="en-US" altLang="en-US" sz="3200" i="1" dirty="0"/>
              <a:t>intense</a:t>
            </a:r>
            <a:r>
              <a:rPr lang="en-US" altLang="en-US" sz="3200" dirty="0"/>
              <a:t> civil service examinations</a:t>
            </a:r>
          </a:p>
          <a:p>
            <a:pPr lvl="1"/>
            <a:r>
              <a:rPr lang="en-US" altLang="en-US" sz="2800" dirty="0"/>
              <a:t>Open only to men</a:t>
            </a:r>
          </a:p>
          <a:p>
            <a:pPr lvl="1"/>
            <a:r>
              <a:rPr lang="en-US" altLang="en-US" sz="2800" dirty="0"/>
              <a:t>Curriculum: Confucian classics, calligraphy, poetry, essay writing</a:t>
            </a:r>
          </a:p>
          <a:p>
            <a:pPr lvl="1"/>
            <a:r>
              <a:rPr lang="en-US" altLang="en-US" sz="2800" dirty="0"/>
              <a:t>Also: history, literature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513" y="220913"/>
            <a:ext cx="4251143" cy="427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4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79C27-48F7-4051-887E-B3895AC500B8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118348"/>
            <a:ext cx="10131425" cy="1456267"/>
          </a:xfrm>
        </p:spPr>
        <p:txBody>
          <a:bodyPr/>
          <a:lstStyle/>
          <a:p>
            <a:r>
              <a:rPr lang="en-US" altLang="en-US" dirty="0"/>
              <a:t>The Civil Service Examinations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0218" y="1152940"/>
            <a:ext cx="7543799" cy="5486400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District, provincial, and metropolitan examination (elimination) levels</a:t>
            </a:r>
          </a:p>
          <a:p>
            <a:r>
              <a:rPr lang="en-US" altLang="en-US" sz="3200" dirty="0"/>
              <a:t>Only 300 allowed to pass at highest level</a:t>
            </a:r>
          </a:p>
          <a:p>
            <a:pPr lvl="1"/>
            <a:r>
              <a:rPr lang="en-US" altLang="en-US" sz="2800" dirty="0"/>
              <a:t>Multiple attempts common</a:t>
            </a:r>
          </a:p>
          <a:p>
            <a:r>
              <a:rPr lang="en-US" altLang="en-US" sz="3200" dirty="0"/>
              <a:t>Students expected to bring food/water, bedding, chamber pots, ink for three-day uninterrupted examinations</a:t>
            </a:r>
          </a:p>
          <a:p>
            <a:pPr lvl="1"/>
            <a:r>
              <a:rPr lang="en-US" altLang="en-US" sz="2800" dirty="0"/>
              <a:t>Assigned tiny room to work</a:t>
            </a:r>
          </a:p>
          <a:p>
            <a:pPr lvl="1"/>
            <a:r>
              <a:rPr lang="en-US" altLang="en-US" sz="2800" dirty="0"/>
              <a:t>Students searched for printed materials before entering private cells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96286" y="2065867"/>
            <a:ext cx="3339548" cy="2585323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Make a meme for me!</a:t>
            </a:r>
          </a:p>
        </p:txBody>
      </p:sp>
    </p:spTree>
    <p:extLst>
      <p:ext uri="{BB962C8B-B14F-4D97-AF65-F5344CB8AC3E}">
        <p14:creationId xmlns:p14="http://schemas.microsoft.com/office/powerpoint/2010/main" val="16160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4846-7B14-428E-BEFF-373DA9128066}" type="slidenum">
              <a:rPr lang="en-US" altLang="en-US"/>
              <a:pPr/>
              <a:t>15</a:t>
            </a:fld>
            <a:endParaRPr lang="en-US" altLang="en-US" dirty="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35" y="109869"/>
            <a:ext cx="10131425" cy="1268357"/>
          </a:xfrm>
        </p:spPr>
        <p:txBody>
          <a:bodyPr/>
          <a:lstStyle/>
          <a:p>
            <a:r>
              <a:rPr lang="en-US" altLang="en-US" dirty="0"/>
              <a:t>Examination System and Society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866" y="2127004"/>
            <a:ext cx="6937743" cy="364913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/>
              <a:t>Ferocious competition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Qing dynasty: 1 million degree holders compete for 20,000 government positions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Remainder turn to teaching, tutoring positions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Some corruption, cheating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Advantage for wealthy classes: hiring private tutors, etc.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But open to all, tremendous opportunity for social mobility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596" y="1960378"/>
            <a:ext cx="4365603" cy="417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4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255059"/>
            <a:ext cx="10131425" cy="874447"/>
          </a:xfrm>
        </p:spPr>
        <p:txBody>
          <a:bodyPr/>
          <a:lstStyle/>
          <a:p>
            <a:r>
              <a:rPr lang="en-US" altLang="en-US" dirty="0"/>
              <a:t>Gender Relations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774F12F-3F43-4F67-B5F3-694189125E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8132" y="1248834"/>
            <a:ext cx="5926931" cy="515991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AF0D03-F5CE-41E8-83AA-AC9D55AA0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6512" y="135731"/>
            <a:ext cx="5672138" cy="6586537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Males receive preferential status</a:t>
            </a:r>
          </a:p>
          <a:p>
            <a:r>
              <a:rPr lang="en-US" altLang="en-US" sz="3200" dirty="0"/>
              <a:t>Economic factor: girls join husband’s family</a:t>
            </a:r>
          </a:p>
          <a:p>
            <a:pPr lvl="1"/>
            <a:r>
              <a:rPr lang="en-US" altLang="en-US" sz="2800" dirty="0"/>
              <a:t>Infanticide common</a:t>
            </a:r>
          </a:p>
          <a:p>
            <a:r>
              <a:rPr lang="en-US" altLang="en-US" sz="3200" dirty="0"/>
              <a:t>Widows strongly encouraged not to remarry</a:t>
            </a:r>
          </a:p>
          <a:p>
            <a:pPr lvl="1"/>
            <a:r>
              <a:rPr lang="en-US" altLang="en-US" sz="2800" dirty="0"/>
              <a:t>Chaste widows honored with ceremonial arches</a:t>
            </a:r>
          </a:p>
          <a:p>
            <a:r>
              <a:rPr lang="en-US" altLang="en-US" sz="3200" dirty="0"/>
              <a:t>Men control divorce</a:t>
            </a:r>
          </a:p>
          <a:p>
            <a:pPr lvl="1"/>
            <a:r>
              <a:rPr lang="en-US" altLang="en-US" sz="2800" dirty="0"/>
              <a:t>Grounds: From infidelity to talking too much!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CC52-87A5-4DD5-80C3-B50417730A2F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771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7471-4B25-421B-A5D5-EA1F58F649E1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740" y="132522"/>
            <a:ext cx="10131425" cy="1456267"/>
          </a:xfrm>
        </p:spPr>
        <p:txBody>
          <a:bodyPr/>
          <a:lstStyle/>
          <a:p>
            <a:r>
              <a:rPr lang="en-US" altLang="en-US" dirty="0"/>
              <a:t>Foot binding Continues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4011" y="1404730"/>
            <a:ext cx="5661989" cy="4843669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Origins in Song dynasty (960-1279 CE)</a:t>
            </a:r>
          </a:p>
          <a:p>
            <a:r>
              <a:rPr lang="en-US" altLang="en-US" sz="3200" dirty="0"/>
              <a:t>Perceived aesthetic value</a:t>
            </a:r>
          </a:p>
          <a:p>
            <a:r>
              <a:rPr lang="en-US" altLang="en-US" sz="3200" dirty="0"/>
              <a:t>Statement of social status and/or expectations</a:t>
            </a:r>
          </a:p>
          <a:p>
            <a:pPr lvl="1"/>
            <a:r>
              <a:rPr lang="en-US" altLang="en-US" sz="2800" dirty="0"/>
              <a:t>Commoners might bind feet of especially pretty girls to enhance marriage prospects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675" y="1391477"/>
            <a:ext cx="5275264" cy="415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568E3-9702-47CC-924C-5F971FB8C6DB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2687" y="126631"/>
            <a:ext cx="11739313" cy="1136004"/>
          </a:xfrm>
        </p:spPr>
        <p:txBody>
          <a:bodyPr/>
          <a:lstStyle/>
          <a:p>
            <a:r>
              <a:rPr lang="en-US" altLang="en-US" sz="3800" dirty="0"/>
              <a:t>Population Growth and Economic Development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539" y="2142067"/>
            <a:ext cx="5499651" cy="3649133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Only 11% of China arable</a:t>
            </a:r>
          </a:p>
          <a:p>
            <a:pPr lvl="1"/>
            <a:r>
              <a:rPr lang="en-US" altLang="en-US" sz="2600" dirty="0"/>
              <a:t>Intense, garden-style agriculture necessary</a:t>
            </a:r>
          </a:p>
          <a:p>
            <a:r>
              <a:rPr lang="en-US" altLang="en-US" sz="2800" dirty="0"/>
              <a:t>American food crops introduced in 17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</a:t>
            </a:r>
          </a:p>
          <a:p>
            <a:pPr lvl="1"/>
            <a:r>
              <a:rPr lang="en-US" altLang="en-US" sz="2800" dirty="0"/>
              <a:t>Maize, sweet potatoes, peanuts</a:t>
            </a:r>
          </a:p>
          <a:p>
            <a:r>
              <a:rPr lang="en-US" altLang="en-US" sz="2800" dirty="0"/>
              <a:t>Rebellion and war reduce population in 17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</a:t>
            </a:r>
          </a:p>
          <a:p>
            <a:pPr lvl="1"/>
            <a:r>
              <a:rPr lang="en-US" altLang="en-US" sz="2800" dirty="0"/>
              <a:t>Offset by increase due to American crops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7607"/>
          <a:stretch/>
        </p:blipFill>
        <p:spPr>
          <a:xfrm>
            <a:off x="5605668" y="1601567"/>
            <a:ext cx="6453810" cy="4306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552" y="5791200"/>
            <a:ext cx="1727533" cy="4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5004CC-1275-4893-B5AA-F45FC297F8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" r="3864"/>
          <a:stretch/>
        </p:blipFill>
        <p:spPr>
          <a:xfrm>
            <a:off x="20" y="2611819"/>
            <a:ext cx="4635988" cy="4247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00" r="1" b="1"/>
          <a:stretch/>
        </p:blipFill>
        <p:spPr>
          <a:xfrm>
            <a:off x="20" y="1"/>
            <a:ext cx="4635988" cy="2611818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AE08A6B-5573-476A-A548-7EBC57A80C0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590" y="2620286"/>
            <a:ext cx="4637598" cy="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B52918C-ADDE-4505-BD4D-640DE575F19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096" y="0"/>
            <a:ext cx="680" cy="685800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FCEB824-56C6-48C7-8E63-8B11E2031241}" type="slidenum">
              <a:rPr lang="en-US" altLang="en-US"/>
              <a:pPr>
                <a:spcAft>
                  <a:spcPts val="600"/>
                </a:spcAft>
              </a:pPr>
              <a:t>19</a:t>
            </a:fld>
            <a:endParaRPr lang="en-US" alt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96750" y="914401"/>
            <a:ext cx="7086513" cy="5500688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Export silk, porcelain, tea, lacquerware</a:t>
            </a:r>
          </a:p>
          <a:p>
            <a:r>
              <a:rPr lang="en-US" altLang="en-US" sz="2800" dirty="0">
                <a:solidFill>
                  <a:srgbClr val="FFFF00"/>
                </a:solidFill>
              </a:rPr>
              <a:t>Chinese, in turn, import relatively little</a:t>
            </a:r>
          </a:p>
          <a:p>
            <a:pPr lvl="1"/>
            <a:r>
              <a:rPr lang="en-US" altLang="en-US" sz="2400" dirty="0"/>
              <a:t>Spices, animal skins, woolen textiles</a:t>
            </a:r>
          </a:p>
          <a:p>
            <a:r>
              <a:rPr lang="en-US" altLang="en-US" sz="2800" dirty="0"/>
              <a:t>Received </a:t>
            </a:r>
            <a:r>
              <a:rPr lang="en-US" altLang="en-US" sz="2800" dirty="0">
                <a:solidFill>
                  <a:srgbClr val="FFFF00"/>
                </a:solidFill>
              </a:rPr>
              <a:t>silver bullion </a:t>
            </a:r>
            <a:r>
              <a:rPr lang="en-US" altLang="en-US" sz="2800" dirty="0"/>
              <a:t>from Americas for exports</a:t>
            </a:r>
          </a:p>
          <a:p>
            <a:r>
              <a:rPr lang="en-US" altLang="en-US" sz="2800" dirty="0"/>
              <a:t>After Emperor Yongle’s early maritime expeditions (1405-1433), Ming dynasty abandons large-scale maritime trade plans</a:t>
            </a:r>
          </a:p>
          <a:p>
            <a:pPr lvl="0">
              <a:buClr>
                <a:prstClr val="white"/>
              </a:buClr>
            </a:pPr>
            <a:r>
              <a:rPr lang="en-US" altLang="en-US" sz="2800" dirty="0"/>
              <a:t>Chinese merchants continue to be active in southeast Asia, esp. Manila</a:t>
            </a:r>
          </a:p>
          <a:p>
            <a:pPr lvl="0">
              <a:buClr>
                <a:prstClr val="white"/>
              </a:buClr>
            </a:pPr>
            <a:r>
              <a:rPr lang="en-US" altLang="en-US" sz="2800" dirty="0"/>
              <a:t>Extensive dealings with Dutch VOC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774059" y="23813"/>
            <a:ext cx="5550334" cy="890588"/>
          </a:xfrm>
        </p:spPr>
        <p:txBody>
          <a:bodyPr>
            <a:normAutofit/>
          </a:bodyPr>
          <a:lstStyle/>
          <a:p>
            <a:r>
              <a:rPr lang="en-US" altLang="en-US" dirty="0"/>
              <a:t>Foreign Trade</a:t>
            </a:r>
          </a:p>
        </p:txBody>
      </p:sp>
    </p:spTree>
    <p:extLst>
      <p:ext uri="{BB962C8B-B14F-4D97-AF65-F5344CB8AC3E}">
        <p14:creationId xmlns:p14="http://schemas.microsoft.com/office/powerpoint/2010/main" val="412328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7A8DA-FEAB-441E-A4FD-B6CB7F4DF128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35" y="0"/>
            <a:ext cx="10131425" cy="1456267"/>
          </a:xfrm>
        </p:spPr>
        <p:txBody>
          <a:bodyPr/>
          <a:lstStyle/>
          <a:p>
            <a:r>
              <a:rPr lang="en-US" altLang="en-US" dirty="0"/>
              <a:t>The Ming Dynasty (1368-1644)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867" y="1233377"/>
            <a:ext cx="6946650" cy="5337544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Ming (“Brilliant”) dynasty comes to power after Mongol Yuan dynasty driven out</a:t>
            </a:r>
          </a:p>
          <a:p>
            <a:r>
              <a:rPr lang="en-US" altLang="en-US" sz="2800" dirty="0"/>
              <a:t>Founded by Emperor </a:t>
            </a:r>
            <a:r>
              <a:rPr lang="en-US" altLang="en-US" sz="2800" dirty="0" err="1"/>
              <a:t>Hongwu</a:t>
            </a:r>
            <a:r>
              <a:rPr lang="en-US" altLang="en-US" sz="2800" dirty="0"/>
              <a:t> (r. 1368-1398)</a:t>
            </a:r>
          </a:p>
          <a:p>
            <a:r>
              <a:rPr lang="en-US" altLang="en-US" sz="2800" dirty="0"/>
              <a:t>Used traveling officials called </a:t>
            </a:r>
            <a:r>
              <a:rPr lang="en-US" altLang="en-US" sz="2800" dirty="0">
                <a:solidFill>
                  <a:srgbClr val="FFFF00"/>
                </a:solidFill>
              </a:rPr>
              <a:t>Mandarins</a:t>
            </a:r>
            <a:r>
              <a:rPr lang="en-US" altLang="en-US" sz="2800" dirty="0"/>
              <a:t> and large number of </a:t>
            </a:r>
            <a:r>
              <a:rPr lang="en-US" altLang="en-US" sz="2800" dirty="0">
                <a:solidFill>
                  <a:srgbClr val="FFFF00"/>
                </a:solidFill>
              </a:rPr>
              <a:t>eunuchs</a:t>
            </a:r>
            <a:r>
              <a:rPr lang="en-US" altLang="en-US" sz="2800" dirty="0"/>
              <a:t> to maintain control</a:t>
            </a:r>
          </a:p>
          <a:p>
            <a:pPr lvl="1"/>
            <a:r>
              <a:rPr lang="en-US" altLang="en-US" sz="2600" dirty="0"/>
              <a:t>Sterile, could not build hereditary power base</a:t>
            </a:r>
          </a:p>
          <a:p>
            <a:r>
              <a:rPr lang="en-US" altLang="en-US" sz="2800" dirty="0"/>
              <a:t>Emperor Yongle (r. 1403-1424) experiments with sea expeditions, moves capital north to Beijing to deter Mongol attacks (monitor)</a:t>
            </a:r>
          </a:p>
          <a:p>
            <a:pPr lvl="1"/>
            <a:r>
              <a:rPr lang="en-US" altLang="en-US" sz="2600" dirty="0"/>
              <a:t>Zheng He voyages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004" t="14203" r="599" b="120"/>
          <a:stretch/>
        </p:blipFill>
        <p:spPr>
          <a:xfrm>
            <a:off x="7311749" y="1722979"/>
            <a:ext cx="4752753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3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D3266-18C0-468C-B3F5-F2285296555E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1488" y="0"/>
            <a:ext cx="10131425" cy="1456267"/>
          </a:xfrm>
        </p:spPr>
        <p:txBody>
          <a:bodyPr/>
          <a:lstStyle/>
          <a:p>
            <a:r>
              <a:rPr lang="en-US" altLang="en-US" dirty="0"/>
              <a:t>Government and Technology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4253" y="1152940"/>
            <a:ext cx="6801677" cy="5705060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During Tang and Song dynasties (7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-13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centuries), China a world leader in technology</a:t>
            </a:r>
          </a:p>
          <a:p>
            <a:r>
              <a:rPr lang="en-US" altLang="en-US" sz="2800" dirty="0"/>
              <a:t>Stagnates during Ming and Qing dynasties</a:t>
            </a:r>
          </a:p>
          <a:p>
            <a:pPr lvl="1"/>
            <a:r>
              <a:rPr lang="en-US" altLang="en-US" sz="2400" dirty="0"/>
              <a:t>European cannons purchased, based on early Chinese invention of gunpowder</a:t>
            </a:r>
          </a:p>
          <a:p>
            <a:r>
              <a:rPr lang="en-US" altLang="en-US" sz="2800" dirty="0"/>
              <a:t>Government suppressed technological advancement, fearing social instability would result</a:t>
            </a:r>
          </a:p>
          <a:p>
            <a:pPr lvl="1"/>
            <a:r>
              <a:rPr lang="en-US" altLang="en-US" sz="2400" dirty="0"/>
              <a:t>Mass labor over productivity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478" y="1694760"/>
            <a:ext cx="4493841" cy="417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9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59EE-846C-4212-95B0-8E80B9E4D13E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Classes in Chinese Society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0218" y="2221442"/>
            <a:ext cx="10131425" cy="3649133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Privileged Classes</a:t>
            </a:r>
          </a:p>
          <a:p>
            <a:pPr lvl="1"/>
            <a:r>
              <a:rPr lang="en-US" altLang="en-US" sz="2000" dirty="0"/>
              <a:t>Scholar-bureaucrats, gentry (educated nobility)</a:t>
            </a:r>
          </a:p>
          <a:p>
            <a:pPr lvl="1"/>
            <a:r>
              <a:rPr lang="en-US" altLang="en-US" sz="2000" dirty="0"/>
              <a:t>Distinctive clothing with ranks</a:t>
            </a:r>
          </a:p>
          <a:p>
            <a:pPr lvl="1"/>
            <a:r>
              <a:rPr lang="en-US" altLang="en-US" sz="2000" dirty="0"/>
              <a:t>Immunity from some legal proceedings, taxes, labor service</a:t>
            </a:r>
          </a:p>
          <a:p>
            <a:r>
              <a:rPr lang="en-US" altLang="en-US" sz="2800" dirty="0"/>
              <a:t>Working classes</a:t>
            </a:r>
          </a:p>
          <a:p>
            <a:pPr lvl="1"/>
            <a:r>
              <a:rPr lang="en-US" altLang="en-US" sz="2000" dirty="0"/>
              <a:t>Peasants, artisans/workers, merchants</a:t>
            </a:r>
          </a:p>
          <a:p>
            <a:pPr lvl="1"/>
            <a:r>
              <a:rPr lang="en-US" altLang="en-US" sz="2000" dirty="0"/>
              <a:t>Confucian doctrine gives greatest status to peasants</a:t>
            </a:r>
          </a:p>
          <a:p>
            <a:pPr lvl="1"/>
            <a:r>
              <a:rPr lang="en-US" altLang="en-US" sz="2000" dirty="0"/>
              <a:t>Merchant activity not actively supported</a:t>
            </a:r>
          </a:p>
          <a:p>
            <a:r>
              <a:rPr lang="en-US" altLang="en-US" sz="2800" dirty="0"/>
              <a:t>Lower classes</a:t>
            </a:r>
          </a:p>
          <a:p>
            <a:pPr lvl="1"/>
            <a:r>
              <a:rPr lang="en-US" altLang="en-US" sz="2000" dirty="0"/>
              <a:t>Military, beggars, slaves</a:t>
            </a:r>
          </a:p>
        </p:txBody>
      </p:sp>
      <mc:AlternateContent xmlns:mc="http://schemas.openxmlformats.org/markup-compatibility/2006">
        <mc:Choice xmlns:cx2="http://schemas.microsoft.com/office/drawing/2015/10/21/chartex" xmlns="" Requires="cx2">
          <p:graphicFrame>
            <p:nvGraphicFramePr>
              <p:cNvPr id="4" name="Chart 3"/>
              <p:cNvGraphicFramePr/>
              <p:nvPr>
                <p:extLst>
                  <p:ext uri="{D42A27DB-BD31-4B8C-83A1-F6EECF244321}">
                    <p14:modId xmlns:p14="http://schemas.microsoft.com/office/powerpoint/2010/main" val="1756637454"/>
                  </p:ext>
                </p:extLst>
              </p:nvPr>
            </p:nvGraphicFramePr>
            <p:xfrm>
              <a:off x="6943725" y="372534"/>
              <a:ext cx="5047146" cy="628544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Chart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43725" y="372534"/>
                <a:ext cx="5047146" cy="62854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200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106" y="153511"/>
            <a:ext cx="10131425" cy="1046640"/>
          </a:xfrm>
        </p:spPr>
        <p:txBody>
          <a:bodyPr/>
          <a:lstStyle/>
          <a:p>
            <a:r>
              <a:rPr lang="en-US" altLang="en-US" dirty="0"/>
              <a:t>Neo-Confucianism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6F1BE62-B900-4A5F-970F-0F8DDD7497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7486" y="1377950"/>
            <a:ext cx="6639106" cy="422909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C47A66-A79A-4961-8D2F-23229E0DB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79182" y="241300"/>
            <a:ext cx="4995332" cy="65024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200" dirty="0"/>
              <a:t>Version of Confucian thought promoted by Zhu Xi (1130-1200 CE) </a:t>
            </a:r>
          </a:p>
          <a:p>
            <a:pPr lvl="1"/>
            <a:r>
              <a:rPr lang="en-US" altLang="en-US" sz="2800" dirty="0"/>
              <a:t>Confucian morality with Buddhist spirituality and logic</a:t>
            </a:r>
          </a:p>
          <a:p>
            <a:r>
              <a:rPr lang="en-US" altLang="en-US" sz="3200" dirty="0"/>
              <a:t>Education at various levels promoted</a:t>
            </a:r>
          </a:p>
          <a:p>
            <a:pPr lvl="1"/>
            <a:r>
              <a:rPr lang="en-US" altLang="en-US" sz="2800" dirty="0" err="1"/>
              <a:t>Hanlin</a:t>
            </a:r>
            <a:r>
              <a:rPr lang="en-US" altLang="en-US" sz="2800" dirty="0"/>
              <a:t> Academy, Beijing</a:t>
            </a:r>
          </a:p>
          <a:p>
            <a:pPr lvl="1"/>
            <a:r>
              <a:rPr lang="en-US" altLang="en-US" sz="2800" dirty="0"/>
              <a:t>Provincial schools </a:t>
            </a:r>
          </a:p>
          <a:p>
            <a:r>
              <a:rPr lang="en-US" altLang="en-US" sz="3200" dirty="0"/>
              <a:t>Compilation of massive </a:t>
            </a:r>
            <a:r>
              <a:rPr lang="en-US" altLang="en-US" sz="3200" i="1" dirty="0"/>
              <a:t>Yongle Encyclopedia</a:t>
            </a:r>
            <a:endParaRPr lang="en-US" altLang="en-US" sz="3200" dirty="0"/>
          </a:p>
          <a:p>
            <a:r>
              <a:rPr lang="en-US" altLang="en-US" sz="3200" dirty="0"/>
              <a:t>Development of popular novels as well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DA4-D761-4DEB-B22C-C6C7F827FB54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13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DBD4-742A-4AA7-8C23-50D77E604872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88982" y="114748"/>
            <a:ext cx="10131425" cy="1456267"/>
          </a:xfrm>
        </p:spPr>
        <p:txBody>
          <a:bodyPr/>
          <a:lstStyle/>
          <a:p>
            <a:r>
              <a:rPr lang="en-US" altLang="en-US" dirty="0"/>
              <a:t>Christianity in China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589" y="1566676"/>
            <a:ext cx="5795133" cy="4516071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Nestorian, Roman Catholic Christians had presence in China</a:t>
            </a:r>
          </a:p>
          <a:p>
            <a:pPr lvl="1"/>
            <a:r>
              <a:rPr lang="en-US" altLang="en-US" sz="2800" dirty="0"/>
              <a:t>Disappeared with plague and social chaos of 14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</a:t>
            </a:r>
          </a:p>
          <a:p>
            <a:r>
              <a:rPr lang="en-US" altLang="en-US" sz="2800" dirty="0"/>
              <a:t>Jesuits return under Matteo Ricci (1552-1610), attempt to convert Ming Emperor </a:t>
            </a:r>
            <a:r>
              <a:rPr lang="en-US" altLang="en-US" sz="2800" dirty="0" err="1"/>
              <a:t>Wanli</a:t>
            </a:r>
            <a:endParaRPr lang="en-US" altLang="en-US" sz="2800" dirty="0"/>
          </a:p>
          <a:p>
            <a:pPr lvl="1"/>
            <a:r>
              <a:rPr lang="en-US" altLang="en-US" sz="2400" dirty="0"/>
              <a:t>Mastered Chinese before first visit in 1601</a:t>
            </a:r>
          </a:p>
          <a:p>
            <a:r>
              <a:rPr lang="en-US" altLang="en-US" sz="2800" dirty="0"/>
              <a:t>Brought western mechanical technology</a:t>
            </a:r>
          </a:p>
          <a:p>
            <a:pPr lvl="2"/>
            <a:r>
              <a:rPr lang="en-US" altLang="en-US" sz="2400" dirty="0"/>
              <a:t>Prisms, harpsichords, clocks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191" y="1450570"/>
            <a:ext cx="6325220" cy="4516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1CB631-CA2F-408B-A402-D2EDD229F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566" y="609600"/>
            <a:ext cx="5754469" cy="575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8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35" y="247650"/>
            <a:ext cx="10131425" cy="1456267"/>
          </a:xfrm>
        </p:spPr>
        <p:txBody>
          <a:bodyPr/>
          <a:lstStyle/>
          <a:p>
            <a:r>
              <a:rPr lang="en-US" altLang="en-US" dirty="0"/>
              <a:t>Confucianism and Christianity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717A80B-7EAA-410C-BA5B-70DD4B3091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1999" y="1488600"/>
            <a:ext cx="4677396" cy="512175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2BBB21-0C14-40DD-ADF2-056439BEB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3338" y="247650"/>
            <a:ext cx="5588662" cy="624839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Argued that Christianity was consistent with Confucianism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Claimed differences due to Neo-Confucian distortions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Yet few converts in China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Only 200,000 mid 18</a:t>
            </a:r>
            <a:r>
              <a:rPr lang="en-US" altLang="en-US" sz="2400" baseline="30000" dirty="0"/>
              <a:t>th</a:t>
            </a:r>
            <a:r>
              <a:rPr lang="en-US" altLang="en-US" sz="2400" dirty="0"/>
              <a:t> century,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Christian absolutism difficult accept (must reject Chinese ideologies)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Franciscans and Dominicans convince Pope that Jesuits compromising Christianity with Chinese traditions 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Pope bans ancestor worship; Emperor Kangxi bans Christianity in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5DC98-65D1-42D6-AAC9-FCD08DB73FEE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23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8BA43-5FA8-4ECD-94FA-C140D10A88CE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7510" y="191294"/>
            <a:ext cx="10131425" cy="929377"/>
          </a:xfrm>
        </p:spPr>
        <p:txBody>
          <a:bodyPr/>
          <a:lstStyle/>
          <a:p>
            <a:r>
              <a:rPr lang="en-US" altLang="en-US" dirty="0"/>
              <a:t>The Unification of Japan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635" y="1967442"/>
            <a:ext cx="6928774" cy="3649133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Shoguns rule Japan, 12</a:t>
            </a:r>
            <a:r>
              <a:rPr lang="en-US" altLang="en-US" sz="3200" baseline="30000" dirty="0"/>
              <a:t>th</a:t>
            </a:r>
            <a:r>
              <a:rPr lang="en-US" altLang="en-US" sz="3200" dirty="0"/>
              <a:t>-16</a:t>
            </a:r>
            <a:r>
              <a:rPr lang="en-US" altLang="en-US" sz="3200" baseline="30000" dirty="0"/>
              <a:t>th</a:t>
            </a:r>
            <a:r>
              <a:rPr lang="en-US" altLang="en-US" sz="3200" dirty="0"/>
              <a:t> centuries</a:t>
            </a:r>
          </a:p>
          <a:p>
            <a:pPr lvl="1"/>
            <a:r>
              <a:rPr lang="en-US" altLang="en-US" sz="2800" dirty="0"/>
              <a:t>Large landholders with private armies</a:t>
            </a:r>
          </a:p>
          <a:p>
            <a:pPr lvl="1"/>
            <a:r>
              <a:rPr lang="en-US" altLang="en-US" sz="2800" dirty="0"/>
              <a:t>Emperor merely a figurehead</a:t>
            </a:r>
          </a:p>
          <a:p>
            <a:pPr lvl="1"/>
            <a:r>
              <a:rPr lang="en-US" altLang="en-US" sz="2800" dirty="0"/>
              <a:t>Constant civil war: 16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 considered </a:t>
            </a:r>
            <a:r>
              <a:rPr lang="en-US" altLang="en-US" sz="2800" i="1" dirty="0" err="1"/>
              <a:t>sengoku</a:t>
            </a:r>
            <a:r>
              <a:rPr lang="en-US" altLang="en-US" sz="2800" i="1" dirty="0"/>
              <a:t> era</a:t>
            </a:r>
            <a:r>
              <a:rPr lang="en-US" altLang="en-US" sz="2800" dirty="0"/>
              <a:t>, “country at war”</a:t>
            </a:r>
          </a:p>
          <a:p>
            <a:r>
              <a:rPr lang="en-US" altLang="en-US" sz="3200" dirty="0"/>
              <a:t>Tokugawa </a:t>
            </a:r>
            <a:r>
              <a:rPr lang="en-US" altLang="en-US" sz="3200" dirty="0" err="1"/>
              <a:t>Ieyasu</a:t>
            </a:r>
            <a:r>
              <a:rPr lang="en-US" altLang="en-US" sz="3200" dirty="0"/>
              <a:t> (r. 1600-1616) establishes military government</a:t>
            </a:r>
          </a:p>
          <a:p>
            <a:pPr lvl="1"/>
            <a:r>
              <a:rPr lang="en-US" altLang="en-US" sz="2800" i="1" dirty="0" err="1"/>
              <a:t>Bakufu</a:t>
            </a:r>
            <a:r>
              <a:rPr lang="en-US" altLang="en-US" sz="2800" dirty="0"/>
              <a:t>: (temporary) “tent government”</a:t>
            </a:r>
          </a:p>
          <a:p>
            <a:pPr lvl="1"/>
            <a:r>
              <a:rPr lang="en-US" altLang="en-US" sz="2800" dirty="0"/>
              <a:t>Establishes Tokugawa dynasty (1600-1867)</a:t>
            </a:r>
            <a:endParaRPr lang="en-US" altLang="en-US" sz="28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425" y="1311965"/>
            <a:ext cx="4878583" cy="417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E4F4D-A3E8-495C-8C7D-7D504FC65196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2396" y="0"/>
            <a:ext cx="10131425" cy="1084521"/>
          </a:xfrm>
        </p:spPr>
        <p:txBody>
          <a:bodyPr/>
          <a:lstStyle/>
          <a:p>
            <a:r>
              <a:rPr lang="en-US" altLang="en-US" dirty="0"/>
              <a:t>Control of </a:t>
            </a:r>
            <a:r>
              <a:rPr lang="en-US" altLang="en-US" i="1" dirty="0"/>
              <a:t>Daimyo </a:t>
            </a:r>
            <a:r>
              <a:rPr lang="en-US" altLang="en-US" dirty="0"/>
              <a:t>(“Great Names”)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396" y="978196"/>
            <a:ext cx="7078916" cy="5678863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Approximately 260 powerful territorial lords</a:t>
            </a:r>
          </a:p>
          <a:p>
            <a:pPr lvl="1"/>
            <a:r>
              <a:rPr lang="en-US" altLang="en-US" sz="2400" dirty="0"/>
              <a:t>Independent militaries, judiciaries, schools, foreign relations, etc.</a:t>
            </a:r>
          </a:p>
          <a:p>
            <a:r>
              <a:rPr lang="en-US" altLang="en-US" sz="2800" dirty="0"/>
              <a:t>From capital Edo (Tokyo), shogun requires “alternate attendance”: daimyo forced to spend every other year at court</a:t>
            </a:r>
          </a:p>
          <a:p>
            <a:pPr lvl="1"/>
            <a:r>
              <a:rPr lang="en-US" altLang="en-US" sz="2400" dirty="0"/>
              <a:t>Controlled marriage, socializing of daimyo families</a:t>
            </a:r>
          </a:p>
          <a:p>
            <a:r>
              <a:rPr lang="en-US" altLang="en-US" sz="2800" dirty="0"/>
              <a:t>Beginning 1630s, shoguns restrict foreign relations</a:t>
            </a:r>
          </a:p>
          <a:p>
            <a:pPr lvl="1"/>
            <a:r>
              <a:rPr lang="en-US" altLang="en-US" sz="2400" dirty="0"/>
              <a:t>Travel, import of books forbidden</a:t>
            </a:r>
          </a:p>
          <a:p>
            <a:pPr lvl="1"/>
            <a:r>
              <a:rPr lang="en-US" altLang="en-US" sz="2400" dirty="0"/>
              <a:t>Policy strictly maintained for 200 years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638" y="1263368"/>
            <a:ext cx="4508656" cy="471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6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1DE-8AE9-4ABF-8BEE-0B143C9FB00C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609600"/>
            <a:ext cx="10131425" cy="863585"/>
          </a:xfrm>
        </p:spPr>
        <p:txBody>
          <a:bodyPr/>
          <a:lstStyle/>
          <a:p>
            <a:r>
              <a:rPr lang="en-US" altLang="en-US" dirty="0"/>
              <a:t>Economic Growth in Japan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6813" y="1660066"/>
            <a:ext cx="4519512" cy="4792133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End of civil conflict contributes to prosperity</a:t>
            </a:r>
          </a:p>
          <a:p>
            <a:r>
              <a:rPr lang="en-US" altLang="en-US" sz="2800" dirty="0"/>
              <a:t>New crop strains, irrigation systems improve agricultural production</a:t>
            </a:r>
          </a:p>
          <a:p>
            <a:r>
              <a:rPr lang="en-US" altLang="en-US" sz="2800" dirty="0"/>
              <a:t>Yet population growth moderate</a:t>
            </a:r>
          </a:p>
          <a:p>
            <a:pPr lvl="1"/>
            <a:r>
              <a:rPr lang="en-US" altLang="en-US" sz="2400" dirty="0"/>
              <a:t>Contraception, late marriage, abortion</a:t>
            </a:r>
          </a:p>
          <a:p>
            <a:pPr lvl="1"/>
            <a:r>
              <a:rPr lang="en-US" altLang="en-US" sz="2400" dirty="0"/>
              <a:t>Infanticide: “thinning out the rice shoots”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087" y="1722967"/>
            <a:ext cx="7089913" cy="389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6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8837E-517B-48E2-B264-D2A7FF659FD7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Social Change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783" y="2065867"/>
            <a:ext cx="6438013" cy="3649133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End of civil disturbances create massive unemployment of Daimyo, Samurai warriors</a:t>
            </a:r>
          </a:p>
          <a:p>
            <a:r>
              <a:rPr lang="en-US" altLang="en-US" sz="2800" dirty="0"/>
              <a:t>Encouraged to join bureaucracy, pursue scholarship</a:t>
            </a:r>
          </a:p>
          <a:p>
            <a:r>
              <a:rPr lang="en-US" altLang="en-US" sz="2800" dirty="0"/>
              <a:t>Many declined into poverty</a:t>
            </a:r>
          </a:p>
          <a:p>
            <a:r>
              <a:rPr lang="en-US" altLang="en-US" sz="2800" dirty="0"/>
              <a:t>Urban wealthy classes develop from trade activity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390" t="12484" r="8513" b="7170"/>
          <a:stretch/>
        </p:blipFill>
        <p:spPr>
          <a:xfrm>
            <a:off x="7414459" y="1839432"/>
            <a:ext cx="4542177" cy="354064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414459" y="1839432"/>
            <a:ext cx="4547169" cy="3551275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414459" y="1839432"/>
            <a:ext cx="4542177" cy="3540643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11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1047-A4CB-4863-8013-924ABFB4EC24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78305" y="450574"/>
            <a:ext cx="10131425" cy="1007165"/>
          </a:xfrm>
        </p:spPr>
        <p:txBody>
          <a:bodyPr/>
          <a:lstStyle/>
          <a:p>
            <a:r>
              <a:rPr lang="en-US" altLang="en-US" dirty="0"/>
              <a:t>Neo-Confucianism in Japan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8722" y="1457739"/>
            <a:ext cx="6783956" cy="5194852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Chinese cultural influence extends through Tokugawa period</a:t>
            </a:r>
          </a:p>
          <a:p>
            <a:pPr lvl="1"/>
            <a:r>
              <a:rPr lang="en-US" altLang="en-US" sz="2600" dirty="0"/>
              <a:t>Chinese language essential to curriculum</a:t>
            </a:r>
          </a:p>
          <a:p>
            <a:pPr lvl="1"/>
            <a:r>
              <a:rPr lang="en-US" altLang="en-US" sz="2600" dirty="0"/>
              <a:t>Zhu Xi and Neo-Confucianism remain popular (filial piety = loyalty to superiors)</a:t>
            </a:r>
          </a:p>
          <a:p>
            <a:r>
              <a:rPr lang="en-US" altLang="en-US" sz="2800" dirty="0"/>
              <a:t>“Native Learning” popular in 18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 with intellectuals</a:t>
            </a:r>
          </a:p>
          <a:p>
            <a:pPr lvl="1"/>
            <a:r>
              <a:rPr lang="en-US" altLang="en-US" sz="2400" dirty="0"/>
              <a:t>Folk traditions, Shinto</a:t>
            </a:r>
          </a:p>
          <a:p>
            <a:pPr lvl="1"/>
            <a:r>
              <a:rPr lang="en-US" altLang="en-US" sz="2400" dirty="0"/>
              <a:t>Rejection of Neo-Confucianism and Buddhism as “foreign”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306" y="824936"/>
            <a:ext cx="3920389" cy="558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10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A253B722-5E3F-4CC1-9652-A72C4361F4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3010" y="284922"/>
            <a:ext cx="10131425" cy="781878"/>
          </a:xfrm>
        </p:spPr>
        <p:txBody>
          <a:bodyPr/>
          <a:lstStyle/>
          <a:p>
            <a:pPr algn="r"/>
            <a:r>
              <a:rPr lang="en-US" altLang="en-US" dirty="0"/>
              <a:t>Exploration and Colonization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F216866A-BA03-46E4-948A-6DDD8BB2AA6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12772" y="284922"/>
            <a:ext cx="4995332" cy="6573078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Ming dynasty hesitant to have large foreign populations</a:t>
            </a:r>
          </a:p>
          <a:p>
            <a:pPr lvl="1"/>
            <a:r>
              <a:rPr lang="en-US" altLang="en-US" sz="2400" dirty="0"/>
              <a:t>Mongol experience</a:t>
            </a:r>
          </a:p>
          <a:p>
            <a:pPr lvl="1"/>
            <a:r>
              <a:rPr lang="en-US" altLang="en-US" sz="2400" dirty="0"/>
              <a:t>Allowed small populations in port cities</a:t>
            </a:r>
          </a:p>
          <a:p>
            <a:r>
              <a:rPr lang="en-US" altLang="en-US" sz="2800" dirty="0"/>
              <a:t>Yongle engaged Admiral Zheng He to mount seven massive naval expeditions, 1405-1433</a:t>
            </a:r>
          </a:p>
          <a:p>
            <a:r>
              <a:rPr lang="en-US" altLang="en-US" sz="2800" dirty="0"/>
              <a:t>Placed trade under imperial control</a:t>
            </a:r>
          </a:p>
          <a:p>
            <a:r>
              <a:rPr lang="en-US" altLang="en-US" sz="2800" dirty="0"/>
              <a:t>Demonstrated strength of Ming dynasty</a:t>
            </a:r>
          </a:p>
          <a:p>
            <a:r>
              <a:rPr lang="en-US" altLang="en-US" sz="2800" dirty="0"/>
              <a:t>Successful, but aborted as Mongols presented new threat in the north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12AC5C2-EA2E-4A77-9DA1-9C47E1AB1D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64912" y="1444487"/>
            <a:ext cx="6414316" cy="48039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95AB-CFFB-4901-AC2D-06B26072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012AC-53CD-49B4-AA1F-3DDB4A5CE49C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0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D821D-2F56-4B8E-9DF3-F92D93E644FC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42098" y="245533"/>
            <a:ext cx="10131425" cy="1456267"/>
          </a:xfrm>
        </p:spPr>
        <p:txBody>
          <a:bodyPr/>
          <a:lstStyle/>
          <a:p>
            <a:r>
              <a:rPr lang="en-US" altLang="en-US" dirty="0"/>
              <a:t>Floating Worlds (</a:t>
            </a:r>
            <a:r>
              <a:rPr lang="en-US" altLang="en-US" dirty="0" err="1"/>
              <a:t>Ukiyo</a:t>
            </a:r>
            <a:r>
              <a:rPr lang="en-US" altLang="en-US" dirty="0"/>
              <a:t>)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740" y="1484243"/>
            <a:ext cx="6457949" cy="4969566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Urban culture expressed in entertainment and pleasure industries</a:t>
            </a:r>
          </a:p>
          <a:p>
            <a:pPr lvl="1"/>
            <a:r>
              <a:rPr lang="en-US" altLang="en-US" sz="2600" dirty="0"/>
              <a:t>Marked contrast to </a:t>
            </a:r>
            <a:r>
              <a:rPr lang="en-US" altLang="en-US" sz="2600" i="1" dirty="0"/>
              <a:t>bushido</a:t>
            </a:r>
            <a:r>
              <a:rPr lang="en-US" altLang="en-US" sz="2600" dirty="0"/>
              <a:t> ethic of Stoicism</a:t>
            </a:r>
          </a:p>
          <a:p>
            <a:r>
              <a:rPr lang="en-US" altLang="en-US" sz="2600" dirty="0"/>
              <a:t>Novels - Ihara </a:t>
            </a:r>
            <a:r>
              <a:rPr lang="en-US" altLang="en-US" sz="2600" dirty="0" err="1"/>
              <a:t>Saikaku</a:t>
            </a:r>
            <a:r>
              <a:rPr lang="en-US" altLang="en-US" sz="2600" dirty="0"/>
              <a:t> (1642-1693), </a:t>
            </a:r>
            <a:r>
              <a:rPr lang="en-US" altLang="en-US" sz="2600" i="1" dirty="0"/>
              <a:t>The Life of a Man Who Lived for Love</a:t>
            </a:r>
          </a:p>
          <a:p>
            <a:r>
              <a:rPr lang="en-US" altLang="en-US" sz="2800" i="1" dirty="0"/>
              <a:t>Kabuki</a:t>
            </a:r>
            <a:r>
              <a:rPr lang="en-US" altLang="en-US" sz="2800" dirty="0"/>
              <a:t> theatre, men playing women’s roles</a:t>
            </a:r>
          </a:p>
          <a:p>
            <a:r>
              <a:rPr lang="en-US" altLang="en-US" sz="2800" i="1" dirty="0"/>
              <a:t>Bunraku</a:t>
            </a:r>
            <a:r>
              <a:rPr lang="en-US" altLang="en-US" sz="2800" dirty="0"/>
              <a:t> puppet theatre</a:t>
            </a:r>
          </a:p>
          <a:p>
            <a:r>
              <a:rPr lang="en-US" altLang="en-US" sz="2800" i="1" dirty="0"/>
              <a:t>Ukiyo-e art </a:t>
            </a:r>
            <a:r>
              <a:rPr lang="en-US" altLang="en-US" sz="2800" dirty="0"/>
              <a:t>– depicted interests of the common people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789" t="308" r="10616"/>
          <a:stretch/>
        </p:blipFill>
        <p:spPr>
          <a:xfrm>
            <a:off x="6643689" y="1337733"/>
            <a:ext cx="5414962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39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855596" cy="377825"/>
          </a:xfrm>
        </p:spPr>
        <p:txBody>
          <a:bodyPr/>
          <a:lstStyle/>
          <a:p>
            <a:fld id="{0718AF3B-D788-4675-A1C7-8C5E6F751E55}" type="slidenum">
              <a:rPr lang="en-US" altLang="en-US" sz="3600"/>
              <a:pPr/>
              <a:t>31</a:t>
            </a:fld>
            <a:endParaRPr lang="en-US" altLang="en-US" sz="3600" dirty="0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9870"/>
            <a:ext cx="10131425" cy="1456267"/>
          </a:xfrm>
        </p:spPr>
        <p:txBody>
          <a:bodyPr/>
          <a:lstStyle/>
          <a:p>
            <a:r>
              <a:rPr lang="en-US" altLang="en-US" dirty="0"/>
              <a:t>Christianity in Japan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2561" y="1850065"/>
            <a:ext cx="6615318" cy="439833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Jesuit Francis Xavier in Japan, 1549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Remarkable success among </a:t>
            </a:r>
            <a:r>
              <a:rPr lang="en-US" altLang="en-US" sz="2800" i="1" dirty="0"/>
              <a:t>daimyo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400" i="1" dirty="0"/>
              <a:t>Daimyo</a:t>
            </a:r>
            <a:r>
              <a:rPr lang="en-US" altLang="en-US" sz="2400" dirty="0"/>
              <a:t> also hoping to establish trade relations with Europeans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Government backlash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Fear of foreign intrusion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Confucians, Buddhists resent Christian absolutism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Anti-Christian campaign 1587-1639 restricts Christianity, executes staunch Christians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Sometimes by crucifixion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062" y="1661152"/>
            <a:ext cx="4444423" cy="349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41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DDA83-26A2-4F7D-8DB3-3681F7CAA2FD}" type="slidenum">
              <a:rPr lang="en-US" altLang="en-US" sz="2800"/>
              <a:pPr/>
              <a:t>32</a:t>
            </a:fld>
            <a:endParaRPr lang="en-US" altLang="en-US" dirty="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Dutch Learning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868" y="1759295"/>
            <a:ext cx="6831418" cy="3649133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Dutch presence at Nagasaki principal route for Japanese understanding of the world</a:t>
            </a:r>
          </a:p>
          <a:p>
            <a:r>
              <a:rPr lang="en-US" altLang="en-US" sz="2800" dirty="0"/>
              <a:t>Before ban on foreign books lifted (1720), Japanese scholars study Dutch to approach European science, medicine, art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467" y="1971256"/>
            <a:ext cx="4861530" cy="32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0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45B347-F3BC-40CC-8D69-D34D8E891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27" y="0"/>
            <a:ext cx="11119945" cy="6877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1191B2-3304-4588-8E82-019CB69F0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52" y="245151"/>
            <a:ext cx="12204452" cy="638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9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DD87E-089A-47CB-88E5-96F186899BEA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372041"/>
            <a:ext cx="10131425" cy="1456267"/>
          </a:xfrm>
        </p:spPr>
        <p:txBody>
          <a:bodyPr/>
          <a:lstStyle/>
          <a:p>
            <a:r>
              <a:rPr lang="en-US" altLang="en-US" dirty="0"/>
              <a:t>The Great Wall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072" y="2015855"/>
            <a:ext cx="6618766" cy="3649133"/>
          </a:xfrm>
        </p:spPr>
        <p:txBody>
          <a:bodyPr>
            <a:normAutofit lnSpcReduction="10000"/>
          </a:bodyPr>
          <a:lstStyle/>
          <a:p>
            <a:r>
              <a:rPr lang="en-US" altLang="en-US" sz="3200" dirty="0"/>
              <a:t>Origins before 4</a:t>
            </a:r>
            <a:r>
              <a:rPr lang="en-US" altLang="en-US" sz="3200" baseline="30000" dirty="0"/>
              <a:t>th</a:t>
            </a:r>
            <a:r>
              <a:rPr lang="en-US" altLang="en-US" sz="3200" dirty="0"/>
              <a:t> century BCE; ruins from Qin dynasty in 3</a:t>
            </a:r>
            <a:r>
              <a:rPr lang="en-US" altLang="en-US" sz="3200" baseline="30000" dirty="0"/>
              <a:t>rd</a:t>
            </a:r>
            <a:r>
              <a:rPr lang="en-US" altLang="en-US" sz="3200" dirty="0"/>
              <a:t> century BCE</a:t>
            </a:r>
          </a:p>
          <a:p>
            <a:r>
              <a:rPr lang="en-US" altLang="en-US" sz="3200" dirty="0"/>
              <a:t>Rebuilt under Ming rule, 15</a:t>
            </a:r>
            <a:r>
              <a:rPr lang="en-US" altLang="en-US" sz="3200" baseline="30000" dirty="0"/>
              <a:t>th</a:t>
            </a:r>
            <a:r>
              <a:rPr lang="en-US" altLang="en-US" sz="3200" dirty="0"/>
              <a:t>-16</a:t>
            </a:r>
            <a:r>
              <a:rPr lang="en-US" altLang="en-US" sz="3200" baseline="30000" dirty="0"/>
              <a:t>th</a:t>
            </a:r>
            <a:r>
              <a:rPr lang="en-US" altLang="en-US" sz="3200" dirty="0"/>
              <a:t> centuries</a:t>
            </a:r>
          </a:p>
          <a:p>
            <a:pPr lvl="1"/>
            <a:r>
              <a:rPr lang="en-US" altLang="en-US" sz="3000" dirty="0"/>
              <a:t>1,550 miles, 33-49 feet high</a:t>
            </a:r>
          </a:p>
          <a:p>
            <a:pPr lvl="1"/>
            <a:r>
              <a:rPr lang="en-US" altLang="en-US" sz="2800" dirty="0"/>
              <a:t>Guard towers</a:t>
            </a:r>
          </a:p>
          <a:p>
            <a:pPr lvl="1"/>
            <a:r>
              <a:rPr lang="en-US" altLang="en-US" sz="2800" dirty="0"/>
              <a:t>Room for housing soldiers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578" y="1828308"/>
            <a:ext cx="5176422" cy="4074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8AAC16-19AE-482D-AA45-C4C9A24C1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6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4ECA8-41A3-4E78-A84E-14C2D48BEC59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66531" y="306272"/>
            <a:ext cx="10131425" cy="1456267"/>
          </a:xfrm>
        </p:spPr>
        <p:txBody>
          <a:bodyPr/>
          <a:lstStyle/>
          <a:p>
            <a:r>
              <a:rPr lang="en-US" altLang="en-US" dirty="0"/>
              <a:t>Eradicating the Mongol Past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762539"/>
            <a:ext cx="5330686" cy="4485861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Ming emperors encourage abandonment of Mongol names, dress</a:t>
            </a:r>
          </a:p>
          <a:p>
            <a:r>
              <a:rPr lang="en-US" altLang="en-US" sz="3200" dirty="0"/>
              <a:t>Support study of Confucian classics</a:t>
            </a:r>
          </a:p>
          <a:p>
            <a:r>
              <a:rPr lang="en-US" altLang="en-US" sz="3200" dirty="0"/>
              <a:t>Civil service examinations renewed</a:t>
            </a: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142" y="6626"/>
            <a:ext cx="5147857" cy="3511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399" y="3518452"/>
            <a:ext cx="5919601" cy="333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7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63AD-CA41-460D-BE85-D8C344774D2E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47341"/>
            <a:ext cx="10131425" cy="1456267"/>
          </a:xfrm>
        </p:spPr>
        <p:txBody>
          <a:bodyPr/>
          <a:lstStyle/>
          <a:p>
            <a:r>
              <a:rPr lang="en-US" altLang="en-US" dirty="0"/>
              <a:t>Ming Decline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634" y="1192696"/>
            <a:ext cx="6265181" cy="5552370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16</a:t>
            </a:r>
            <a:r>
              <a:rPr lang="en-US" altLang="en-US" sz="3200" baseline="30000" dirty="0"/>
              <a:t>th</a:t>
            </a:r>
            <a:r>
              <a:rPr lang="en-US" altLang="en-US" sz="3200" dirty="0"/>
              <a:t> century maritime pirates harm coastal trade</a:t>
            </a:r>
          </a:p>
          <a:p>
            <a:pPr lvl="1"/>
            <a:r>
              <a:rPr lang="en-US" altLang="en-US" sz="3000" dirty="0"/>
              <a:t>Navy, government unable to respond effectively</a:t>
            </a:r>
          </a:p>
          <a:p>
            <a:r>
              <a:rPr lang="en-US" altLang="en-US" sz="3200" dirty="0"/>
              <a:t>Emperors secluded in </a:t>
            </a:r>
            <a:r>
              <a:rPr lang="en-US" altLang="en-US" sz="3200" dirty="0">
                <a:solidFill>
                  <a:srgbClr val="FFFF00"/>
                </a:solidFill>
              </a:rPr>
              <a:t>Forbidden City</a:t>
            </a:r>
            <a:r>
              <a:rPr lang="en-US" altLang="en-US" sz="3200" dirty="0"/>
              <a:t>, palace compound in Beijing</a:t>
            </a:r>
          </a:p>
          <a:p>
            <a:pPr lvl="1"/>
            <a:r>
              <a:rPr lang="en-US" altLang="en-US" sz="2800" dirty="0">
                <a:solidFill>
                  <a:srgbClr val="FFFF00"/>
                </a:solidFill>
              </a:rPr>
              <a:t>Hedonism</a:t>
            </a:r>
          </a:p>
          <a:p>
            <a:pPr lvl="1"/>
            <a:r>
              <a:rPr lang="en-US" altLang="en-US" sz="2800" dirty="0"/>
              <a:t>Emperor </a:t>
            </a:r>
            <a:r>
              <a:rPr lang="en-US" altLang="en-US" sz="2800" dirty="0" err="1"/>
              <a:t>Wanli</a:t>
            </a:r>
            <a:r>
              <a:rPr lang="en-US" altLang="en-US" sz="2800" dirty="0"/>
              <a:t> (r. 1572-1620) abandons imperial activity to eunuchs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16" y="1503608"/>
            <a:ext cx="5581139" cy="378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159B4-9D00-4019-AED6-43F52EDD2F62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15680" y="330004"/>
            <a:ext cx="11295474" cy="893626"/>
          </a:xfrm>
        </p:spPr>
        <p:txBody>
          <a:bodyPr/>
          <a:lstStyle/>
          <a:p>
            <a:pPr algn="r"/>
            <a:r>
              <a:rPr lang="en-US" altLang="en-US" dirty="0"/>
              <a:t>Ming Collapse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846" y="214697"/>
            <a:ext cx="5176992" cy="6428605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solidFill>
                  <a:srgbClr val="FFFF00"/>
                </a:solidFill>
              </a:rPr>
              <a:t>Little Ice Age </a:t>
            </a:r>
            <a:r>
              <a:rPr lang="en-US" altLang="en-US" sz="2800" dirty="0"/>
              <a:t>(1300-1860) leads to famines, peasant rebellions in early 17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</a:t>
            </a:r>
          </a:p>
          <a:p>
            <a:r>
              <a:rPr lang="en-US" altLang="en-US" sz="2800" dirty="0"/>
              <a:t>Rebels take Beijing in 1644</a:t>
            </a:r>
          </a:p>
          <a:p>
            <a:r>
              <a:rPr lang="en-US" altLang="en-US" sz="2800" dirty="0"/>
              <a:t>Manchu fighters enter from the north and retake city to “help Ming”</a:t>
            </a:r>
          </a:p>
          <a:p>
            <a:pPr lvl="1"/>
            <a:r>
              <a:rPr lang="en-US" altLang="en-US" sz="2600" dirty="0"/>
              <a:t>Manchus refuse to allow reestablishment of Ming dynasty</a:t>
            </a:r>
          </a:p>
          <a:p>
            <a:r>
              <a:rPr lang="en-US" altLang="en-US" sz="2800" dirty="0"/>
              <a:t>Establish Qing (“Pure”) Dynasty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024C3-D2F6-4C21-8BD2-E1057DF10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979" y="1791910"/>
            <a:ext cx="6317960" cy="38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0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24FF-5EE8-449F-B4BB-6E7EF0917C38}" type="slidenum">
              <a:rPr lang="en-US" altLang="en-US"/>
              <a:pPr/>
              <a:t>9</a:t>
            </a:fld>
            <a:endParaRPr lang="en-US" altLang="en-US"/>
          </a:p>
        </p:txBody>
      </p:sp>
      <p:pic>
        <p:nvPicPr>
          <p:cNvPr id="9223" name="Picture 7" descr="ben57549_27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104" y="0"/>
            <a:ext cx="10676277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2" y="6248400"/>
            <a:ext cx="10131425" cy="609002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+mn-lt"/>
              </a:rPr>
              <a:t>The Qing empire, 1644-1911 </a:t>
            </a:r>
          </a:p>
        </p:txBody>
      </p:sp>
    </p:spTree>
    <p:extLst>
      <p:ext uri="{BB962C8B-B14F-4D97-AF65-F5344CB8AC3E}">
        <p14:creationId xmlns:p14="http://schemas.microsoft.com/office/powerpoint/2010/main" val="4172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2249</TotalTime>
  <Words>1466</Words>
  <Application>Microsoft Office PowerPoint</Application>
  <PresentationFormat>Widescreen</PresentationFormat>
  <Paragraphs>231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Celestial</vt:lpstr>
      <vt:lpstr>Tradition and Change in East Asia </vt:lpstr>
      <vt:lpstr>The Ming Dynasty (1368-1644)</vt:lpstr>
      <vt:lpstr>Exploration and Colonization</vt:lpstr>
      <vt:lpstr>PowerPoint Presentation</vt:lpstr>
      <vt:lpstr>The Great Wall</vt:lpstr>
      <vt:lpstr>Eradicating the Mongol Past</vt:lpstr>
      <vt:lpstr>Ming Decline</vt:lpstr>
      <vt:lpstr>Ming Collapse</vt:lpstr>
      <vt:lpstr>The Qing empire, 1644-1911 </vt:lpstr>
      <vt:lpstr>The Qing Dynasty (1644-1911)</vt:lpstr>
      <vt:lpstr>Emperor Kangxi (r. 1661-1722)</vt:lpstr>
      <vt:lpstr>The “Son of Heaven”</vt:lpstr>
      <vt:lpstr>The Scholar-Bureaucrats</vt:lpstr>
      <vt:lpstr>The Civil Service Examinations</vt:lpstr>
      <vt:lpstr>Examination System and Society</vt:lpstr>
      <vt:lpstr>Gender Relations</vt:lpstr>
      <vt:lpstr>Foot binding Continues</vt:lpstr>
      <vt:lpstr>Population Growth and Economic Development</vt:lpstr>
      <vt:lpstr>Foreign Trade</vt:lpstr>
      <vt:lpstr>Government and Technology</vt:lpstr>
      <vt:lpstr>Classes in Chinese Society</vt:lpstr>
      <vt:lpstr>Neo-Confucianism</vt:lpstr>
      <vt:lpstr>Christianity in China</vt:lpstr>
      <vt:lpstr>Confucianism and Christianity</vt:lpstr>
      <vt:lpstr>The Unification of Japan</vt:lpstr>
      <vt:lpstr>Control of Daimyo (“Great Names”)</vt:lpstr>
      <vt:lpstr>Economic Growth in Japan</vt:lpstr>
      <vt:lpstr>Social Change</vt:lpstr>
      <vt:lpstr>Neo-Confucianism in Japan</vt:lpstr>
      <vt:lpstr>Floating Worlds (Ukiyo)</vt:lpstr>
      <vt:lpstr>Christianity in Japan</vt:lpstr>
      <vt:lpstr>Dutch Learning</vt:lpstr>
    </vt:vector>
  </TitlesOfParts>
  <Company>Leon County Schools -LCSB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Meis, Jeannine</dc:creator>
  <cp:lastModifiedBy>Meis, Jeannine</cp:lastModifiedBy>
  <cp:revision>55</cp:revision>
  <dcterms:created xsi:type="dcterms:W3CDTF">2016-11-22T14:54:51Z</dcterms:created>
  <dcterms:modified xsi:type="dcterms:W3CDTF">2018-01-24T21:09:19Z</dcterms:modified>
</cp:coreProperties>
</file>