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3"/>
  </p:notesMasterIdLst>
  <p:sldIdLst>
    <p:sldId id="257" r:id="rId2"/>
    <p:sldId id="259" r:id="rId3"/>
    <p:sldId id="260" r:id="rId4"/>
    <p:sldId id="264" r:id="rId5"/>
    <p:sldId id="263" r:id="rId6"/>
    <p:sldId id="300" r:id="rId7"/>
    <p:sldId id="262" r:id="rId8"/>
    <p:sldId id="308" r:id="rId9"/>
    <p:sldId id="304" r:id="rId10"/>
    <p:sldId id="266" r:id="rId11"/>
    <p:sldId id="265" r:id="rId12"/>
    <p:sldId id="268" r:id="rId13"/>
    <p:sldId id="269" r:id="rId14"/>
    <p:sldId id="271" r:id="rId15"/>
    <p:sldId id="273" r:id="rId16"/>
    <p:sldId id="274" r:id="rId17"/>
    <p:sldId id="275" r:id="rId18"/>
    <p:sldId id="302" r:id="rId19"/>
    <p:sldId id="276" r:id="rId20"/>
    <p:sldId id="277" r:id="rId21"/>
    <p:sldId id="303" r:id="rId22"/>
    <p:sldId id="279" r:id="rId23"/>
    <p:sldId id="280" r:id="rId24"/>
    <p:sldId id="305" r:id="rId25"/>
    <p:sldId id="281" r:id="rId26"/>
    <p:sldId id="283" r:id="rId27"/>
    <p:sldId id="284" r:id="rId28"/>
    <p:sldId id="285" r:id="rId29"/>
    <p:sldId id="287" r:id="rId30"/>
    <p:sldId id="289" r:id="rId31"/>
    <p:sldId id="290" r:id="rId32"/>
    <p:sldId id="291" r:id="rId33"/>
    <p:sldId id="292" r:id="rId34"/>
    <p:sldId id="293" r:id="rId35"/>
    <p:sldId id="294" r:id="rId36"/>
    <p:sldId id="295" r:id="rId37"/>
    <p:sldId id="306" r:id="rId38"/>
    <p:sldId id="297" r:id="rId39"/>
    <p:sldId id="298" r:id="rId40"/>
    <p:sldId id="307" r:id="rId41"/>
    <p:sldId id="299"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6" d="100"/>
          <a:sy n="66" d="100"/>
        </p:scale>
        <p:origin x="7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1309A1-4904-476B-BE6B-B68D5CD605E2}" type="datetimeFigureOut">
              <a:rPr lang="en-US" smtClean="0"/>
              <a:t>03/02/2018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7697D6-DFF7-40A9-9E13-11DA5791BDAB}" type="slidenum">
              <a:rPr lang="en-US" smtClean="0"/>
              <a:t>‹#›</a:t>
            </a:fld>
            <a:endParaRPr lang="en-US"/>
          </a:p>
        </p:txBody>
      </p:sp>
    </p:spTree>
    <p:extLst>
      <p:ext uri="{BB962C8B-B14F-4D97-AF65-F5344CB8AC3E}">
        <p14:creationId xmlns:p14="http://schemas.microsoft.com/office/powerpoint/2010/main" val="742215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D279F6-037C-4F45-894F-05785218FC29}" type="slidenum">
              <a:rPr lang="en-US" altLang="en-US"/>
              <a:pPr/>
              <a:t>7</a:t>
            </a:fld>
            <a:endParaRPr lang="en-US" altLang="en-US"/>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pPr>
              <a:lnSpc>
                <a:spcPct val="80000"/>
              </a:lnSpc>
            </a:pPr>
            <a:r>
              <a:rPr lang="en-US" altLang="en-US" sz="800"/>
              <a:t>Take up the White Man's burden-- </a:t>
            </a:r>
          </a:p>
          <a:p>
            <a:pPr lvl="1">
              <a:lnSpc>
                <a:spcPct val="80000"/>
              </a:lnSpc>
            </a:pPr>
            <a:r>
              <a:rPr lang="en-US" altLang="en-US" sz="800"/>
              <a:t>Send forth the best ye breed-- </a:t>
            </a:r>
          </a:p>
          <a:p>
            <a:pPr>
              <a:lnSpc>
                <a:spcPct val="80000"/>
              </a:lnSpc>
            </a:pPr>
            <a:r>
              <a:rPr lang="en-US" altLang="en-US" sz="800"/>
              <a:t>Go, bind your sons to exile </a:t>
            </a:r>
          </a:p>
          <a:p>
            <a:pPr lvl="1">
              <a:lnSpc>
                <a:spcPct val="80000"/>
              </a:lnSpc>
            </a:pPr>
            <a:r>
              <a:rPr lang="en-US" altLang="en-US" sz="800"/>
              <a:t>To serve your captives' need; </a:t>
            </a:r>
          </a:p>
          <a:p>
            <a:pPr>
              <a:lnSpc>
                <a:spcPct val="80000"/>
              </a:lnSpc>
            </a:pPr>
            <a:r>
              <a:rPr lang="en-US" altLang="en-US" sz="800"/>
              <a:t>To wait, in heavy harness, </a:t>
            </a:r>
          </a:p>
          <a:p>
            <a:pPr lvl="1">
              <a:lnSpc>
                <a:spcPct val="80000"/>
              </a:lnSpc>
            </a:pPr>
            <a:r>
              <a:rPr lang="en-US" altLang="en-US" sz="800"/>
              <a:t>On fluttered folk and wild-- </a:t>
            </a:r>
          </a:p>
          <a:p>
            <a:pPr>
              <a:lnSpc>
                <a:spcPct val="80000"/>
              </a:lnSpc>
            </a:pPr>
            <a:r>
              <a:rPr lang="en-US" altLang="en-US" sz="800"/>
              <a:t>Your new-caught sullen peoples, </a:t>
            </a:r>
          </a:p>
          <a:p>
            <a:pPr lvl="1">
              <a:lnSpc>
                <a:spcPct val="80000"/>
              </a:lnSpc>
            </a:pPr>
            <a:r>
              <a:rPr lang="en-US" altLang="en-US" sz="800"/>
              <a:t>Half devil and half child. </a:t>
            </a:r>
          </a:p>
          <a:p>
            <a:pPr lvl="1">
              <a:lnSpc>
                <a:spcPct val="80000"/>
              </a:lnSpc>
            </a:pPr>
            <a:endParaRPr lang="en-US" altLang="en-US" sz="800"/>
          </a:p>
          <a:p>
            <a:pPr>
              <a:lnSpc>
                <a:spcPct val="80000"/>
              </a:lnSpc>
            </a:pPr>
            <a:r>
              <a:rPr lang="en-US" altLang="en-US" sz="800"/>
              <a:t>Take up the White Man's burden-- </a:t>
            </a:r>
          </a:p>
          <a:p>
            <a:pPr lvl="1">
              <a:lnSpc>
                <a:spcPct val="80000"/>
              </a:lnSpc>
            </a:pPr>
            <a:r>
              <a:rPr lang="en-US" altLang="en-US" sz="800"/>
              <a:t>In patience to abide, </a:t>
            </a:r>
          </a:p>
          <a:p>
            <a:pPr>
              <a:lnSpc>
                <a:spcPct val="80000"/>
              </a:lnSpc>
            </a:pPr>
            <a:r>
              <a:rPr lang="en-US" altLang="en-US" sz="800"/>
              <a:t>To veil the threat of terror </a:t>
            </a:r>
          </a:p>
          <a:p>
            <a:pPr lvl="1">
              <a:lnSpc>
                <a:spcPct val="80000"/>
              </a:lnSpc>
            </a:pPr>
            <a:r>
              <a:rPr lang="en-US" altLang="en-US" sz="800"/>
              <a:t>And check the show of pride; </a:t>
            </a:r>
          </a:p>
          <a:p>
            <a:pPr>
              <a:lnSpc>
                <a:spcPct val="80000"/>
              </a:lnSpc>
            </a:pPr>
            <a:r>
              <a:rPr lang="en-US" altLang="en-US" sz="800"/>
              <a:t>By open speech and simple, </a:t>
            </a:r>
          </a:p>
          <a:p>
            <a:pPr lvl="1">
              <a:lnSpc>
                <a:spcPct val="80000"/>
              </a:lnSpc>
            </a:pPr>
            <a:r>
              <a:rPr lang="en-US" altLang="en-US" sz="800"/>
              <a:t>An hundred times made plain, </a:t>
            </a:r>
          </a:p>
          <a:p>
            <a:pPr>
              <a:lnSpc>
                <a:spcPct val="80000"/>
              </a:lnSpc>
            </a:pPr>
            <a:r>
              <a:rPr lang="en-US" altLang="en-US" sz="800"/>
              <a:t>To seek another's profit </a:t>
            </a:r>
          </a:p>
          <a:p>
            <a:pPr lvl="1">
              <a:lnSpc>
                <a:spcPct val="80000"/>
              </a:lnSpc>
            </a:pPr>
            <a:r>
              <a:rPr lang="en-US" altLang="en-US" sz="800"/>
              <a:t>And work another's gain. </a:t>
            </a:r>
          </a:p>
          <a:p>
            <a:pPr lvl="1">
              <a:lnSpc>
                <a:spcPct val="80000"/>
              </a:lnSpc>
            </a:pPr>
            <a:endParaRPr lang="en-US" altLang="en-US" sz="800"/>
          </a:p>
          <a:p>
            <a:pPr>
              <a:lnSpc>
                <a:spcPct val="80000"/>
              </a:lnSpc>
            </a:pPr>
            <a:r>
              <a:rPr lang="en-US" altLang="en-US" sz="800"/>
              <a:t>Take up the White Man's burden-- </a:t>
            </a:r>
          </a:p>
          <a:p>
            <a:pPr lvl="1">
              <a:lnSpc>
                <a:spcPct val="80000"/>
              </a:lnSpc>
            </a:pPr>
            <a:r>
              <a:rPr lang="en-US" altLang="en-US" sz="800"/>
              <a:t>The savage wars of peace-- </a:t>
            </a:r>
          </a:p>
          <a:p>
            <a:pPr>
              <a:lnSpc>
                <a:spcPct val="80000"/>
              </a:lnSpc>
            </a:pPr>
            <a:r>
              <a:rPr lang="en-US" altLang="en-US" sz="800"/>
              <a:t>Fill full the mouth of Famine, </a:t>
            </a:r>
          </a:p>
          <a:p>
            <a:pPr lvl="1">
              <a:lnSpc>
                <a:spcPct val="80000"/>
              </a:lnSpc>
            </a:pPr>
            <a:r>
              <a:rPr lang="en-US" altLang="en-US" sz="800"/>
              <a:t>And bid the sickness cease; </a:t>
            </a:r>
          </a:p>
          <a:p>
            <a:pPr>
              <a:lnSpc>
                <a:spcPct val="80000"/>
              </a:lnSpc>
            </a:pPr>
            <a:r>
              <a:rPr lang="en-US" altLang="en-US" sz="800"/>
              <a:t>And when your goal is nearest </a:t>
            </a:r>
          </a:p>
          <a:p>
            <a:pPr lvl="1">
              <a:lnSpc>
                <a:spcPct val="80000"/>
              </a:lnSpc>
            </a:pPr>
            <a:r>
              <a:rPr lang="en-US" altLang="en-US" sz="800"/>
              <a:t>(The end for others sought) </a:t>
            </a:r>
          </a:p>
          <a:p>
            <a:pPr>
              <a:lnSpc>
                <a:spcPct val="80000"/>
              </a:lnSpc>
            </a:pPr>
            <a:r>
              <a:rPr lang="en-US" altLang="en-US" sz="800"/>
              <a:t>Watch sloth and heathen folly </a:t>
            </a:r>
          </a:p>
          <a:p>
            <a:pPr lvl="1">
              <a:lnSpc>
                <a:spcPct val="80000"/>
              </a:lnSpc>
            </a:pPr>
            <a:r>
              <a:rPr lang="en-US" altLang="en-US" sz="800"/>
              <a:t>Bring all your hope to nought. </a:t>
            </a:r>
          </a:p>
          <a:p>
            <a:pPr lvl="1">
              <a:lnSpc>
                <a:spcPct val="80000"/>
              </a:lnSpc>
            </a:pPr>
            <a:endParaRPr lang="en-US" altLang="en-US" sz="800"/>
          </a:p>
          <a:p>
            <a:pPr>
              <a:lnSpc>
                <a:spcPct val="80000"/>
              </a:lnSpc>
            </a:pPr>
            <a:r>
              <a:rPr lang="en-US" altLang="en-US" sz="800"/>
              <a:t>Take up the White Man's burden-- </a:t>
            </a:r>
          </a:p>
          <a:p>
            <a:pPr lvl="1">
              <a:lnSpc>
                <a:spcPct val="80000"/>
              </a:lnSpc>
            </a:pPr>
            <a:r>
              <a:rPr lang="en-US" altLang="en-US" sz="800"/>
              <a:t>No iron rule of kings, </a:t>
            </a:r>
          </a:p>
          <a:p>
            <a:pPr>
              <a:lnSpc>
                <a:spcPct val="80000"/>
              </a:lnSpc>
            </a:pPr>
            <a:r>
              <a:rPr lang="en-US" altLang="en-US" sz="800"/>
              <a:t>But toil of serf and sweeper-- </a:t>
            </a:r>
          </a:p>
          <a:p>
            <a:pPr lvl="1">
              <a:lnSpc>
                <a:spcPct val="80000"/>
              </a:lnSpc>
            </a:pPr>
            <a:r>
              <a:rPr lang="en-US" altLang="en-US" sz="800"/>
              <a:t>The tale of common things. </a:t>
            </a:r>
          </a:p>
          <a:p>
            <a:pPr>
              <a:lnSpc>
                <a:spcPct val="80000"/>
              </a:lnSpc>
            </a:pPr>
            <a:r>
              <a:rPr lang="en-US" altLang="en-US" sz="800"/>
              <a:t>The ports ye shall not enter, </a:t>
            </a:r>
          </a:p>
          <a:p>
            <a:pPr lvl="1">
              <a:lnSpc>
                <a:spcPct val="80000"/>
              </a:lnSpc>
            </a:pPr>
            <a:r>
              <a:rPr lang="en-US" altLang="en-US" sz="800"/>
              <a:t>The roads ye shall not tread, </a:t>
            </a:r>
          </a:p>
          <a:p>
            <a:pPr>
              <a:lnSpc>
                <a:spcPct val="80000"/>
              </a:lnSpc>
            </a:pPr>
            <a:r>
              <a:rPr lang="en-US" altLang="en-US" sz="800"/>
              <a:t>Go, make them with your living </a:t>
            </a:r>
          </a:p>
          <a:p>
            <a:pPr lvl="1">
              <a:lnSpc>
                <a:spcPct val="80000"/>
              </a:lnSpc>
            </a:pPr>
            <a:r>
              <a:rPr lang="en-US" altLang="en-US" sz="800"/>
              <a:t>And mark them with your dead. </a:t>
            </a:r>
          </a:p>
          <a:p>
            <a:pPr lvl="1">
              <a:lnSpc>
                <a:spcPct val="80000"/>
              </a:lnSpc>
            </a:pPr>
            <a:endParaRPr lang="en-US" altLang="en-US" sz="800"/>
          </a:p>
          <a:p>
            <a:pPr>
              <a:lnSpc>
                <a:spcPct val="80000"/>
              </a:lnSpc>
            </a:pPr>
            <a:r>
              <a:rPr lang="en-US" altLang="en-US" sz="800"/>
              <a:t>Take up the White Man's burden, </a:t>
            </a:r>
          </a:p>
          <a:p>
            <a:pPr lvl="1">
              <a:lnSpc>
                <a:spcPct val="80000"/>
              </a:lnSpc>
            </a:pPr>
            <a:r>
              <a:rPr lang="en-US" altLang="en-US" sz="800"/>
              <a:t>And reap his old reward-- </a:t>
            </a:r>
          </a:p>
          <a:p>
            <a:pPr>
              <a:lnSpc>
                <a:spcPct val="80000"/>
              </a:lnSpc>
            </a:pPr>
            <a:r>
              <a:rPr lang="en-US" altLang="en-US" sz="800"/>
              <a:t>The blame of those ye better </a:t>
            </a:r>
          </a:p>
          <a:p>
            <a:pPr lvl="1">
              <a:lnSpc>
                <a:spcPct val="80000"/>
              </a:lnSpc>
            </a:pPr>
            <a:r>
              <a:rPr lang="en-US" altLang="en-US" sz="800"/>
              <a:t>The hate of those ye guard-- </a:t>
            </a:r>
          </a:p>
          <a:p>
            <a:pPr>
              <a:lnSpc>
                <a:spcPct val="80000"/>
              </a:lnSpc>
            </a:pPr>
            <a:r>
              <a:rPr lang="en-US" altLang="en-US" sz="800"/>
              <a:t>The cry of hosts ye humour </a:t>
            </a:r>
          </a:p>
          <a:p>
            <a:pPr lvl="1">
              <a:lnSpc>
                <a:spcPct val="80000"/>
              </a:lnSpc>
            </a:pPr>
            <a:r>
              <a:rPr lang="en-US" altLang="en-US" sz="800"/>
              <a:t>(Ah, slowly!) toward the light:-- </a:t>
            </a:r>
          </a:p>
          <a:p>
            <a:pPr>
              <a:lnSpc>
                <a:spcPct val="80000"/>
              </a:lnSpc>
            </a:pPr>
            <a:r>
              <a:rPr lang="en-US" altLang="en-US" sz="800"/>
              <a:t>"Why brought ye us from bondage, </a:t>
            </a:r>
          </a:p>
          <a:p>
            <a:pPr lvl="1">
              <a:lnSpc>
                <a:spcPct val="80000"/>
              </a:lnSpc>
            </a:pPr>
            <a:r>
              <a:rPr lang="en-US" altLang="en-US" sz="800"/>
              <a:t>Our loved Egyptian night?" </a:t>
            </a:r>
          </a:p>
          <a:p>
            <a:pPr lvl="1">
              <a:lnSpc>
                <a:spcPct val="80000"/>
              </a:lnSpc>
            </a:pPr>
            <a:endParaRPr lang="en-US" altLang="en-US" sz="800"/>
          </a:p>
          <a:p>
            <a:pPr>
              <a:lnSpc>
                <a:spcPct val="80000"/>
              </a:lnSpc>
            </a:pPr>
            <a:r>
              <a:rPr lang="en-US" altLang="en-US" sz="800"/>
              <a:t>Take up the White Man's burden-- </a:t>
            </a:r>
          </a:p>
          <a:p>
            <a:pPr lvl="1">
              <a:lnSpc>
                <a:spcPct val="80000"/>
              </a:lnSpc>
            </a:pPr>
            <a:r>
              <a:rPr lang="en-US" altLang="en-US" sz="800"/>
              <a:t>Ye dare not stoop to less-- </a:t>
            </a:r>
          </a:p>
          <a:p>
            <a:pPr>
              <a:lnSpc>
                <a:spcPct val="80000"/>
              </a:lnSpc>
            </a:pPr>
            <a:r>
              <a:rPr lang="en-US" altLang="en-US" sz="800"/>
              <a:t>Nor call too loud on Freedom </a:t>
            </a:r>
          </a:p>
          <a:p>
            <a:pPr lvl="1">
              <a:lnSpc>
                <a:spcPct val="80000"/>
              </a:lnSpc>
            </a:pPr>
            <a:r>
              <a:rPr lang="en-US" altLang="en-US" sz="800"/>
              <a:t>To cloak your weariness. </a:t>
            </a:r>
          </a:p>
          <a:p>
            <a:pPr>
              <a:lnSpc>
                <a:spcPct val="80000"/>
              </a:lnSpc>
            </a:pPr>
            <a:r>
              <a:rPr lang="en-US" altLang="en-US" sz="800"/>
              <a:t>By all ye will or whisper, </a:t>
            </a:r>
          </a:p>
          <a:p>
            <a:pPr lvl="1">
              <a:lnSpc>
                <a:spcPct val="80000"/>
              </a:lnSpc>
            </a:pPr>
            <a:r>
              <a:rPr lang="en-US" altLang="en-US" sz="800"/>
              <a:t>By all ye leave or do, </a:t>
            </a:r>
          </a:p>
          <a:p>
            <a:pPr>
              <a:lnSpc>
                <a:spcPct val="80000"/>
              </a:lnSpc>
            </a:pPr>
            <a:r>
              <a:rPr lang="en-US" altLang="en-US" sz="800"/>
              <a:t>The silent sullen peoples </a:t>
            </a:r>
          </a:p>
          <a:p>
            <a:pPr lvl="1">
              <a:lnSpc>
                <a:spcPct val="80000"/>
              </a:lnSpc>
            </a:pPr>
            <a:r>
              <a:rPr lang="en-US" altLang="en-US" sz="800"/>
              <a:t>Shall weigh your God and you. </a:t>
            </a:r>
          </a:p>
          <a:p>
            <a:pPr lvl="1">
              <a:lnSpc>
                <a:spcPct val="80000"/>
              </a:lnSpc>
            </a:pPr>
            <a:endParaRPr lang="en-US" altLang="en-US" sz="800"/>
          </a:p>
          <a:p>
            <a:pPr>
              <a:lnSpc>
                <a:spcPct val="80000"/>
              </a:lnSpc>
            </a:pPr>
            <a:r>
              <a:rPr lang="en-US" altLang="en-US" sz="800"/>
              <a:t>Take up the White Man's burden! </a:t>
            </a:r>
          </a:p>
          <a:p>
            <a:pPr lvl="1">
              <a:lnSpc>
                <a:spcPct val="80000"/>
              </a:lnSpc>
            </a:pPr>
            <a:r>
              <a:rPr lang="en-US" altLang="en-US" sz="800"/>
              <a:t>Have done with childish days-- </a:t>
            </a:r>
          </a:p>
          <a:p>
            <a:pPr>
              <a:lnSpc>
                <a:spcPct val="80000"/>
              </a:lnSpc>
            </a:pPr>
            <a:r>
              <a:rPr lang="en-US" altLang="en-US" sz="800"/>
              <a:t>The lightly-proffered laurel, </a:t>
            </a:r>
          </a:p>
          <a:p>
            <a:pPr lvl="1">
              <a:lnSpc>
                <a:spcPct val="80000"/>
              </a:lnSpc>
            </a:pPr>
            <a:r>
              <a:rPr lang="en-US" altLang="en-US" sz="800"/>
              <a:t>The easy ungrudged praise: </a:t>
            </a:r>
          </a:p>
          <a:p>
            <a:pPr>
              <a:lnSpc>
                <a:spcPct val="80000"/>
              </a:lnSpc>
            </a:pPr>
            <a:r>
              <a:rPr lang="en-US" altLang="en-US" sz="800"/>
              <a:t>Comes now, to search your manhood </a:t>
            </a:r>
          </a:p>
          <a:p>
            <a:pPr lvl="1">
              <a:lnSpc>
                <a:spcPct val="80000"/>
              </a:lnSpc>
            </a:pPr>
            <a:r>
              <a:rPr lang="en-US" altLang="en-US" sz="800"/>
              <a:t>Through all the thankless years, </a:t>
            </a:r>
          </a:p>
          <a:p>
            <a:pPr>
              <a:lnSpc>
                <a:spcPct val="80000"/>
              </a:lnSpc>
            </a:pPr>
            <a:r>
              <a:rPr lang="en-US" altLang="en-US" sz="800"/>
              <a:t>Cold, edged with dear-bought wisdom, </a:t>
            </a:r>
          </a:p>
          <a:p>
            <a:pPr lvl="1">
              <a:lnSpc>
                <a:spcPct val="80000"/>
              </a:lnSpc>
            </a:pPr>
            <a:r>
              <a:rPr lang="en-US" altLang="en-US" sz="800"/>
              <a:t>The judgment of your peers. </a:t>
            </a:r>
          </a:p>
          <a:p>
            <a:pPr>
              <a:lnSpc>
                <a:spcPct val="80000"/>
              </a:lnSpc>
            </a:pPr>
            <a:r>
              <a:rPr lang="en-US" altLang="en-US" sz="800"/>
              <a:t/>
            </a:r>
            <a:br>
              <a:rPr lang="en-US" altLang="en-US" sz="800"/>
            </a:br>
            <a:endParaRPr lang="en-US" altLang="en-US" sz="800"/>
          </a:p>
        </p:txBody>
      </p:sp>
    </p:spTree>
    <p:extLst>
      <p:ext uri="{BB962C8B-B14F-4D97-AF65-F5344CB8AC3E}">
        <p14:creationId xmlns:p14="http://schemas.microsoft.com/office/powerpoint/2010/main" val="991672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03/02/2018</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03/02/2018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03/02/2018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03/02/2018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03/02/2018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03/02/2018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03/02/2018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03/02/2018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03/02/2018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7600" y="6243638"/>
            <a:ext cx="2844800" cy="457200"/>
          </a:xfrm>
        </p:spPr>
        <p:txBody>
          <a:bodyPr/>
          <a:lstStyle>
            <a:lvl1pPr>
              <a:defRPr/>
            </a:lvl1pPr>
          </a:lstStyle>
          <a:p>
            <a:fld id="{9B181B28-B328-44E3-BDE5-19E6E70B3BA8}" type="slidenum">
              <a:rPr lang="en-US" altLang="en-US"/>
              <a:pPr/>
              <a:t>‹#›</a:t>
            </a:fld>
            <a:endParaRPr lang="en-US" altLang="en-US"/>
          </a:p>
        </p:txBody>
      </p:sp>
    </p:spTree>
    <p:extLst>
      <p:ext uri="{BB962C8B-B14F-4D97-AF65-F5344CB8AC3E}">
        <p14:creationId xmlns:p14="http://schemas.microsoft.com/office/powerpoint/2010/main" val="393142324"/>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03/02/2018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03/02/2018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03/02/2018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03/02/2018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03/02/2018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03/02/2018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03/02/2018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03/02/2018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03/02/2018</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 id="2147483669" r:id="rId18"/>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35.emf"/></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4"/>
          </p:nvPr>
        </p:nvSpPr>
        <p:spPr/>
        <p:txBody>
          <a:bodyPr/>
          <a:lstStyle/>
          <a:p>
            <a:fld id="{E0853F8D-9BE2-4A0B-B96F-927A1A0AF5BF}" type="slidenum">
              <a:rPr lang="en-US" altLang="en-US"/>
              <a:pPr/>
              <a:t>1</a:t>
            </a:fld>
            <a:endParaRPr lang="en-US" altLang="en-US"/>
          </a:p>
        </p:txBody>
      </p:sp>
      <p:sp>
        <p:nvSpPr>
          <p:cNvPr id="2050" name="Rectangle 2"/>
          <p:cNvSpPr>
            <a:spLocks noGrp="1" noChangeArrowheads="1"/>
          </p:cNvSpPr>
          <p:nvPr>
            <p:ph type="ctrTitle"/>
          </p:nvPr>
        </p:nvSpPr>
        <p:spPr/>
        <p:txBody>
          <a:bodyPr/>
          <a:lstStyle/>
          <a:p>
            <a:r>
              <a:rPr lang="en-US" altLang="en-US" dirty="0"/>
              <a:t>IMPERIALISM:</a:t>
            </a:r>
          </a:p>
        </p:txBody>
      </p:sp>
      <p:sp>
        <p:nvSpPr>
          <p:cNvPr id="2051" name="Rectangle 3"/>
          <p:cNvSpPr>
            <a:spLocks noGrp="1" noChangeArrowheads="1"/>
          </p:cNvSpPr>
          <p:nvPr>
            <p:ph type="subTitle" idx="1"/>
          </p:nvPr>
        </p:nvSpPr>
        <p:spPr>
          <a:xfrm>
            <a:off x="5580993" y="4385732"/>
            <a:ext cx="5579132" cy="1405467"/>
          </a:xfrm>
        </p:spPr>
        <p:txBody>
          <a:bodyPr>
            <a:normAutofit/>
          </a:bodyPr>
          <a:lstStyle/>
          <a:p>
            <a:r>
              <a:rPr lang="en-US" altLang="en-US" sz="2800" cap="none" dirty="0"/>
              <a:t>The Building of Global Empires</a:t>
            </a:r>
          </a:p>
        </p:txBody>
      </p:sp>
      <p:pic>
        <p:nvPicPr>
          <p:cNvPr id="2" name="Picture 1"/>
          <p:cNvPicPr>
            <a:picLocks noChangeAspect="1"/>
          </p:cNvPicPr>
          <p:nvPr/>
        </p:nvPicPr>
        <p:blipFill>
          <a:blip r:embed="rId2"/>
          <a:stretch>
            <a:fillRect/>
          </a:stretch>
        </p:blipFill>
        <p:spPr>
          <a:xfrm>
            <a:off x="375203" y="1714086"/>
            <a:ext cx="4762500" cy="4171950"/>
          </a:xfrm>
          <a:prstGeom prst="rect">
            <a:avLst/>
          </a:prstGeom>
        </p:spPr>
      </p:pic>
    </p:spTree>
    <p:extLst>
      <p:ext uri="{BB962C8B-B14F-4D97-AF65-F5344CB8AC3E}">
        <p14:creationId xmlns:p14="http://schemas.microsoft.com/office/powerpoint/2010/main" val="100092371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89290" y="494231"/>
            <a:ext cx="10131425" cy="1456267"/>
          </a:xfrm>
        </p:spPr>
        <p:txBody>
          <a:bodyPr/>
          <a:lstStyle/>
          <a:p>
            <a:r>
              <a:rPr lang="en-US" altLang="en-US" dirty="0"/>
              <a:t>Tools of Empire: Weaponry</a:t>
            </a:r>
          </a:p>
        </p:txBody>
      </p:sp>
      <p:sp>
        <p:nvSpPr>
          <p:cNvPr id="23555" name="Rectangle 3"/>
          <p:cNvSpPr>
            <a:spLocks noGrp="1" noChangeArrowheads="1"/>
          </p:cNvSpPr>
          <p:nvPr>
            <p:ph sz="half" idx="1"/>
          </p:nvPr>
        </p:nvSpPr>
        <p:spPr>
          <a:xfrm>
            <a:off x="317531" y="1832132"/>
            <a:ext cx="4995334" cy="4568668"/>
          </a:xfrm>
        </p:spPr>
        <p:txBody>
          <a:bodyPr>
            <a:normAutofit fontScale="92500"/>
          </a:bodyPr>
          <a:lstStyle/>
          <a:p>
            <a:r>
              <a:rPr lang="en-US" altLang="en-US" sz="2800" dirty="0"/>
              <a:t>Firearms: from muskets to rifles to machines guns</a:t>
            </a:r>
          </a:p>
          <a:p>
            <a:r>
              <a:rPr lang="en-US" altLang="en-US" sz="2800" dirty="0"/>
              <a:t>Gatling gun (1862) to Maxim gun (1883), 11 rounds per second</a:t>
            </a:r>
          </a:p>
          <a:p>
            <a:r>
              <a:rPr lang="en-US" altLang="en-US" sz="2800" dirty="0"/>
              <a:t>In Battle of Omdurman 1898, British troops killed eleven thousand Sudanese in five hours</a:t>
            </a:r>
          </a:p>
          <a:p>
            <a:pPr lvl="1"/>
            <a:r>
              <a:rPr lang="en-US" altLang="en-US" sz="2600" dirty="0"/>
              <a:t>British: six gunboats, twenty machine guns, 368 killed</a:t>
            </a:r>
          </a:p>
        </p:txBody>
      </p:sp>
      <p:pic>
        <p:nvPicPr>
          <p:cNvPr id="3" name="Content Placeholder 2"/>
          <p:cNvPicPr>
            <a:picLocks noGrp="1" noChangeAspect="1"/>
          </p:cNvPicPr>
          <p:nvPr>
            <p:ph sz="half" idx="2"/>
          </p:nvPr>
        </p:nvPicPr>
        <p:blipFill>
          <a:blip r:embed="rId2" cstate="hqprint">
            <a:extLst>
              <a:ext uri="{28A0092B-C50C-407E-A947-70E740481C1C}">
                <a14:useLocalDpi xmlns:a14="http://schemas.microsoft.com/office/drawing/2010/main"/>
              </a:ext>
            </a:extLst>
          </a:blip>
          <a:stretch>
            <a:fillRect/>
          </a:stretch>
        </p:blipFill>
        <p:spPr>
          <a:xfrm>
            <a:off x="5355003" y="1950498"/>
            <a:ext cx="6638798" cy="4674820"/>
          </a:xfrm>
          <a:prstGeom prst="rect">
            <a:avLst/>
          </a:prstGeom>
        </p:spPr>
      </p:pic>
      <p:sp>
        <p:nvSpPr>
          <p:cNvPr id="6" name="Slide Number Placeholder 5"/>
          <p:cNvSpPr>
            <a:spLocks noGrp="1"/>
          </p:cNvSpPr>
          <p:nvPr>
            <p:ph type="sldNum" sz="quarter" idx="12"/>
          </p:nvPr>
        </p:nvSpPr>
        <p:spPr/>
        <p:txBody>
          <a:bodyPr/>
          <a:lstStyle/>
          <a:p>
            <a:fld id="{E0FD1726-DDCB-4C2C-BA95-04D4D81F9F66}" type="slidenum">
              <a:rPr lang="en-US" altLang="en-US"/>
              <a:pPr/>
              <a:t>10</a:t>
            </a:fld>
            <a:endParaRPr lang="en-US" altLang="en-US"/>
          </a:p>
        </p:txBody>
      </p:sp>
      <p:pic>
        <p:nvPicPr>
          <p:cNvPr id="2" name="Picture 1"/>
          <p:cNvPicPr>
            <a:picLocks noChangeAspect="1"/>
          </p:cNvPicPr>
          <p:nvPr/>
        </p:nvPicPr>
        <p:blipFill>
          <a:blip r:embed="rId3"/>
          <a:stretch>
            <a:fillRect/>
          </a:stretch>
        </p:blipFill>
        <p:spPr>
          <a:xfrm>
            <a:off x="7378191" y="-55463"/>
            <a:ext cx="4657748" cy="6913463"/>
          </a:xfrm>
          <a:prstGeom prst="rect">
            <a:avLst/>
          </a:prstGeom>
        </p:spPr>
      </p:pic>
    </p:spTree>
    <p:extLst>
      <p:ext uri="{BB962C8B-B14F-4D97-AF65-F5344CB8AC3E}">
        <p14:creationId xmlns:p14="http://schemas.microsoft.com/office/powerpoint/2010/main" val="315358150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dirty="0"/>
              <a:t>Tools of Empire: Transportation</a:t>
            </a:r>
          </a:p>
        </p:txBody>
      </p:sp>
      <p:sp>
        <p:nvSpPr>
          <p:cNvPr id="21507" name="Rectangle 3"/>
          <p:cNvSpPr>
            <a:spLocks noGrp="1" noChangeArrowheads="1"/>
          </p:cNvSpPr>
          <p:nvPr>
            <p:ph sz="half" idx="1"/>
          </p:nvPr>
        </p:nvSpPr>
        <p:spPr>
          <a:xfrm>
            <a:off x="353497" y="1983877"/>
            <a:ext cx="4995334" cy="3649134"/>
          </a:xfrm>
        </p:spPr>
        <p:txBody>
          <a:bodyPr>
            <a:normAutofit/>
          </a:bodyPr>
          <a:lstStyle/>
          <a:p>
            <a:r>
              <a:rPr lang="en-US" altLang="en-US" sz="2800" dirty="0"/>
              <a:t>Transportation</a:t>
            </a:r>
          </a:p>
          <a:p>
            <a:pPr lvl="1"/>
            <a:r>
              <a:rPr lang="en-US" altLang="en-US" sz="2400" dirty="0"/>
              <a:t>Steamships</a:t>
            </a:r>
          </a:p>
          <a:p>
            <a:pPr lvl="1"/>
            <a:r>
              <a:rPr lang="en-US" altLang="en-US" sz="2400" dirty="0"/>
              <a:t>Railroads</a:t>
            </a:r>
          </a:p>
          <a:p>
            <a:r>
              <a:rPr lang="en-US" altLang="en-US" sz="2800" dirty="0"/>
              <a:t>Infrastructure</a:t>
            </a:r>
          </a:p>
          <a:p>
            <a:pPr lvl="1"/>
            <a:r>
              <a:rPr lang="en-US" altLang="en-US" sz="2400" dirty="0"/>
              <a:t>Suez Canal (1859-1869)</a:t>
            </a:r>
          </a:p>
          <a:p>
            <a:pPr lvl="1"/>
            <a:r>
              <a:rPr lang="en-US" altLang="en-US" sz="2400" dirty="0"/>
              <a:t>Panama Canal (1904-1914</a:t>
            </a:r>
            <a:r>
              <a:rPr lang="en-US" altLang="en-US" dirty="0"/>
              <a:t>)</a:t>
            </a:r>
          </a:p>
          <a:p>
            <a:pPr lvl="1"/>
            <a:endParaRPr lang="en-US" altLang="en-US" dirty="0"/>
          </a:p>
        </p:txBody>
      </p:sp>
      <p:sp>
        <p:nvSpPr>
          <p:cNvPr id="6" name="Slide Number Placeholder 5"/>
          <p:cNvSpPr>
            <a:spLocks noGrp="1"/>
          </p:cNvSpPr>
          <p:nvPr>
            <p:ph type="sldNum" sz="quarter" idx="12"/>
          </p:nvPr>
        </p:nvSpPr>
        <p:spPr/>
        <p:txBody>
          <a:bodyPr/>
          <a:lstStyle/>
          <a:p>
            <a:fld id="{96A20F59-2A1F-44D6-94BE-22C4D108B330}" type="slidenum">
              <a:rPr lang="en-US" altLang="en-US"/>
              <a:pPr/>
              <a:t>11</a:t>
            </a:fld>
            <a:endParaRPr lang="en-US" altLang="en-US"/>
          </a:p>
        </p:txBody>
      </p:sp>
      <p:pic>
        <p:nvPicPr>
          <p:cNvPr id="8" name="Content Placeholder 2"/>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035192" y="8467"/>
            <a:ext cx="4156808" cy="3839287"/>
          </a:xfrm>
          <a:prstGeom prst="rect">
            <a:avLst/>
          </a:prstGeom>
        </p:spPr>
      </p:pic>
      <p:pic>
        <p:nvPicPr>
          <p:cNvPr id="7" name="Content Placeholder 6"/>
          <p:cNvPicPr>
            <a:picLocks noGrp="1" noChangeAspect="1"/>
          </p:cNvPicPr>
          <p:nvPr>
            <p:ph sz="half" idx="2"/>
          </p:nvPr>
        </p:nvPicPr>
        <p:blipFill rotWithShape="1">
          <a:blip r:embed="rId3" cstate="hqprint">
            <a:extLst>
              <a:ext uri="{28A0092B-C50C-407E-A947-70E740481C1C}">
                <a14:useLocalDpi xmlns:a14="http://schemas.microsoft.com/office/drawing/2010/main"/>
              </a:ext>
            </a:extLst>
          </a:blip>
          <a:srcRect/>
          <a:stretch/>
        </p:blipFill>
        <p:spPr>
          <a:xfrm>
            <a:off x="5102088" y="3103294"/>
            <a:ext cx="4015408" cy="3754706"/>
          </a:xfrm>
          <a:prstGeom prst="rect">
            <a:avLst/>
          </a:prstGeom>
        </p:spPr>
      </p:pic>
    </p:spTree>
    <p:extLst>
      <p:ext uri="{BB962C8B-B14F-4D97-AF65-F5344CB8AC3E}">
        <p14:creationId xmlns:p14="http://schemas.microsoft.com/office/powerpoint/2010/main" val="283934748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34635" y="469762"/>
            <a:ext cx="10131425" cy="1456267"/>
          </a:xfrm>
        </p:spPr>
        <p:txBody>
          <a:bodyPr>
            <a:normAutofit/>
          </a:bodyPr>
          <a:lstStyle/>
          <a:p>
            <a:r>
              <a:rPr lang="en-US" altLang="en-US" sz="3200" dirty="0"/>
              <a:t>Tools of Empire: Communications</a:t>
            </a:r>
          </a:p>
        </p:txBody>
      </p:sp>
      <p:sp>
        <p:nvSpPr>
          <p:cNvPr id="22531" name="Rectangle 3"/>
          <p:cNvSpPr>
            <a:spLocks noGrp="1" noChangeArrowheads="1"/>
          </p:cNvSpPr>
          <p:nvPr>
            <p:ph sz="half" idx="1"/>
          </p:nvPr>
        </p:nvSpPr>
        <p:spPr>
          <a:xfrm>
            <a:off x="685802" y="1769806"/>
            <a:ext cx="5602456" cy="4763729"/>
          </a:xfrm>
        </p:spPr>
        <p:txBody>
          <a:bodyPr>
            <a:normAutofit lnSpcReduction="10000"/>
          </a:bodyPr>
          <a:lstStyle/>
          <a:p>
            <a:r>
              <a:rPr lang="en-US" sz="2800" dirty="0"/>
              <a:t>Communication technologies linked imperial lands with colonies</a:t>
            </a:r>
          </a:p>
          <a:p>
            <a:r>
              <a:rPr lang="en-US" altLang="en-US" sz="2800" dirty="0"/>
              <a:t>Correspondence</a:t>
            </a:r>
          </a:p>
          <a:p>
            <a:pPr lvl="1"/>
            <a:r>
              <a:rPr lang="en-US" altLang="en-US" sz="2400" dirty="0"/>
              <a:t>1830 Britain-India: 2 years</a:t>
            </a:r>
          </a:p>
          <a:p>
            <a:pPr lvl="1"/>
            <a:r>
              <a:rPr lang="en-US" altLang="en-US" sz="2400" dirty="0"/>
              <a:t>After Suez Canal, 2 weeks</a:t>
            </a:r>
          </a:p>
          <a:p>
            <a:r>
              <a:rPr lang="en-US" altLang="en-US" sz="2800" dirty="0"/>
              <a:t>Telegraph (invented 1830s, globally by 1900)</a:t>
            </a:r>
          </a:p>
          <a:p>
            <a:pPr lvl="1"/>
            <a:r>
              <a:rPr lang="en-US" altLang="en-US" sz="2400" dirty="0"/>
              <a:t>1870s, development of submarine cables</a:t>
            </a:r>
          </a:p>
          <a:p>
            <a:pPr lvl="1"/>
            <a:r>
              <a:rPr lang="en-US" altLang="en-US" sz="2400" dirty="0"/>
              <a:t>Britain-India: 5 hours!</a:t>
            </a:r>
          </a:p>
        </p:txBody>
      </p:sp>
      <p:pic>
        <p:nvPicPr>
          <p:cNvPr id="3" name="Content Placeholder 2"/>
          <p:cNvPicPr>
            <a:picLocks noGrp="1" noChangeAspect="1"/>
          </p:cNvPicPr>
          <p:nvPr>
            <p:ph sz="half" idx="2"/>
          </p:nvPr>
        </p:nvPicPr>
        <p:blipFill>
          <a:blip r:embed="rId2"/>
          <a:stretch>
            <a:fillRect/>
          </a:stretch>
        </p:blipFill>
        <p:spPr>
          <a:xfrm>
            <a:off x="6822743" y="140676"/>
            <a:ext cx="5123872" cy="6541477"/>
          </a:xfrm>
          <a:prstGeom prst="rect">
            <a:avLst/>
          </a:prstGeom>
        </p:spPr>
      </p:pic>
      <p:sp>
        <p:nvSpPr>
          <p:cNvPr id="6" name="Slide Number Placeholder 5"/>
          <p:cNvSpPr>
            <a:spLocks noGrp="1"/>
          </p:cNvSpPr>
          <p:nvPr>
            <p:ph type="sldNum" sz="quarter" idx="12"/>
          </p:nvPr>
        </p:nvSpPr>
        <p:spPr/>
        <p:txBody>
          <a:bodyPr/>
          <a:lstStyle/>
          <a:p>
            <a:fld id="{A29F7871-688F-419C-96E6-0E56A70DE3EA}" type="slidenum">
              <a:rPr lang="en-US" altLang="en-US"/>
              <a:pPr/>
              <a:t>12</a:t>
            </a:fld>
            <a:endParaRPr lang="en-US" altLang="en-US"/>
          </a:p>
        </p:txBody>
      </p:sp>
    </p:spTree>
    <p:extLst>
      <p:ext uri="{BB962C8B-B14F-4D97-AF65-F5344CB8AC3E}">
        <p14:creationId xmlns:p14="http://schemas.microsoft.com/office/powerpoint/2010/main" val="366036864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10218" y="278295"/>
            <a:ext cx="10131425" cy="1456267"/>
          </a:xfrm>
        </p:spPr>
        <p:txBody>
          <a:bodyPr/>
          <a:lstStyle/>
          <a:p>
            <a:r>
              <a:rPr lang="en-US" altLang="en-US" sz="3800" dirty="0"/>
              <a:t>The Jewel of the British Crown: India</a:t>
            </a:r>
          </a:p>
        </p:txBody>
      </p:sp>
      <p:sp>
        <p:nvSpPr>
          <p:cNvPr id="25603" name="Rectangle 3"/>
          <p:cNvSpPr>
            <a:spLocks noGrp="1" noChangeArrowheads="1"/>
          </p:cNvSpPr>
          <p:nvPr>
            <p:ph sz="half" idx="1"/>
          </p:nvPr>
        </p:nvSpPr>
        <p:spPr>
          <a:xfrm>
            <a:off x="4329196" y="1533832"/>
            <a:ext cx="7661243" cy="5058697"/>
          </a:xfrm>
        </p:spPr>
        <p:txBody>
          <a:bodyPr>
            <a:normAutofit/>
          </a:bodyPr>
          <a:lstStyle/>
          <a:p>
            <a:pPr>
              <a:lnSpc>
                <a:spcPct val="90000"/>
              </a:lnSpc>
            </a:pPr>
            <a:r>
              <a:rPr lang="en-US" altLang="en-US" sz="2800" dirty="0"/>
              <a:t>Company rule under EIC </a:t>
            </a:r>
          </a:p>
          <a:p>
            <a:pPr>
              <a:lnSpc>
                <a:spcPct val="90000"/>
              </a:lnSpc>
            </a:pPr>
            <a:r>
              <a:rPr lang="en-US" altLang="en-US" sz="2800" dirty="0"/>
              <a:t>Monopoly on India trade</a:t>
            </a:r>
          </a:p>
          <a:p>
            <a:pPr lvl="1">
              <a:lnSpc>
                <a:spcPct val="90000"/>
              </a:lnSpc>
            </a:pPr>
            <a:r>
              <a:rPr lang="en-US" altLang="en-US" sz="2600" dirty="0"/>
              <a:t>Cotton, coffee, tea, indigo, OPIUM!</a:t>
            </a:r>
          </a:p>
          <a:p>
            <a:pPr>
              <a:lnSpc>
                <a:spcPct val="90000"/>
              </a:lnSpc>
            </a:pPr>
            <a:r>
              <a:rPr lang="en-US" altLang="en-US" sz="2800" dirty="0"/>
              <a:t>Originally had permission from Mughal emperors</a:t>
            </a:r>
          </a:p>
          <a:p>
            <a:pPr>
              <a:lnSpc>
                <a:spcPct val="90000"/>
              </a:lnSpc>
            </a:pPr>
            <a:r>
              <a:rPr lang="en-US" altLang="en-US" sz="2800" dirty="0"/>
              <a:t>Mughal empire weakens after death of Aurangzeb, 1707</a:t>
            </a:r>
          </a:p>
          <a:p>
            <a:pPr>
              <a:lnSpc>
                <a:spcPct val="90000"/>
              </a:lnSpc>
            </a:pPr>
            <a:r>
              <a:rPr lang="en-US" altLang="en-US" sz="2800" dirty="0"/>
              <a:t>EIC took advantage of Mughal decline: began conquest of India in 1750s</a:t>
            </a:r>
          </a:p>
        </p:txBody>
      </p:sp>
      <p:sp>
        <p:nvSpPr>
          <p:cNvPr id="6" name="Slide Number Placeholder 5"/>
          <p:cNvSpPr>
            <a:spLocks noGrp="1"/>
          </p:cNvSpPr>
          <p:nvPr>
            <p:ph type="sldNum" sz="quarter" idx="12"/>
          </p:nvPr>
        </p:nvSpPr>
        <p:spPr/>
        <p:txBody>
          <a:bodyPr/>
          <a:lstStyle/>
          <a:p>
            <a:fld id="{97B3270D-A2C1-4360-9D02-3A8EBD33C055}" type="slidenum">
              <a:rPr lang="en-US" altLang="en-US"/>
              <a:pPr/>
              <a:t>13</a:t>
            </a:fld>
            <a:endParaRPr lang="en-US" altLang="en-US"/>
          </a:p>
        </p:txBody>
      </p:sp>
      <p:pic>
        <p:nvPicPr>
          <p:cNvPr id="5" name="Picture 4">
            <a:extLst>
              <a:ext uri="{FF2B5EF4-FFF2-40B4-BE49-F238E27FC236}">
                <a16:creationId xmlns:a16="http://schemas.microsoft.com/office/drawing/2014/main" id="{E741790A-CCE0-49DC-92F3-6E9A68B4F2FF}"/>
              </a:ext>
            </a:extLst>
          </p:cNvPr>
          <p:cNvPicPr>
            <a:picLocks noChangeAspect="1"/>
          </p:cNvPicPr>
          <p:nvPr/>
        </p:nvPicPr>
        <p:blipFill>
          <a:blip r:embed="rId2"/>
          <a:stretch>
            <a:fillRect/>
          </a:stretch>
        </p:blipFill>
        <p:spPr>
          <a:xfrm>
            <a:off x="784035" y="1623684"/>
            <a:ext cx="3171344" cy="4878991"/>
          </a:xfrm>
          <a:prstGeom prst="rect">
            <a:avLst/>
          </a:prstGeom>
        </p:spPr>
      </p:pic>
    </p:spTree>
    <p:extLst>
      <p:ext uri="{BB962C8B-B14F-4D97-AF65-F5344CB8AC3E}">
        <p14:creationId xmlns:p14="http://schemas.microsoft.com/office/powerpoint/2010/main" val="325095915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10218" y="268130"/>
            <a:ext cx="10131425" cy="1456267"/>
          </a:xfrm>
        </p:spPr>
        <p:txBody>
          <a:bodyPr/>
          <a:lstStyle/>
          <a:p>
            <a:r>
              <a:rPr lang="en-US" altLang="en-US" dirty="0"/>
              <a:t>British Conquest</a:t>
            </a:r>
          </a:p>
        </p:txBody>
      </p:sp>
      <p:sp>
        <p:nvSpPr>
          <p:cNvPr id="26627" name="Rectangle 3"/>
          <p:cNvSpPr>
            <a:spLocks noGrp="1" noChangeArrowheads="1"/>
          </p:cNvSpPr>
          <p:nvPr>
            <p:ph sz="half" idx="1"/>
          </p:nvPr>
        </p:nvSpPr>
        <p:spPr>
          <a:xfrm>
            <a:off x="320042" y="1860713"/>
            <a:ext cx="4729036" cy="3649134"/>
          </a:xfrm>
        </p:spPr>
        <p:txBody>
          <a:bodyPr>
            <a:normAutofit/>
          </a:bodyPr>
          <a:lstStyle/>
          <a:p>
            <a:r>
              <a:rPr lang="en-US" altLang="en-US" sz="2800" dirty="0"/>
              <a:t>Built trading cities and forts at Calcutta, Madras, Bombay</a:t>
            </a:r>
          </a:p>
          <a:p>
            <a:r>
              <a:rPr lang="en-US" altLang="en-US" sz="2800" dirty="0"/>
              <a:t>Ruled domains with small British force and Indian troops (</a:t>
            </a:r>
            <a:r>
              <a:rPr lang="en-US" altLang="en-US" sz="2800" dirty="0" err="1"/>
              <a:t>sepoys</a:t>
            </a:r>
            <a:r>
              <a:rPr lang="en-US" altLang="en-US" sz="2800" dirty="0"/>
              <a:t>)</a:t>
            </a:r>
          </a:p>
        </p:txBody>
      </p:sp>
      <p:pic>
        <p:nvPicPr>
          <p:cNvPr id="3" name="Content Placeholder 2"/>
          <p:cNvPicPr>
            <a:picLocks noGrp="1" noChangeAspect="1"/>
          </p:cNvPicPr>
          <p:nvPr>
            <p:ph sz="half" idx="2"/>
          </p:nvPr>
        </p:nvPicPr>
        <p:blipFill>
          <a:blip r:embed="rId2"/>
          <a:stretch>
            <a:fillRect/>
          </a:stretch>
        </p:blipFill>
        <p:spPr>
          <a:xfrm>
            <a:off x="4956951" y="1294228"/>
            <a:ext cx="7093624" cy="5080068"/>
          </a:xfrm>
          <a:prstGeom prst="rect">
            <a:avLst/>
          </a:prstGeom>
        </p:spPr>
      </p:pic>
      <p:sp>
        <p:nvSpPr>
          <p:cNvPr id="6" name="Slide Number Placeholder 5"/>
          <p:cNvSpPr>
            <a:spLocks noGrp="1"/>
          </p:cNvSpPr>
          <p:nvPr>
            <p:ph type="sldNum" sz="quarter" idx="12"/>
          </p:nvPr>
        </p:nvSpPr>
        <p:spPr/>
        <p:txBody>
          <a:bodyPr/>
          <a:lstStyle/>
          <a:p>
            <a:fld id="{3172D4EC-22A9-49A8-8DE7-B5BC1B2C55F5}" type="slidenum">
              <a:rPr lang="en-US" altLang="en-US"/>
              <a:pPr/>
              <a:t>14</a:t>
            </a:fld>
            <a:endParaRPr lang="en-US" altLang="en-US"/>
          </a:p>
        </p:txBody>
      </p:sp>
    </p:spTree>
    <p:extLst>
      <p:ext uri="{BB962C8B-B14F-4D97-AF65-F5344CB8AC3E}">
        <p14:creationId xmlns:p14="http://schemas.microsoft.com/office/powerpoint/2010/main" val="302265637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10218" y="185530"/>
            <a:ext cx="4294517" cy="1456267"/>
          </a:xfrm>
        </p:spPr>
        <p:txBody>
          <a:bodyPr/>
          <a:lstStyle/>
          <a:p>
            <a:r>
              <a:rPr lang="en-US" altLang="en-US" dirty="0" err="1"/>
              <a:t>Sepoy</a:t>
            </a:r>
            <a:r>
              <a:rPr lang="en-US" altLang="en-US" dirty="0"/>
              <a:t> Revolt, 1857</a:t>
            </a:r>
          </a:p>
        </p:txBody>
      </p:sp>
      <p:sp>
        <p:nvSpPr>
          <p:cNvPr id="27651" name="Rectangle 3"/>
          <p:cNvSpPr>
            <a:spLocks noGrp="1" noChangeArrowheads="1"/>
          </p:cNvSpPr>
          <p:nvPr>
            <p:ph sz="half" idx="1"/>
          </p:nvPr>
        </p:nvSpPr>
        <p:spPr>
          <a:xfrm>
            <a:off x="6927575" y="185530"/>
            <a:ext cx="5264425" cy="6327058"/>
          </a:xfrm>
        </p:spPr>
        <p:txBody>
          <a:bodyPr>
            <a:noAutofit/>
          </a:bodyPr>
          <a:lstStyle/>
          <a:p>
            <a:r>
              <a:rPr lang="en-US" altLang="en-US" sz="2800" dirty="0"/>
              <a:t>Enfield rifles</a:t>
            </a:r>
          </a:p>
          <a:p>
            <a:r>
              <a:rPr lang="en-US" altLang="en-US" sz="2800" dirty="0"/>
              <a:t>Cartridges in wax paper greased with animal fat</a:t>
            </a:r>
          </a:p>
          <a:p>
            <a:pPr lvl="1"/>
            <a:r>
              <a:rPr lang="en-US" altLang="en-US" sz="2800" dirty="0"/>
              <a:t>Problem for Hindus: beef</a:t>
            </a:r>
          </a:p>
          <a:p>
            <a:pPr lvl="1"/>
            <a:r>
              <a:rPr lang="en-US" altLang="en-US" sz="2800" dirty="0"/>
              <a:t>Problem for Muslims: pork</a:t>
            </a:r>
          </a:p>
          <a:p>
            <a:r>
              <a:rPr lang="en-US" altLang="en-US" sz="2800" dirty="0" err="1"/>
              <a:t>Sepoys</a:t>
            </a:r>
            <a:r>
              <a:rPr lang="en-US" altLang="en-US" sz="2800" dirty="0"/>
              <a:t> capture garrison</a:t>
            </a:r>
          </a:p>
          <a:p>
            <a:pPr lvl="1"/>
            <a:r>
              <a:rPr lang="en-US" altLang="en-US" sz="2800" dirty="0"/>
              <a:t>60 soldiers, 180 civilian males massacred (after surrender)</a:t>
            </a:r>
          </a:p>
          <a:p>
            <a:r>
              <a:rPr lang="en-US" altLang="en-US" sz="2800" dirty="0"/>
              <a:t>Attacks on British civilians led to swift British reprisals</a:t>
            </a:r>
          </a:p>
          <a:p>
            <a:pPr lvl="1"/>
            <a:r>
              <a:rPr lang="en-US" altLang="en-US" sz="2800" dirty="0"/>
              <a:t>375 women and children murdered</a:t>
            </a:r>
          </a:p>
          <a:p>
            <a:r>
              <a:rPr lang="en-US" altLang="en-US" sz="2800" dirty="0"/>
              <a:t>British retake fort, hang rebels</a:t>
            </a:r>
          </a:p>
        </p:txBody>
      </p:sp>
      <p:pic>
        <p:nvPicPr>
          <p:cNvPr id="3" name="Content Placeholder 2"/>
          <p:cNvPicPr>
            <a:picLocks noGrp="1" noChangeAspect="1"/>
          </p:cNvPicPr>
          <p:nvPr>
            <p:ph sz="half" idx="2"/>
          </p:nvPr>
        </p:nvPicPr>
        <p:blipFill>
          <a:blip r:embed="rId2"/>
          <a:stretch>
            <a:fillRect/>
          </a:stretch>
        </p:blipFill>
        <p:spPr>
          <a:xfrm>
            <a:off x="112543" y="1537727"/>
            <a:ext cx="6509484" cy="4259452"/>
          </a:xfrm>
          <a:prstGeom prst="rect">
            <a:avLst/>
          </a:prstGeom>
        </p:spPr>
      </p:pic>
      <p:sp>
        <p:nvSpPr>
          <p:cNvPr id="6" name="Slide Number Placeholder 5"/>
          <p:cNvSpPr>
            <a:spLocks noGrp="1"/>
          </p:cNvSpPr>
          <p:nvPr>
            <p:ph type="sldNum" sz="quarter" idx="12"/>
          </p:nvPr>
        </p:nvSpPr>
        <p:spPr/>
        <p:txBody>
          <a:bodyPr/>
          <a:lstStyle/>
          <a:p>
            <a:fld id="{60CF419F-4A75-4249-99EC-E1E9BDA45C7B}" type="slidenum">
              <a:rPr lang="en-US" altLang="en-US"/>
              <a:pPr/>
              <a:t>15</a:t>
            </a:fld>
            <a:endParaRPr lang="en-US" altLang="en-US"/>
          </a:p>
        </p:txBody>
      </p:sp>
    </p:spTree>
    <p:extLst>
      <p:ext uri="{BB962C8B-B14F-4D97-AF65-F5344CB8AC3E}">
        <p14:creationId xmlns:p14="http://schemas.microsoft.com/office/powerpoint/2010/main" val="111169143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10218" y="0"/>
            <a:ext cx="10131425" cy="1456267"/>
          </a:xfrm>
        </p:spPr>
        <p:txBody>
          <a:bodyPr/>
          <a:lstStyle/>
          <a:p>
            <a:r>
              <a:rPr lang="en-US" altLang="en-US" dirty="0"/>
              <a:t>Britain establishes direct rule (1858)</a:t>
            </a:r>
          </a:p>
        </p:txBody>
      </p:sp>
      <p:sp>
        <p:nvSpPr>
          <p:cNvPr id="29699" name="Rectangle 3"/>
          <p:cNvSpPr>
            <a:spLocks noGrp="1" noChangeArrowheads="1"/>
          </p:cNvSpPr>
          <p:nvPr>
            <p:ph sz="half" idx="1"/>
          </p:nvPr>
        </p:nvSpPr>
        <p:spPr>
          <a:xfrm>
            <a:off x="182220" y="1837267"/>
            <a:ext cx="4031971" cy="3649134"/>
          </a:xfrm>
        </p:spPr>
        <p:txBody>
          <a:bodyPr>
            <a:normAutofit fontScale="92500" lnSpcReduction="20000"/>
          </a:bodyPr>
          <a:lstStyle/>
          <a:p>
            <a:r>
              <a:rPr lang="en-US" altLang="en-US" sz="2800" dirty="0"/>
              <a:t>British officials appointed a viceroy and formulated all domestic and foreign policy</a:t>
            </a:r>
          </a:p>
          <a:p>
            <a:pPr lvl="1"/>
            <a:r>
              <a:rPr lang="en-US" altLang="en-US" sz="2600" dirty="0"/>
              <a:t>Pre-empts East India Company</a:t>
            </a:r>
          </a:p>
          <a:p>
            <a:r>
              <a:rPr lang="en-US" altLang="en-US" sz="2800" dirty="0"/>
              <a:t>Established civil service staffed by English</a:t>
            </a:r>
          </a:p>
          <a:p>
            <a:r>
              <a:rPr lang="en-US" altLang="en-US" sz="2800" dirty="0"/>
              <a:t>Indians held low-level bureaucratic positions</a:t>
            </a:r>
          </a:p>
        </p:txBody>
      </p:sp>
      <p:pic>
        <p:nvPicPr>
          <p:cNvPr id="3" name="Content Placeholder 2"/>
          <p:cNvPicPr>
            <a:picLocks noGrp="1" noChangeAspect="1"/>
          </p:cNvPicPr>
          <p:nvPr>
            <p:ph sz="half" idx="2"/>
          </p:nvPr>
        </p:nvPicPr>
        <p:blipFill>
          <a:blip r:embed="rId2"/>
          <a:stretch>
            <a:fillRect/>
          </a:stretch>
        </p:blipFill>
        <p:spPr>
          <a:xfrm>
            <a:off x="4214191" y="1292838"/>
            <a:ext cx="7589313" cy="5134329"/>
          </a:xfrm>
          <a:prstGeom prst="rect">
            <a:avLst/>
          </a:prstGeom>
        </p:spPr>
      </p:pic>
      <p:sp>
        <p:nvSpPr>
          <p:cNvPr id="6" name="Slide Number Placeholder 5"/>
          <p:cNvSpPr>
            <a:spLocks noGrp="1"/>
          </p:cNvSpPr>
          <p:nvPr>
            <p:ph type="sldNum" sz="quarter" idx="12"/>
          </p:nvPr>
        </p:nvSpPr>
        <p:spPr/>
        <p:txBody>
          <a:bodyPr/>
          <a:lstStyle/>
          <a:p>
            <a:fld id="{3D9CF4BF-AD9F-45D8-9830-335F936FB3D5}" type="slidenum">
              <a:rPr lang="en-US" altLang="en-US"/>
              <a:pPr/>
              <a:t>16</a:t>
            </a:fld>
            <a:endParaRPr lang="en-US" altLang="en-US"/>
          </a:p>
        </p:txBody>
      </p:sp>
    </p:spTree>
    <p:extLst>
      <p:ext uri="{BB962C8B-B14F-4D97-AF65-F5344CB8AC3E}">
        <p14:creationId xmlns:p14="http://schemas.microsoft.com/office/powerpoint/2010/main" val="271868881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584201" y="220231"/>
            <a:ext cx="10131425" cy="1456267"/>
          </a:xfrm>
        </p:spPr>
        <p:txBody>
          <a:bodyPr/>
          <a:lstStyle/>
          <a:p>
            <a:r>
              <a:rPr lang="en-US" altLang="en-US" dirty="0"/>
              <a:t>British Rule in India and Ceylon (Sri Lanka)</a:t>
            </a:r>
          </a:p>
        </p:txBody>
      </p:sp>
      <p:sp>
        <p:nvSpPr>
          <p:cNvPr id="30723" name="Rectangle 3"/>
          <p:cNvSpPr>
            <a:spLocks noGrp="1" noChangeArrowheads="1"/>
          </p:cNvSpPr>
          <p:nvPr>
            <p:ph sz="half" idx="1"/>
          </p:nvPr>
        </p:nvSpPr>
        <p:spPr>
          <a:xfrm>
            <a:off x="6985002" y="2410353"/>
            <a:ext cx="4995334" cy="3649134"/>
          </a:xfrm>
        </p:spPr>
        <p:txBody>
          <a:bodyPr/>
          <a:lstStyle/>
          <a:p>
            <a:r>
              <a:rPr lang="en-US" altLang="en-US" sz="2800" dirty="0"/>
              <a:t>Introduction of commercial crops</a:t>
            </a:r>
          </a:p>
          <a:p>
            <a:pPr lvl="1"/>
            <a:r>
              <a:rPr lang="en-US" altLang="en-US" sz="2400" dirty="0"/>
              <a:t>Tea, coffee, opium</a:t>
            </a:r>
            <a:endParaRPr lang="en-US" altLang="en-US" dirty="0"/>
          </a:p>
          <a:p>
            <a:r>
              <a:rPr lang="en-US" altLang="en-US" sz="2600" dirty="0"/>
              <a:t>Built railroads and telegraph lines, new canals, harbors, and irrigation methods</a:t>
            </a:r>
          </a:p>
        </p:txBody>
      </p:sp>
      <p:sp>
        <p:nvSpPr>
          <p:cNvPr id="6" name="Slide Number Placeholder 5"/>
          <p:cNvSpPr>
            <a:spLocks noGrp="1"/>
          </p:cNvSpPr>
          <p:nvPr>
            <p:ph type="sldNum" sz="quarter" idx="12"/>
          </p:nvPr>
        </p:nvSpPr>
        <p:spPr/>
        <p:txBody>
          <a:bodyPr/>
          <a:lstStyle/>
          <a:p>
            <a:fld id="{73417D87-6102-44F4-B86B-81E6C69D6D92}" type="slidenum">
              <a:rPr lang="en-US" altLang="en-US"/>
              <a:pPr/>
              <a:t>17</a:t>
            </a:fld>
            <a:endParaRPr lang="en-US" altLang="en-US"/>
          </a:p>
        </p:txBody>
      </p:sp>
      <p:pic>
        <p:nvPicPr>
          <p:cNvPr id="4" name="Content Placeholder 3"/>
          <p:cNvPicPr>
            <a:picLocks noGrp="1" noChangeAspect="1"/>
          </p:cNvPicPr>
          <p:nvPr>
            <p:ph sz="half" idx="2"/>
          </p:nvPr>
        </p:nvPicPr>
        <p:blipFill>
          <a:blip r:embed="rId2"/>
          <a:stretch>
            <a:fillRect/>
          </a:stretch>
        </p:blipFill>
        <p:spPr>
          <a:xfrm>
            <a:off x="398206" y="1613619"/>
            <a:ext cx="6297562" cy="4739572"/>
          </a:xfrm>
          <a:prstGeom prst="rect">
            <a:avLst/>
          </a:prstGeom>
        </p:spPr>
      </p:pic>
      <p:pic>
        <p:nvPicPr>
          <p:cNvPr id="5" name="Picture 4"/>
          <p:cNvPicPr>
            <a:picLocks noChangeAspect="1"/>
          </p:cNvPicPr>
          <p:nvPr/>
        </p:nvPicPr>
        <p:blipFill>
          <a:blip r:embed="rId3"/>
          <a:stretch>
            <a:fillRect/>
          </a:stretch>
        </p:blipFill>
        <p:spPr>
          <a:xfrm>
            <a:off x="237818" y="1724025"/>
            <a:ext cx="6457950" cy="4524375"/>
          </a:xfrm>
          <a:prstGeom prst="rect">
            <a:avLst/>
          </a:prstGeom>
        </p:spPr>
      </p:pic>
    </p:spTree>
    <p:extLst>
      <p:ext uri="{BB962C8B-B14F-4D97-AF65-F5344CB8AC3E}">
        <p14:creationId xmlns:p14="http://schemas.microsoft.com/office/powerpoint/2010/main" val="176304093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584201" y="220231"/>
            <a:ext cx="10131425" cy="1456267"/>
          </a:xfrm>
        </p:spPr>
        <p:txBody>
          <a:bodyPr/>
          <a:lstStyle/>
          <a:p>
            <a:r>
              <a:rPr lang="en-US" altLang="en-US" dirty="0"/>
              <a:t>British Rule in India and Ceylon (Sri Lanka)</a:t>
            </a:r>
          </a:p>
        </p:txBody>
      </p:sp>
      <p:sp>
        <p:nvSpPr>
          <p:cNvPr id="30723" name="Rectangle 3"/>
          <p:cNvSpPr>
            <a:spLocks noGrp="1" noChangeArrowheads="1"/>
          </p:cNvSpPr>
          <p:nvPr>
            <p:ph sz="half" idx="1"/>
          </p:nvPr>
        </p:nvSpPr>
        <p:spPr>
          <a:xfrm>
            <a:off x="6985002" y="2410353"/>
            <a:ext cx="4995334" cy="3649134"/>
          </a:xfrm>
        </p:spPr>
        <p:txBody>
          <a:bodyPr>
            <a:normAutofit fontScale="77500" lnSpcReduction="20000"/>
          </a:bodyPr>
          <a:lstStyle/>
          <a:p>
            <a:r>
              <a:rPr lang="en-US" altLang="en-US" sz="2800" dirty="0"/>
              <a:t>Stamp of British culture on Indian environment</a:t>
            </a:r>
          </a:p>
          <a:p>
            <a:r>
              <a:rPr lang="en-US" altLang="en-US" sz="2800" dirty="0"/>
              <a:t>British rule tried not interfere with Indian culture or Hindu religion</a:t>
            </a:r>
          </a:p>
          <a:p>
            <a:r>
              <a:rPr lang="en-US" altLang="en-US" sz="2800" dirty="0"/>
              <a:t>Established English-style schools for Indian elites</a:t>
            </a:r>
          </a:p>
          <a:p>
            <a:r>
              <a:rPr lang="en-US" altLang="en-US" sz="2800" dirty="0"/>
              <a:t>Outlawed Indian customs considered offensive, such as the sati</a:t>
            </a:r>
          </a:p>
          <a:p>
            <a:r>
              <a:rPr lang="en-US" altLang="en-US" sz="2800" dirty="0"/>
              <a:t>Veneer on poor Muslim-Hindu relations</a:t>
            </a:r>
          </a:p>
        </p:txBody>
      </p:sp>
      <p:pic>
        <p:nvPicPr>
          <p:cNvPr id="3" name="Content Placeholder 2"/>
          <p:cNvPicPr>
            <a:picLocks noGrp="1" noChangeAspect="1"/>
          </p:cNvPicPr>
          <p:nvPr>
            <p:ph sz="half" idx="2"/>
          </p:nvPr>
        </p:nvPicPr>
        <p:blipFill>
          <a:blip r:embed="rId2"/>
          <a:stretch>
            <a:fillRect/>
          </a:stretch>
        </p:blipFill>
        <p:spPr>
          <a:xfrm>
            <a:off x="395515" y="1676498"/>
            <a:ext cx="5953775" cy="4834597"/>
          </a:xfrm>
          <a:prstGeom prst="rect">
            <a:avLst/>
          </a:prstGeom>
        </p:spPr>
      </p:pic>
      <p:sp>
        <p:nvSpPr>
          <p:cNvPr id="6" name="Slide Number Placeholder 5"/>
          <p:cNvSpPr>
            <a:spLocks noGrp="1"/>
          </p:cNvSpPr>
          <p:nvPr>
            <p:ph type="sldNum" sz="quarter" idx="12"/>
          </p:nvPr>
        </p:nvSpPr>
        <p:spPr/>
        <p:txBody>
          <a:bodyPr/>
          <a:lstStyle/>
          <a:p>
            <a:fld id="{73417D87-6102-44F4-B86B-81E6C69D6D92}" type="slidenum">
              <a:rPr lang="en-US" altLang="en-US"/>
              <a:pPr/>
              <a:t>18</a:t>
            </a:fld>
            <a:endParaRPr lang="en-US" altLang="en-US"/>
          </a:p>
        </p:txBody>
      </p:sp>
    </p:spTree>
    <p:extLst>
      <p:ext uri="{BB962C8B-B14F-4D97-AF65-F5344CB8AC3E}">
        <p14:creationId xmlns:p14="http://schemas.microsoft.com/office/powerpoint/2010/main" val="170038515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10218" y="129277"/>
            <a:ext cx="10131425" cy="1456267"/>
          </a:xfrm>
        </p:spPr>
        <p:txBody>
          <a:bodyPr/>
          <a:lstStyle/>
          <a:p>
            <a:r>
              <a:rPr lang="en-US" altLang="en-US" dirty="0"/>
              <a:t>Imperialism in Central Asia</a:t>
            </a:r>
          </a:p>
        </p:txBody>
      </p:sp>
      <p:sp>
        <p:nvSpPr>
          <p:cNvPr id="52227" name="Rectangle 3"/>
          <p:cNvSpPr>
            <a:spLocks noGrp="1" noChangeArrowheads="1"/>
          </p:cNvSpPr>
          <p:nvPr>
            <p:ph sz="half" idx="1"/>
          </p:nvPr>
        </p:nvSpPr>
        <p:spPr>
          <a:xfrm>
            <a:off x="398445" y="1235607"/>
            <a:ext cx="6128964" cy="5266791"/>
          </a:xfrm>
        </p:spPr>
        <p:txBody>
          <a:bodyPr>
            <a:normAutofit fontScale="92500" lnSpcReduction="10000"/>
          </a:bodyPr>
          <a:lstStyle/>
          <a:p>
            <a:r>
              <a:rPr lang="en-US" altLang="en-US" sz="2800" dirty="0"/>
              <a:t>British, French, Russians complete for central Asia</a:t>
            </a:r>
          </a:p>
          <a:p>
            <a:pPr lvl="1"/>
            <a:r>
              <a:rPr lang="en-US" altLang="en-US" sz="2400" dirty="0"/>
              <a:t>France drops out after Napoleon</a:t>
            </a:r>
          </a:p>
          <a:p>
            <a:pPr lvl="1"/>
            <a:r>
              <a:rPr lang="en-US" altLang="en-US" sz="2400" dirty="0"/>
              <a:t>By 1860s Russian expansion reached northern frontiers of British India</a:t>
            </a:r>
          </a:p>
          <a:p>
            <a:pPr lvl="1"/>
            <a:r>
              <a:rPr lang="en-US" altLang="en-US" sz="2800" dirty="0"/>
              <a:t>The “Great Game”- Russian vs. British intrigue in Afghanistan</a:t>
            </a:r>
          </a:p>
          <a:p>
            <a:pPr lvl="1"/>
            <a:r>
              <a:rPr lang="en-US" altLang="en-US" sz="2400" dirty="0"/>
              <a:t>Preparation for imperialist war</a:t>
            </a:r>
          </a:p>
          <a:p>
            <a:pPr lvl="1"/>
            <a:r>
              <a:rPr lang="en-US" altLang="en-US" sz="2400" dirty="0"/>
              <a:t>Russian and British explorers mapped, scouted, but never colonized Afghanistan</a:t>
            </a:r>
          </a:p>
          <a:p>
            <a:pPr lvl="1"/>
            <a:r>
              <a:rPr lang="en-US" altLang="en-US" sz="2400" dirty="0"/>
              <a:t>Russian Revolution of 1917 forestalled war</a:t>
            </a:r>
            <a:endParaRPr lang="en-US" altLang="en-US" sz="2000" dirty="0"/>
          </a:p>
          <a:p>
            <a:pPr lvl="1"/>
            <a:r>
              <a:rPr lang="en-US" altLang="en-US" sz="2400" dirty="0"/>
              <a:t>Russian dominance of central Asia lasted until 1991</a:t>
            </a:r>
          </a:p>
        </p:txBody>
      </p:sp>
      <p:sp>
        <p:nvSpPr>
          <p:cNvPr id="6" name="Slide Number Placeholder 5"/>
          <p:cNvSpPr>
            <a:spLocks noGrp="1"/>
          </p:cNvSpPr>
          <p:nvPr>
            <p:ph type="sldNum" sz="quarter" idx="12"/>
          </p:nvPr>
        </p:nvSpPr>
        <p:spPr/>
        <p:txBody>
          <a:bodyPr/>
          <a:lstStyle/>
          <a:p>
            <a:fld id="{BA2647BD-5BA0-4FDC-9AD8-21E6AAD85C57}" type="slidenum">
              <a:rPr lang="en-US" altLang="en-US"/>
              <a:pPr/>
              <a:t>19</a:t>
            </a:fld>
            <a:endParaRPr lang="en-US" altLang="en-US"/>
          </a:p>
        </p:txBody>
      </p:sp>
      <p:pic>
        <p:nvPicPr>
          <p:cNvPr id="8" name="Picture 7"/>
          <p:cNvPicPr>
            <a:picLocks noChangeAspect="1"/>
          </p:cNvPicPr>
          <p:nvPr/>
        </p:nvPicPr>
        <p:blipFill>
          <a:blip r:embed="rId2"/>
          <a:stretch>
            <a:fillRect/>
          </a:stretch>
        </p:blipFill>
        <p:spPr>
          <a:xfrm>
            <a:off x="6527409" y="1671737"/>
            <a:ext cx="5372100" cy="3581400"/>
          </a:xfrm>
          <a:prstGeom prst="rect">
            <a:avLst/>
          </a:prstGeom>
        </p:spPr>
      </p:pic>
      <p:pic>
        <p:nvPicPr>
          <p:cNvPr id="3" name="Content Placeholder 2"/>
          <p:cNvPicPr>
            <a:picLocks noGrp="1" noChangeAspect="1"/>
          </p:cNvPicPr>
          <p:nvPr>
            <p:ph sz="half" idx="2"/>
          </p:nvPr>
        </p:nvPicPr>
        <p:blipFill>
          <a:blip r:embed="rId3"/>
          <a:stretch>
            <a:fillRect/>
          </a:stretch>
        </p:blipFill>
        <p:spPr>
          <a:xfrm>
            <a:off x="149603" y="116528"/>
            <a:ext cx="8737600" cy="6691817"/>
          </a:xfrm>
          <a:prstGeom prst="rect">
            <a:avLst/>
          </a:prstGeom>
        </p:spPr>
      </p:pic>
    </p:spTree>
    <p:extLst>
      <p:ext uri="{BB962C8B-B14F-4D97-AF65-F5344CB8AC3E}">
        <p14:creationId xmlns:p14="http://schemas.microsoft.com/office/powerpoint/2010/main" val="353848214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5BB04C8-64BA-43EE-8853-7EB65CFD4E63}" type="slidenum">
              <a:rPr lang="en-US" altLang="en-US"/>
              <a:pPr/>
              <a:t>2</a:t>
            </a:fld>
            <a:endParaRPr lang="en-US" altLang="en-US"/>
          </a:p>
        </p:txBody>
      </p:sp>
      <p:sp>
        <p:nvSpPr>
          <p:cNvPr id="14338" name="Rectangle 2"/>
          <p:cNvSpPr>
            <a:spLocks noGrp="1" noChangeArrowheads="1"/>
          </p:cNvSpPr>
          <p:nvPr>
            <p:ph type="title"/>
          </p:nvPr>
        </p:nvSpPr>
        <p:spPr>
          <a:xfrm>
            <a:off x="609600" y="277815"/>
            <a:ext cx="10071652" cy="977830"/>
          </a:xfrm>
        </p:spPr>
        <p:txBody>
          <a:bodyPr/>
          <a:lstStyle/>
          <a:p>
            <a:pPr algn="r"/>
            <a:r>
              <a:rPr lang="en-US" altLang="en-US" dirty="0"/>
              <a:t>The idea of Imperialism</a:t>
            </a:r>
          </a:p>
        </p:txBody>
      </p:sp>
      <p:sp>
        <p:nvSpPr>
          <p:cNvPr id="14339" name="Rectangle 3"/>
          <p:cNvSpPr>
            <a:spLocks noGrp="1" noChangeArrowheads="1"/>
          </p:cNvSpPr>
          <p:nvPr>
            <p:ph type="body" sz="half" idx="2"/>
          </p:nvPr>
        </p:nvSpPr>
        <p:spPr>
          <a:xfrm>
            <a:off x="5645426" y="1596888"/>
            <a:ext cx="6082748" cy="4762707"/>
          </a:xfrm>
        </p:spPr>
        <p:txBody>
          <a:bodyPr>
            <a:normAutofit/>
          </a:bodyPr>
          <a:lstStyle/>
          <a:p>
            <a:pPr>
              <a:lnSpc>
                <a:spcPct val="90000"/>
              </a:lnSpc>
            </a:pPr>
            <a:r>
              <a:rPr lang="en-US" altLang="en-US" sz="2800" dirty="0"/>
              <a:t>Imperialism - Domination of European powers (eventually US and Japan too) over subject lands in the larger world</a:t>
            </a:r>
          </a:p>
          <a:p>
            <a:pPr>
              <a:lnSpc>
                <a:spcPct val="90000"/>
              </a:lnSpc>
            </a:pPr>
            <a:r>
              <a:rPr lang="en-US" altLang="en-US" sz="2800" dirty="0"/>
              <a:t>Empires of modern world differ from those of ancient times</a:t>
            </a:r>
          </a:p>
          <a:p>
            <a:pPr lvl="1">
              <a:lnSpc>
                <a:spcPct val="90000"/>
              </a:lnSpc>
            </a:pPr>
            <a:r>
              <a:rPr lang="en-US" altLang="en-US" sz="2600" dirty="0"/>
              <a:t>Political, economic, social, and cultural systems dominate subject lands </a:t>
            </a:r>
          </a:p>
          <a:p>
            <a:pPr marL="0" indent="0">
              <a:lnSpc>
                <a:spcPct val="90000"/>
              </a:lnSpc>
              <a:buNone/>
            </a:pPr>
            <a:endParaRPr lang="en-US" altLang="en-US" sz="2800" dirty="0"/>
          </a:p>
          <a:p>
            <a:pPr marL="0" indent="0" algn="ctr">
              <a:lnSpc>
                <a:spcPct val="90000"/>
              </a:lnSpc>
              <a:buNone/>
            </a:pPr>
            <a:r>
              <a:rPr lang="en-US" altLang="en-US" sz="4400" dirty="0"/>
              <a:t>E-M-P-I-R-E</a:t>
            </a:r>
          </a:p>
        </p:txBody>
      </p:sp>
      <p:pic>
        <p:nvPicPr>
          <p:cNvPr id="14340" name="Picture 4" descr="british africa"/>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94709" y="194933"/>
            <a:ext cx="4748352" cy="6505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77112647"/>
      </p:ext>
    </p:extLst>
  </p:cSld>
  <p:clrMapOvr>
    <a:masterClrMapping/>
  </p:clrMapOvr>
  <p:transition advClick="0">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135757" y="221974"/>
            <a:ext cx="5804452" cy="791557"/>
          </a:xfrm>
        </p:spPr>
        <p:txBody>
          <a:bodyPr>
            <a:normAutofit fontScale="90000"/>
          </a:bodyPr>
          <a:lstStyle/>
          <a:p>
            <a:r>
              <a:rPr lang="en-US" altLang="en-US" dirty="0"/>
              <a:t>Imperialism in Southeast Asia</a:t>
            </a:r>
          </a:p>
        </p:txBody>
      </p:sp>
      <p:sp>
        <p:nvSpPr>
          <p:cNvPr id="53251" name="Rectangle 3"/>
          <p:cNvSpPr>
            <a:spLocks noGrp="1" noChangeArrowheads="1"/>
          </p:cNvSpPr>
          <p:nvPr>
            <p:ph sz="half" idx="1"/>
          </p:nvPr>
        </p:nvSpPr>
        <p:spPr>
          <a:xfrm>
            <a:off x="248479" y="221974"/>
            <a:ext cx="5760435" cy="6519912"/>
          </a:xfrm>
        </p:spPr>
        <p:txBody>
          <a:bodyPr>
            <a:normAutofit/>
          </a:bodyPr>
          <a:lstStyle/>
          <a:p>
            <a:pPr>
              <a:lnSpc>
                <a:spcPct val="90000"/>
              </a:lnSpc>
            </a:pPr>
            <a:r>
              <a:rPr lang="en-US" altLang="en-US" sz="2800" dirty="0"/>
              <a:t>Spanish holds Philippines until 1898</a:t>
            </a:r>
          </a:p>
          <a:p>
            <a:pPr>
              <a:lnSpc>
                <a:spcPct val="90000"/>
              </a:lnSpc>
            </a:pPr>
            <a:r>
              <a:rPr lang="en-US" altLang="en-US" sz="2800" dirty="0"/>
              <a:t>Dutch East India Company held tight control of Indonesia (Dutch East India)</a:t>
            </a:r>
          </a:p>
          <a:p>
            <a:pPr>
              <a:lnSpc>
                <a:spcPct val="90000"/>
              </a:lnSpc>
            </a:pPr>
            <a:r>
              <a:rPr lang="en-US" altLang="en-US" sz="2800" dirty="0"/>
              <a:t>British establish presence from 1820s</a:t>
            </a:r>
          </a:p>
          <a:p>
            <a:pPr lvl="1">
              <a:lnSpc>
                <a:spcPct val="90000"/>
              </a:lnSpc>
            </a:pPr>
            <a:r>
              <a:rPr lang="en-US" altLang="en-US" sz="2400" dirty="0"/>
              <a:t>Conflict with kings of Burma (modern Myanmar) 1820s, established colonial authority by 1880s</a:t>
            </a:r>
          </a:p>
          <a:p>
            <a:pPr lvl="1">
              <a:lnSpc>
                <a:spcPct val="90000"/>
              </a:lnSpc>
            </a:pPr>
            <a:r>
              <a:rPr lang="en-US" altLang="en-US" sz="2400" dirty="0"/>
              <a:t>Port of Singapore founded 1824; was base for conquest of Malaysia, 1870s</a:t>
            </a:r>
          </a:p>
        </p:txBody>
      </p:sp>
      <p:sp>
        <p:nvSpPr>
          <p:cNvPr id="6" name="Slide Number Placeholder 5"/>
          <p:cNvSpPr>
            <a:spLocks noGrp="1"/>
          </p:cNvSpPr>
          <p:nvPr>
            <p:ph type="sldNum" sz="quarter" idx="12"/>
          </p:nvPr>
        </p:nvSpPr>
        <p:spPr/>
        <p:txBody>
          <a:bodyPr/>
          <a:lstStyle/>
          <a:p>
            <a:fld id="{EF7E5C73-3939-4683-9E2B-1BDF195245E5}" type="slidenum">
              <a:rPr lang="en-US" altLang="en-US"/>
              <a:pPr/>
              <a:t>20</a:t>
            </a:fld>
            <a:endParaRPr lang="en-US" altLang="en-US"/>
          </a:p>
        </p:txBody>
      </p:sp>
      <p:pic>
        <p:nvPicPr>
          <p:cNvPr id="3" name="Content Placeholder 2"/>
          <p:cNvPicPr>
            <a:picLocks noGrp="1" noChangeAspect="1"/>
          </p:cNvPicPr>
          <p:nvPr>
            <p:ph sz="half" idx="2"/>
          </p:nvPr>
        </p:nvPicPr>
        <p:blipFill>
          <a:blip r:embed="rId2"/>
          <a:stretch>
            <a:fillRect/>
          </a:stretch>
        </p:blipFill>
        <p:spPr>
          <a:xfrm>
            <a:off x="6381167" y="1013531"/>
            <a:ext cx="5313632" cy="5728355"/>
          </a:xfrm>
          <a:prstGeom prst="rect">
            <a:avLst/>
          </a:prstGeom>
        </p:spPr>
      </p:pic>
    </p:spTree>
    <p:extLst>
      <p:ext uri="{BB962C8B-B14F-4D97-AF65-F5344CB8AC3E}">
        <p14:creationId xmlns:p14="http://schemas.microsoft.com/office/powerpoint/2010/main" val="82834679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135757" y="221974"/>
            <a:ext cx="5804452" cy="791557"/>
          </a:xfrm>
        </p:spPr>
        <p:txBody>
          <a:bodyPr>
            <a:normAutofit fontScale="90000"/>
          </a:bodyPr>
          <a:lstStyle/>
          <a:p>
            <a:r>
              <a:rPr lang="en-US" altLang="en-US" dirty="0"/>
              <a:t>Imperialism in Southeast Asia</a:t>
            </a:r>
          </a:p>
        </p:txBody>
      </p:sp>
      <p:sp>
        <p:nvSpPr>
          <p:cNvPr id="53251" name="Rectangle 3"/>
          <p:cNvSpPr>
            <a:spLocks noGrp="1" noChangeArrowheads="1"/>
          </p:cNvSpPr>
          <p:nvPr>
            <p:ph sz="half" idx="1"/>
          </p:nvPr>
        </p:nvSpPr>
        <p:spPr>
          <a:xfrm>
            <a:off x="248479" y="221974"/>
            <a:ext cx="5760435" cy="6519912"/>
          </a:xfrm>
        </p:spPr>
        <p:txBody>
          <a:bodyPr>
            <a:normAutofit/>
          </a:bodyPr>
          <a:lstStyle/>
          <a:p>
            <a:pPr>
              <a:lnSpc>
                <a:spcPct val="90000"/>
              </a:lnSpc>
            </a:pPr>
            <a:r>
              <a:rPr lang="en-US" altLang="en-US" sz="2800" dirty="0"/>
              <a:t>French Indochina created, 1859-1893</a:t>
            </a:r>
          </a:p>
          <a:p>
            <a:pPr lvl="1">
              <a:lnSpc>
                <a:spcPct val="90000"/>
              </a:lnSpc>
            </a:pPr>
            <a:r>
              <a:rPr lang="en-US" altLang="en-US" sz="2600" dirty="0"/>
              <a:t>Consisted of Vietnam, Cambodia, Laos: former tribute states of Qing dynasty</a:t>
            </a:r>
          </a:p>
          <a:p>
            <a:pPr>
              <a:lnSpc>
                <a:spcPct val="90000"/>
              </a:lnSpc>
            </a:pPr>
            <a:r>
              <a:rPr lang="en-US" altLang="en-US" sz="2800" dirty="0"/>
              <a:t>French encouraged conversion to Christianity, established western-style schools</a:t>
            </a:r>
          </a:p>
          <a:p>
            <a:pPr>
              <a:lnSpc>
                <a:spcPct val="90000"/>
              </a:lnSpc>
            </a:pPr>
            <a:r>
              <a:rPr lang="en-US" altLang="en-US" sz="2800" dirty="0"/>
              <a:t>Kingdom of Siam (Thailand) left in place as buffer between Burma and Indochina</a:t>
            </a:r>
          </a:p>
        </p:txBody>
      </p:sp>
      <p:sp>
        <p:nvSpPr>
          <p:cNvPr id="6" name="Slide Number Placeholder 5"/>
          <p:cNvSpPr>
            <a:spLocks noGrp="1"/>
          </p:cNvSpPr>
          <p:nvPr>
            <p:ph type="sldNum" sz="quarter" idx="12"/>
          </p:nvPr>
        </p:nvSpPr>
        <p:spPr/>
        <p:txBody>
          <a:bodyPr/>
          <a:lstStyle/>
          <a:p>
            <a:fld id="{EF7E5C73-3939-4683-9E2B-1BDF195245E5}" type="slidenum">
              <a:rPr lang="en-US" altLang="en-US"/>
              <a:pPr/>
              <a:t>21</a:t>
            </a:fld>
            <a:endParaRPr lang="en-US" altLang="en-US"/>
          </a:p>
        </p:txBody>
      </p:sp>
      <p:pic>
        <p:nvPicPr>
          <p:cNvPr id="3" name="Content Placeholder 2"/>
          <p:cNvPicPr>
            <a:picLocks noGrp="1" noChangeAspect="1"/>
          </p:cNvPicPr>
          <p:nvPr>
            <p:ph sz="half" idx="2"/>
          </p:nvPr>
        </p:nvPicPr>
        <p:blipFill>
          <a:blip r:embed="rId2"/>
          <a:stretch>
            <a:fillRect/>
          </a:stretch>
        </p:blipFill>
        <p:spPr>
          <a:xfrm>
            <a:off x="6381167" y="1013531"/>
            <a:ext cx="5313632" cy="5728355"/>
          </a:xfrm>
          <a:prstGeom prst="rect">
            <a:avLst/>
          </a:prstGeom>
        </p:spPr>
      </p:pic>
    </p:spTree>
    <p:extLst>
      <p:ext uri="{BB962C8B-B14F-4D97-AF65-F5344CB8AC3E}">
        <p14:creationId xmlns:p14="http://schemas.microsoft.com/office/powerpoint/2010/main" val="369951707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381001" y="683342"/>
            <a:ext cx="5290929" cy="1456267"/>
          </a:xfrm>
        </p:spPr>
        <p:txBody>
          <a:bodyPr/>
          <a:lstStyle/>
          <a:p>
            <a:r>
              <a:rPr lang="en-US" altLang="en-US" dirty="0"/>
              <a:t>The Scramble for Africa (1875-1900)</a:t>
            </a:r>
          </a:p>
        </p:txBody>
      </p:sp>
      <p:sp>
        <p:nvSpPr>
          <p:cNvPr id="31747" name="Rectangle 3"/>
          <p:cNvSpPr>
            <a:spLocks noGrp="1" noChangeArrowheads="1"/>
          </p:cNvSpPr>
          <p:nvPr>
            <p:ph sz="half" idx="1"/>
          </p:nvPr>
        </p:nvSpPr>
        <p:spPr>
          <a:xfrm>
            <a:off x="381001" y="2327598"/>
            <a:ext cx="5497527" cy="3264820"/>
          </a:xfrm>
        </p:spPr>
        <p:txBody>
          <a:bodyPr>
            <a:normAutofit/>
          </a:bodyPr>
          <a:lstStyle/>
          <a:p>
            <a:pPr>
              <a:lnSpc>
                <a:spcPct val="90000"/>
              </a:lnSpc>
            </a:pPr>
            <a:r>
              <a:rPr lang="en-US" altLang="en-US" sz="2800" dirty="0"/>
              <a:t>French, Portuguese, Belgians, and English competing for “the dark continent”</a:t>
            </a:r>
          </a:p>
          <a:p>
            <a:pPr>
              <a:lnSpc>
                <a:spcPct val="90000"/>
              </a:lnSpc>
            </a:pPr>
            <a:r>
              <a:rPr lang="en-US" altLang="en-US" sz="2800" dirty="0"/>
              <a:t>Britain establishes strong presence in Egypt, Rhodesia</a:t>
            </a:r>
          </a:p>
          <a:p>
            <a:pPr lvl="1">
              <a:lnSpc>
                <a:spcPct val="90000"/>
              </a:lnSpc>
            </a:pPr>
            <a:r>
              <a:rPr lang="en-US" altLang="en-US" sz="2400" dirty="0"/>
              <a:t>Suez Canal</a:t>
            </a:r>
          </a:p>
          <a:p>
            <a:pPr lvl="1">
              <a:lnSpc>
                <a:spcPct val="90000"/>
              </a:lnSpc>
            </a:pPr>
            <a:r>
              <a:rPr lang="en-US" altLang="en-US" sz="2400" dirty="0"/>
              <a:t>Rhodesian gold. diamonds</a:t>
            </a:r>
            <a:endParaRPr lang="en-US" altLang="en-US" sz="2800" dirty="0"/>
          </a:p>
        </p:txBody>
      </p:sp>
      <p:sp>
        <p:nvSpPr>
          <p:cNvPr id="6" name="Slide Number Placeholder 5"/>
          <p:cNvSpPr>
            <a:spLocks noGrp="1"/>
          </p:cNvSpPr>
          <p:nvPr>
            <p:ph type="sldNum" sz="quarter" idx="12"/>
          </p:nvPr>
        </p:nvSpPr>
        <p:spPr/>
        <p:txBody>
          <a:bodyPr/>
          <a:lstStyle/>
          <a:p>
            <a:fld id="{135681C0-DE76-414E-9634-C97F834FA467}" type="slidenum">
              <a:rPr lang="en-US" altLang="en-US"/>
              <a:pPr/>
              <a:t>22</a:t>
            </a:fld>
            <a:endParaRPr lang="en-US" altLang="en-US"/>
          </a:p>
        </p:txBody>
      </p:sp>
      <p:pic>
        <p:nvPicPr>
          <p:cNvPr id="7" name="Picture 9" descr="ben06937_m3302"/>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6183329" y="0"/>
            <a:ext cx="600867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91863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92105" y="97413"/>
            <a:ext cx="10131425" cy="976013"/>
          </a:xfrm>
        </p:spPr>
        <p:txBody>
          <a:bodyPr/>
          <a:lstStyle/>
          <a:p>
            <a:r>
              <a:rPr lang="en-US" altLang="en-US" dirty="0"/>
              <a:t>Rewriting African History</a:t>
            </a:r>
          </a:p>
        </p:txBody>
      </p:sp>
      <p:sp>
        <p:nvSpPr>
          <p:cNvPr id="32771" name="Rectangle 3"/>
          <p:cNvSpPr>
            <a:spLocks noGrp="1" noChangeArrowheads="1"/>
          </p:cNvSpPr>
          <p:nvPr>
            <p:ph sz="half" idx="1"/>
          </p:nvPr>
        </p:nvSpPr>
        <p:spPr>
          <a:xfrm>
            <a:off x="6705600" y="97414"/>
            <a:ext cx="5370286" cy="6579158"/>
          </a:xfrm>
        </p:spPr>
        <p:txBody>
          <a:bodyPr>
            <a:normAutofit lnSpcReduction="10000"/>
          </a:bodyPr>
          <a:lstStyle/>
          <a:p>
            <a:r>
              <a:rPr lang="en-US" altLang="en-US" sz="2800" dirty="0"/>
              <a:t>Between 1875 and 1900, European powers seized almost the entire continent</a:t>
            </a:r>
          </a:p>
          <a:p>
            <a:r>
              <a:rPr lang="en-US" altLang="en-US" sz="2800" dirty="0"/>
              <a:t>Early explorers charted the waters, gathered information on resources</a:t>
            </a:r>
          </a:p>
          <a:p>
            <a:r>
              <a:rPr lang="en-US" altLang="en-US" sz="2800" dirty="0"/>
              <a:t>Missionaries like David Livingstone (1841) set up mission posts</a:t>
            </a:r>
          </a:p>
          <a:p>
            <a:r>
              <a:rPr lang="en-US" altLang="en-US" sz="2800" dirty="0"/>
              <a:t>Henry Stanley sent by Leopold II of Belgium to create colony in Congo, 1870s</a:t>
            </a:r>
          </a:p>
          <a:p>
            <a:r>
              <a:rPr lang="en-US" altLang="en-US" sz="2800" dirty="0"/>
              <a:t>To protect their investments and Suez Canal, Britain occupied Egypt, 1882</a:t>
            </a:r>
          </a:p>
        </p:txBody>
      </p:sp>
      <p:sp>
        <p:nvSpPr>
          <p:cNvPr id="6" name="Slide Number Placeholder 5"/>
          <p:cNvSpPr>
            <a:spLocks noGrp="1"/>
          </p:cNvSpPr>
          <p:nvPr>
            <p:ph type="sldNum" sz="quarter" idx="12"/>
          </p:nvPr>
        </p:nvSpPr>
        <p:spPr/>
        <p:txBody>
          <a:bodyPr/>
          <a:lstStyle/>
          <a:p>
            <a:fld id="{98C40A39-6806-4274-BFAD-BEE31D994042}" type="slidenum">
              <a:rPr lang="en-US" altLang="en-US"/>
              <a:pPr/>
              <a:t>23</a:t>
            </a:fld>
            <a:endParaRPr lang="en-US" altLang="en-US"/>
          </a:p>
        </p:txBody>
      </p:sp>
      <p:pic>
        <p:nvPicPr>
          <p:cNvPr id="7" name="Picture 2" descr="Image result for imperialism in asia map"/>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492105" y="1014738"/>
            <a:ext cx="5907357" cy="5552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64088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85802" y="149140"/>
            <a:ext cx="10131425" cy="939432"/>
          </a:xfrm>
        </p:spPr>
        <p:txBody>
          <a:bodyPr/>
          <a:lstStyle/>
          <a:p>
            <a:r>
              <a:rPr lang="en-US" altLang="en-US" sz="3800" dirty="0"/>
              <a:t>South African (Boer) War 1899-1902</a:t>
            </a:r>
          </a:p>
        </p:txBody>
      </p:sp>
      <p:sp>
        <p:nvSpPr>
          <p:cNvPr id="33795" name="Rectangle 3"/>
          <p:cNvSpPr>
            <a:spLocks noGrp="1" noChangeArrowheads="1"/>
          </p:cNvSpPr>
          <p:nvPr>
            <p:ph sz="half" idx="1"/>
          </p:nvPr>
        </p:nvSpPr>
        <p:spPr>
          <a:xfrm>
            <a:off x="135354" y="1371599"/>
            <a:ext cx="6768044" cy="5201480"/>
          </a:xfrm>
        </p:spPr>
        <p:txBody>
          <a:bodyPr>
            <a:normAutofit fontScale="92500" lnSpcReduction="20000"/>
          </a:bodyPr>
          <a:lstStyle/>
          <a:p>
            <a:pPr>
              <a:lnSpc>
                <a:spcPct val="120000"/>
              </a:lnSpc>
            </a:pPr>
            <a:r>
              <a:rPr lang="en-US" altLang="en-US" sz="2800" dirty="0"/>
              <a:t>Dutch East India establishes Cape Town (1652)</a:t>
            </a:r>
          </a:p>
          <a:p>
            <a:pPr lvl="1">
              <a:lnSpc>
                <a:spcPct val="120000"/>
              </a:lnSpc>
            </a:pPr>
            <a:r>
              <a:rPr lang="en-US" altLang="en-US" sz="2600" dirty="0"/>
              <a:t>Farmers (Boers) follow to settle territory, later called Afrikaners</a:t>
            </a:r>
          </a:p>
          <a:p>
            <a:pPr lvl="1">
              <a:lnSpc>
                <a:spcPct val="120000"/>
              </a:lnSpc>
            </a:pPr>
            <a:r>
              <a:rPr lang="en-US" altLang="en-US" sz="2600" dirty="0"/>
              <a:t>Competition and conflict with indigenous Khoikhoi and Xhosa peoples</a:t>
            </a:r>
          </a:p>
          <a:p>
            <a:pPr>
              <a:lnSpc>
                <a:spcPct val="120000"/>
              </a:lnSpc>
            </a:pPr>
            <a:r>
              <a:rPr lang="en-US" altLang="en-US" sz="2800" dirty="0"/>
              <a:t>British takeover in 1806, slavery a major issue of conflict (abolished slavery in 1833)</a:t>
            </a:r>
          </a:p>
          <a:p>
            <a:pPr lvl="1">
              <a:lnSpc>
                <a:spcPct val="120000"/>
              </a:lnSpc>
            </a:pPr>
            <a:r>
              <a:rPr lang="en-US" altLang="en-US" sz="2600" dirty="0"/>
              <a:t>Afrikaners migrate eastward: the Great Trek, overpower Ndebele and Zulu resistance with superior firepower</a:t>
            </a:r>
          </a:p>
          <a:p>
            <a:pPr lvl="1">
              <a:lnSpc>
                <a:spcPct val="120000"/>
              </a:lnSpc>
            </a:pPr>
            <a:r>
              <a:rPr lang="en-US" altLang="en-US" sz="2600" dirty="0"/>
              <a:t>Establish independent Republics</a:t>
            </a:r>
          </a:p>
        </p:txBody>
      </p:sp>
      <p:sp>
        <p:nvSpPr>
          <p:cNvPr id="6" name="Slide Number Placeholder 5"/>
          <p:cNvSpPr>
            <a:spLocks noGrp="1"/>
          </p:cNvSpPr>
          <p:nvPr>
            <p:ph type="sldNum" sz="quarter" idx="12"/>
          </p:nvPr>
        </p:nvSpPr>
        <p:spPr/>
        <p:txBody>
          <a:bodyPr/>
          <a:lstStyle/>
          <a:p>
            <a:fld id="{2F93B065-13AE-4A04-9843-F28AE4AE530A}" type="slidenum">
              <a:rPr lang="en-US" altLang="en-US"/>
              <a:pPr/>
              <a:t>24</a:t>
            </a:fld>
            <a:endParaRPr lang="en-US" altLang="en-US"/>
          </a:p>
        </p:txBody>
      </p:sp>
      <p:pic>
        <p:nvPicPr>
          <p:cNvPr id="3" name="Picture 2"/>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956729" y="1500003"/>
            <a:ext cx="5099917" cy="4370572"/>
          </a:xfrm>
          <a:prstGeom prst="rect">
            <a:avLst/>
          </a:prstGeom>
        </p:spPr>
      </p:pic>
    </p:spTree>
    <p:extLst>
      <p:ext uri="{BB962C8B-B14F-4D97-AF65-F5344CB8AC3E}">
        <p14:creationId xmlns:p14="http://schemas.microsoft.com/office/powerpoint/2010/main" val="205181010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85802" y="149140"/>
            <a:ext cx="10131425" cy="939432"/>
          </a:xfrm>
        </p:spPr>
        <p:txBody>
          <a:bodyPr/>
          <a:lstStyle/>
          <a:p>
            <a:r>
              <a:rPr lang="en-US" altLang="en-US" sz="3800" dirty="0"/>
              <a:t>South African (Boer) Wars 1899-1902</a:t>
            </a:r>
          </a:p>
        </p:txBody>
      </p:sp>
      <p:sp>
        <p:nvSpPr>
          <p:cNvPr id="33795" name="Rectangle 3"/>
          <p:cNvSpPr>
            <a:spLocks noGrp="1" noChangeArrowheads="1"/>
          </p:cNvSpPr>
          <p:nvPr>
            <p:ph sz="half" idx="1"/>
          </p:nvPr>
        </p:nvSpPr>
        <p:spPr>
          <a:xfrm>
            <a:off x="188686" y="934277"/>
            <a:ext cx="4608398" cy="5814866"/>
          </a:xfrm>
        </p:spPr>
        <p:txBody>
          <a:bodyPr>
            <a:normAutofit/>
          </a:bodyPr>
          <a:lstStyle/>
          <a:p>
            <a:pPr>
              <a:lnSpc>
                <a:spcPct val="120000"/>
              </a:lnSpc>
            </a:pPr>
            <a:r>
              <a:rPr lang="en-US" altLang="en-US" sz="2800" dirty="0"/>
              <a:t>Discovery of gold and diamonds in new Afrikaner lands leads to influx of British settlers</a:t>
            </a:r>
          </a:p>
          <a:p>
            <a:pPr>
              <a:lnSpc>
                <a:spcPct val="120000"/>
              </a:lnSpc>
            </a:pPr>
            <a:r>
              <a:rPr lang="en-US" altLang="en-US" sz="2800" dirty="0"/>
              <a:t>Boer War, 1899-1902: British defeated Afrikaners</a:t>
            </a:r>
          </a:p>
          <a:p>
            <a:pPr>
              <a:lnSpc>
                <a:spcPct val="120000"/>
              </a:lnSpc>
            </a:pPr>
            <a:r>
              <a:rPr lang="en-US" altLang="en-US" sz="2800" dirty="0"/>
              <a:t>1910 integrated into Union of South Africa</a:t>
            </a:r>
          </a:p>
        </p:txBody>
      </p:sp>
      <p:sp>
        <p:nvSpPr>
          <p:cNvPr id="6" name="Slide Number Placeholder 5"/>
          <p:cNvSpPr>
            <a:spLocks noGrp="1"/>
          </p:cNvSpPr>
          <p:nvPr>
            <p:ph type="sldNum" sz="quarter" idx="12"/>
          </p:nvPr>
        </p:nvSpPr>
        <p:spPr/>
        <p:txBody>
          <a:bodyPr/>
          <a:lstStyle/>
          <a:p>
            <a:fld id="{2F93B065-13AE-4A04-9843-F28AE4AE530A}" type="slidenum">
              <a:rPr lang="en-US" altLang="en-US"/>
              <a:pPr/>
              <a:t>25</a:t>
            </a:fld>
            <a:endParaRPr lang="en-US" altLang="en-US"/>
          </a:p>
        </p:txBody>
      </p:sp>
      <p:pic>
        <p:nvPicPr>
          <p:cNvPr id="2" name="Picture 1">
            <a:extLst>
              <a:ext uri="{FF2B5EF4-FFF2-40B4-BE49-F238E27FC236}">
                <a16:creationId xmlns:a16="http://schemas.microsoft.com/office/drawing/2014/main" id="{BEF98CFC-E5D2-4147-B1CC-7301EBA04F17}"/>
              </a:ext>
            </a:extLst>
          </p:cNvPr>
          <p:cNvPicPr>
            <a:picLocks noChangeAspect="1"/>
          </p:cNvPicPr>
          <p:nvPr/>
        </p:nvPicPr>
        <p:blipFill>
          <a:blip r:embed="rId2"/>
          <a:stretch>
            <a:fillRect/>
          </a:stretch>
        </p:blipFill>
        <p:spPr>
          <a:xfrm>
            <a:off x="5486400" y="1626070"/>
            <a:ext cx="6274139" cy="4282100"/>
          </a:xfrm>
          <a:prstGeom prst="rect">
            <a:avLst/>
          </a:prstGeom>
        </p:spPr>
      </p:pic>
    </p:spTree>
    <p:extLst>
      <p:ext uri="{BB962C8B-B14F-4D97-AF65-F5344CB8AC3E}">
        <p14:creationId xmlns:p14="http://schemas.microsoft.com/office/powerpoint/2010/main" val="340496874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527406" y="173751"/>
            <a:ext cx="10976112" cy="1456267"/>
          </a:xfrm>
        </p:spPr>
        <p:txBody>
          <a:bodyPr/>
          <a:lstStyle/>
          <a:p>
            <a:r>
              <a:rPr lang="en-US" altLang="en-US" sz="3800" dirty="0"/>
              <a:t>The Berlin West Africa Conference (1884-1885)</a:t>
            </a:r>
          </a:p>
        </p:txBody>
      </p:sp>
      <p:sp>
        <p:nvSpPr>
          <p:cNvPr id="59395" name="Rectangle 3"/>
          <p:cNvSpPr>
            <a:spLocks noGrp="1" noChangeArrowheads="1"/>
          </p:cNvSpPr>
          <p:nvPr>
            <p:ph sz="half" idx="1"/>
          </p:nvPr>
        </p:nvSpPr>
        <p:spPr>
          <a:xfrm>
            <a:off x="5892799" y="1514061"/>
            <a:ext cx="6122505" cy="4850296"/>
          </a:xfrm>
        </p:spPr>
        <p:txBody>
          <a:bodyPr>
            <a:normAutofit/>
          </a:bodyPr>
          <a:lstStyle/>
          <a:p>
            <a:r>
              <a:rPr lang="en-US" altLang="en-US" sz="2800" dirty="0"/>
              <a:t>Fourteen European states, United States</a:t>
            </a:r>
          </a:p>
          <a:p>
            <a:pPr lvl="1"/>
            <a:r>
              <a:rPr lang="en-US" altLang="en-US" sz="2400" dirty="0"/>
              <a:t>No African states present</a:t>
            </a:r>
          </a:p>
          <a:p>
            <a:pPr lvl="1"/>
            <a:r>
              <a:rPr lang="en-US" altLang="en-US" sz="2400" dirty="0"/>
              <a:t>Rules of colonization: any European state can take “unoccupied” territory after informing other European powers</a:t>
            </a:r>
          </a:p>
          <a:p>
            <a:pPr lvl="1"/>
            <a:r>
              <a:rPr lang="en-US" altLang="en-US" sz="2400" dirty="0"/>
              <a:t>Must get signature(s) from native leaders</a:t>
            </a:r>
          </a:p>
          <a:p>
            <a:r>
              <a:rPr lang="en-US" altLang="en-US" sz="2800" dirty="0"/>
              <a:t>European firepower dominates Africa</a:t>
            </a:r>
          </a:p>
          <a:p>
            <a:pPr lvl="1"/>
            <a:r>
              <a:rPr lang="en-US" altLang="en-US" sz="2400" dirty="0"/>
              <a:t>Exceptions: Ethiopia fights off Italy (1896); Liberia a dependency of the US</a:t>
            </a:r>
          </a:p>
        </p:txBody>
      </p:sp>
      <p:pic>
        <p:nvPicPr>
          <p:cNvPr id="3" name="Content Placeholder 2"/>
          <p:cNvPicPr>
            <a:picLocks noGrp="1" noChangeAspect="1"/>
          </p:cNvPicPr>
          <p:nvPr>
            <p:ph sz="half" idx="2"/>
          </p:nvPr>
        </p:nvPicPr>
        <p:blipFill>
          <a:blip r:embed="rId2"/>
          <a:stretch>
            <a:fillRect/>
          </a:stretch>
        </p:blipFill>
        <p:spPr>
          <a:xfrm>
            <a:off x="527406" y="1572040"/>
            <a:ext cx="5177498" cy="4850296"/>
          </a:xfrm>
          <a:prstGeom prst="rect">
            <a:avLst/>
          </a:prstGeom>
        </p:spPr>
      </p:pic>
      <p:sp>
        <p:nvSpPr>
          <p:cNvPr id="6" name="Slide Number Placeholder 5"/>
          <p:cNvSpPr>
            <a:spLocks noGrp="1"/>
          </p:cNvSpPr>
          <p:nvPr>
            <p:ph type="sldNum" sz="quarter" idx="12"/>
          </p:nvPr>
        </p:nvSpPr>
        <p:spPr/>
        <p:txBody>
          <a:bodyPr/>
          <a:lstStyle/>
          <a:p>
            <a:fld id="{0E0A0B39-48FC-46F8-8A27-718810E0E259}" type="slidenum">
              <a:rPr lang="en-US" altLang="en-US"/>
              <a:pPr/>
              <a:t>26</a:t>
            </a:fld>
            <a:endParaRPr lang="en-US" altLang="en-US"/>
          </a:p>
        </p:txBody>
      </p:sp>
    </p:spTree>
    <p:extLst>
      <p:ext uri="{BB962C8B-B14F-4D97-AF65-F5344CB8AC3E}">
        <p14:creationId xmlns:p14="http://schemas.microsoft.com/office/powerpoint/2010/main" val="94014337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10218" y="172279"/>
            <a:ext cx="10131425" cy="1095284"/>
          </a:xfrm>
        </p:spPr>
        <p:txBody>
          <a:bodyPr/>
          <a:lstStyle/>
          <a:p>
            <a:r>
              <a:rPr lang="en-US" altLang="en-US" dirty="0"/>
              <a:t>Systems of Colonial Rule</a:t>
            </a:r>
          </a:p>
        </p:txBody>
      </p:sp>
      <p:sp>
        <p:nvSpPr>
          <p:cNvPr id="60419" name="Rectangle 3"/>
          <p:cNvSpPr>
            <a:spLocks noGrp="1" noChangeArrowheads="1"/>
          </p:cNvSpPr>
          <p:nvPr>
            <p:ph sz="half" idx="1"/>
          </p:nvPr>
        </p:nvSpPr>
        <p:spPr>
          <a:xfrm>
            <a:off x="119932" y="1099930"/>
            <a:ext cx="6220060" cy="5618922"/>
          </a:xfrm>
        </p:spPr>
        <p:txBody>
          <a:bodyPr>
            <a:normAutofit/>
          </a:bodyPr>
          <a:lstStyle/>
          <a:p>
            <a:r>
              <a:rPr lang="en-US" altLang="en-US" sz="2800" dirty="0"/>
              <a:t>Concessionary companies</a:t>
            </a:r>
          </a:p>
          <a:p>
            <a:pPr lvl="1"/>
            <a:r>
              <a:rPr lang="en-US" altLang="en-US" sz="2400" dirty="0"/>
              <a:t>Private companies get large tracts of land to exploit natural resources</a:t>
            </a:r>
          </a:p>
          <a:p>
            <a:pPr lvl="1"/>
            <a:r>
              <a:rPr lang="en-US" altLang="en-US" sz="2400" dirty="0"/>
              <a:t>Companies get freedom to tax, recruit labor: horrible abuses</a:t>
            </a:r>
          </a:p>
          <a:p>
            <a:pPr lvl="1"/>
            <a:r>
              <a:rPr lang="en-US" altLang="en-US" sz="2400" dirty="0"/>
              <a:t>Profit margin minimal</a:t>
            </a:r>
          </a:p>
          <a:p>
            <a:r>
              <a:rPr lang="en-US" altLang="en-US" sz="2800" dirty="0"/>
              <a:t>Direct Rule (French model)</a:t>
            </a:r>
          </a:p>
          <a:p>
            <a:pPr lvl="1"/>
            <a:r>
              <a:rPr lang="en-US" altLang="en-US" sz="2400" dirty="0"/>
              <a:t>“civilizing mission”</a:t>
            </a:r>
          </a:p>
          <a:p>
            <a:pPr lvl="1"/>
            <a:r>
              <a:rPr lang="en-US" altLang="en-US" sz="2400" dirty="0"/>
              <a:t>Chronic shortage of European personnel; language and cultural barriers</a:t>
            </a:r>
          </a:p>
          <a:p>
            <a:pPr lvl="1"/>
            <a:r>
              <a:rPr lang="en-US" altLang="en-US" sz="2400" dirty="0"/>
              <a:t>French West Africa: 3600 Europeans rule 9 million</a:t>
            </a:r>
          </a:p>
        </p:txBody>
      </p:sp>
      <p:pic>
        <p:nvPicPr>
          <p:cNvPr id="3" name="Content Placeholder 2"/>
          <p:cNvPicPr>
            <a:picLocks noGrp="1" noChangeAspect="1"/>
          </p:cNvPicPr>
          <p:nvPr>
            <p:ph sz="half" idx="2"/>
          </p:nvPr>
        </p:nvPicPr>
        <p:blipFill rotWithShape="1">
          <a:blip r:embed="rId2" cstate="hqprint">
            <a:extLst>
              <a:ext uri="{28A0092B-C50C-407E-A947-70E740481C1C}">
                <a14:useLocalDpi xmlns:a14="http://schemas.microsoft.com/office/drawing/2010/main"/>
              </a:ext>
            </a:extLst>
          </a:blip>
          <a:srcRect/>
          <a:stretch/>
        </p:blipFill>
        <p:spPr>
          <a:xfrm>
            <a:off x="6519067" y="1267563"/>
            <a:ext cx="5615994" cy="4451066"/>
          </a:xfrm>
          <a:prstGeom prst="rect">
            <a:avLst/>
          </a:prstGeom>
        </p:spPr>
      </p:pic>
      <p:sp>
        <p:nvSpPr>
          <p:cNvPr id="6" name="Slide Number Placeholder 5"/>
          <p:cNvSpPr>
            <a:spLocks noGrp="1"/>
          </p:cNvSpPr>
          <p:nvPr>
            <p:ph type="sldNum" sz="quarter" idx="12"/>
          </p:nvPr>
        </p:nvSpPr>
        <p:spPr/>
        <p:txBody>
          <a:bodyPr/>
          <a:lstStyle/>
          <a:p>
            <a:fld id="{E14CE04C-E367-43A4-9DAE-CCCD136122BC}" type="slidenum">
              <a:rPr lang="en-US" altLang="en-US"/>
              <a:pPr/>
              <a:t>27</a:t>
            </a:fld>
            <a:endParaRPr lang="en-US" altLang="en-US"/>
          </a:p>
        </p:txBody>
      </p:sp>
    </p:spTree>
    <p:extLst>
      <p:ext uri="{BB962C8B-B14F-4D97-AF65-F5344CB8AC3E}">
        <p14:creationId xmlns:p14="http://schemas.microsoft.com/office/powerpoint/2010/main" val="215861436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314740" y="225287"/>
            <a:ext cx="11586411" cy="980661"/>
          </a:xfrm>
        </p:spPr>
        <p:txBody>
          <a:bodyPr>
            <a:normAutofit fontScale="90000"/>
          </a:bodyPr>
          <a:lstStyle/>
          <a:p>
            <a:r>
              <a:rPr lang="en-US" altLang="en-US" dirty="0"/>
              <a:t>Systems of Colonial Rule: Indirect Rule (</a:t>
            </a:r>
            <a:r>
              <a:rPr lang="en-US" altLang="en-US" dirty="0" err="1"/>
              <a:t>british</a:t>
            </a:r>
            <a:r>
              <a:rPr lang="en-US" altLang="en-US" dirty="0"/>
              <a:t> model)</a:t>
            </a:r>
          </a:p>
        </p:txBody>
      </p:sp>
      <p:sp>
        <p:nvSpPr>
          <p:cNvPr id="61443" name="Rectangle 3"/>
          <p:cNvSpPr>
            <a:spLocks noGrp="1" noChangeArrowheads="1"/>
          </p:cNvSpPr>
          <p:nvPr>
            <p:ph sz="half" idx="1"/>
          </p:nvPr>
        </p:nvSpPr>
        <p:spPr>
          <a:xfrm>
            <a:off x="7471954" y="1445890"/>
            <a:ext cx="4429197" cy="4613597"/>
          </a:xfrm>
        </p:spPr>
        <p:txBody>
          <a:bodyPr>
            <a:normAutofit/>
          </a:bodyPr>
          <a:lstStyle/>
          <a:p>
            <a:r>
              <a:rPr lang="en-US" altLang="en-US" sz="2800" dirty="0"/>
              <a:t>Worked best in African societies that were highly organized</a:t>
            </a:r>
          </a:p>
          <a:p>
            <a:r>
              <a:rPr lang="en-US" altLang="en-US" sz="2800" dirty="0"/>
              <a:t>Assumed firm tribal boundaries where often none existed</a:t>
            </a:r>
          </a:p>
        </p:txBody>
      </p:sp>
      <p:sp>
        <p:nvSpPr>
          <p:cNvPr id="6" name="Slide Number Placeholder 5"/>
          <p:cNvSpPr>
            <a:spLocks noGrp="1"/>
          </p:cNvSpPr>
          <p:nvPr>
            <p:ph type="sldNum" sz="quarter" idx="12"/>
          </p:nvPr>
        </p:nvSpPr>
        <p:spPr/>
        <p:txBody>
          <a:bodyPr/>
          <a:lstStyle/>
          <a:p>
            <a:fld id="{7CE59EA4-773D-4291-BD48-470969B671F8}" type="slidenum">
              <a:rPr lang="en-US" altLang="en-US"/>
              <a:pPr/>
              <a:t>28</a:t>
            </a:fld>
            <a:endParaRPr lang="en-US" altLang="en-US"/>
          </a:p>
        </p:txBody>
      </p:sp>
      <p:pic>
        <p:nvPicPr>
          <p:cNvPr id="5" name="Content Placeholder 4">
            <a:extLst>
              <a:ext uri="{FF2B5EF4-FFF2-40B4-BE49-F238E27FC236}">
                <a16:creationId xmlns:a16="http://schemas.microsoft.com/office/drawing/2014/main" id="{EF2B9648-3EC2-43B0-8895-2E82553E5296}"/>
              </a:ext>
            </a:extLst>
          </p:cNvPr>
          <p:cNvPicPr>
            <a:picLocks noGrp="1" noChangeAspect="1"/>
          </p:cNvPicPr>
          <p:nvPr>
            <p:ph sz="half" idx="2"/>
          </p:nvPr>
        </p:nvPicPr>
        <p:blipFill>
          <a:blip r:embed="rId2"/>
          <a:stretch>
            <a:fillRect/>
          </a:stretch>
        </p:blipFill>
        <p:spPr>
          <a:xfrm>
            <a:off x="653960" y="1726742"/>
            <a:ext cx="6556738" cy="4179920"/>
          </a:xfrm>
          <a:prstGeom prst="rect">
            <a:avLst/>
          </a:prstGeom>
        </p:spPr>
      </p:pic>
    </p:spTree>
    <p:extLst>
      <p:ext uri="{BB962C8B-B14F-4D97-AF65-F5344CB8AC3E}">
        <p14:creationId xmlns:p14="http://schemas.microsoft.com/office/powerpoint/2010/main" val="62291967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278295" y="145775"/>
            <a:ext cx="11595651" cy="1241918"/>
          </a:xfrm>
        </p:spPr>
        <p:txBody>
          <a:bodyPr>
            <a:normAutofit/>
          </a:bodyPr>
          <a:lstStyle/>
          <a:p>
            <a:r>
              <a:rPr lang="en-US" altLang="en-US" dirty="0"/>
              <a:t>European  Imperialism in Australia and New Zealand</a:t>
            </a:r>
          </a:p>
        </p:txBody>
      </p:sp>
      <p:sp>
        <p:nvSpPr>
          <p:cNvPr id="62467" name="Rectangle 3"/>
          <p:cNvSpPr>
            <a:spLocks noGrp="1" noChangeArrowheads="1"/>
          </p:cNvSpPr>
          <p:nvPr>
            <p:ph sz="half" idx="1"/>
          </p:nvPr>
        </p:nvSpPr>
        <p:spPr>
          <a:xfrm>
            <a:off x="128420" y="1387692"/>
            <a:ext cx="6202017" cy="5035826"/>
          </a:xfrm>
        </p:spPr>
        <p:txBody>
          <a:bodyPr>
            <a:normAutofit fontScale="92500" lnSpcReduction="20000"/>
          </a:bodyPr>
          <a:lstStyle/>
          <a:p>
            <a:r>
              <a:rPr lang="en-US" altLang="en-US" sz="2800" dirty="0"/>
              <a:t>1770, Captain James Cook reached Australia, reported it suitable for settlement </a:t>
            </a:r>
          </a:p>
          <a:p>
            <a:r>
              <a:rPr lang="en-US" altLang="en-US" sz="2800" dirty="0"/>
              <a:t>English use Australia as a penal colony starting in 1788</a:t>
            </a:r>
          </a:p>
          <a:p>
            <a:r>
              <a:rPr lang="en-US" altLang="en-US" sz="2800" dirty="0"/>
              <a:t>Gold discovered 1851; voluntary migrants follow; </a:t>
            </a:r>
          </a:p>
          <a:p>
            <a:r>
              <a:rPr lang="en-US" altLang="en-US" sz="2800" dirty="0"/>
              <a:t>Smallpox, measles devastate natives</a:t>
            </a:r>
          </a:p>
          <a:p>
            <a:r>
              <a:rPr lang="en-US" altLang="en-US" sz="2800" dirty="0"/>
              <a:t>Territory called “terra </a:t>
            </a:r>
            <a:r>
              <a:rPr lang="en-US" altLang="en-US" sz="2800" dirty="0" err="1"/>
              <a:t>nullus</a:t>
            </a:r>
            <a:r>
              <a:rPr lang="en-US" altLang="en-US" sz="2800" dirty="0"/>
              <a:t>” (land of no one)</a:t>
            </a:r>
          </a:p>
          <a:p>
            <a:r>
              <a:rPr lang="en-US" altLang="en-US" sz="2800" dirty="0"/>
              <a:t>New Zealand: natives forced to sign Treaty of Waitangi (1840), placing New Zealand under British “protection”</a:t>
            </a:r>
          </a:p>
        </p:txBody>
      </p:sp>
      <p:sp>
        <p:nvSpPr>
          <p:cNvPr id="6" name="Slide Number Placeholder 5"/>
          <p:cNvSpPr>
            <a:spLocks noGrp="1"/>
          </p:cNvSpPr>
          <p:nvPr>
            <p:ph type="sldNum" sz="quarter" idx="12"/>
          </p:nvPr>
        </p:nvSpPr>
        <p:spPr/>
        <p:txBody>
          <a:bodyPr/>
          <a:lstStyle/>
          <a:p>
            <a:fld id="{FEAF33E7-CFFE-40CA-B7D0-6A55F706D827}" type="slidenum">
              <a:rPr lang="en-US" altLang="en-US"/>
              <a:pPr/>
              <a:t>29</a:t>
            </a:fld>
            <a:endParaRPr lang="en-US" altLang="en-US"/>
          </a:p>
        </p:txBody>
      </p:sp>
      <p:pic>
        <p:nvPicPr>
          <p:cNvPr id="7" name="Picture 9" descr="ben06937_m3303"/>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6330437" y="1857829"/>
            <a:ext cx="5890666" cy="3889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34014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80D07B2-4EE4-4CCE-82A8-22E377DDDCB2}" type="slidenum">
              <a:rPr lang="en-US" altLang="en-US"/>
              <a:pPr/>
              <a:t>3</a:t>
            </a:fld>
            <a:endParaRPr lang="en-US" altLang="en-US"/>
          </a:p>
        </p:txBody>
      </p:sp>
      <p:sp>
        <p:nvSpPr>
          <p:cNvPr id="15362" name="Rectangle 2"/>
          <p:cNvSpPr>
            <a:spLocks noGrp="1" noChangeArrowheads="1"/>
          </p:cNvSpPr>
          <p:nvPr>
            <p:ph type="title"/>
          </p:nvPr>
        </p:nvSpPr>
        <p:spPr>
          <a:xfrm>
            <a:off x="374072" y="1"/>
            <a:ext cx="9757353" cy="1163782"/>
          </a:xfrm>
        </p:spPr>
        <p:txBody>
          <a:bodyPr/>
          <a:lstStyle/>
          <a:p>
            <a:r>
              <a:rPr lang="en-US" altLang="en-US" dirty="0"/>
              <a:t>Motivations for Imperialism:  E – M – P…</a:t>
            </a:r>
          </a:p>
        </p:txBody>
      </p:sp>
      <p:sp>
        <p:nvSpPr>
          <p:cNvPr id="15363" name="Rectangle 3"/>
          <p:cNvSpPr>
            <a:spLocks noGrp="1" noChangeArrowheads="1"/>
          </p:cNvSpPr>
          <p:nvPr>
            <p:ph type="body" idx="1"/>
          </p:nvPr>
        </p:nvSpPr>
        <p:spPr>
          <a:xfrm>
            <a:off x="374073" y="1163782"/>
            <a:ext cx="11443855" cy="5488809"/>
          </a:xfrm>
        </p:spPr>
        <p:txBody>
          <a:bodyPr>
            <a:normAutofit lnSpcReduction="10000"/>
          </a:bodyPr>
          <a:lstStyle/>
          <a:p>
            <a:pPr>
              <a:lnSpc>
                <a:spcPct val="90000"/>
              </a:lnSpc>
            </a:pPr>
            <a:r>
              <a:rPr lang="en-US" altLang="en-US" sz="2800" b="1" dirty="0">
                <a:solidFill>
                  <a:srgbClr val="FFFF00"/>
                </a:solidFill>
              </a:rPr>
              <a:t>E</a:t>
            </a:r>
            <a:r>
              <a:rPr lang="en-US" altLang="en-US" sz="2800" dirty="0"/>
              <a:t>conomic -  CAPITALISM!</a:t>
            </a:r>
          </a:p>
          <a:p>
            <a:pPr lvl="1">
              <a:lnSpc>
                <a:spcPct val="90000"/>
              </a:lnSpc>
            </a:pPr>
            <a:r>
              <a:rPr lang="en-US" altLang="en-US" sz="2400" dirty="0"/>
              <a:t>Obtain raw materials to produce goods (supply)</a:t>
            </a:r>
          </a:p>
          <a:p>
            <a:pPr lvl="1">
              <a:lnSpc>
                <a:spcPct val="90000"/>
              </a:lnSpc>
            </a:pPr>
            <a:r>
              <a:rPr lang="en-US" altLang="en-US" sz="2400" dirty="0"/>
              <a:t>Expansion of markets (demand)</a:t>
            </a:r>
          </a:p>
          <a:p>
            <a:pPr lvl="1">
              <a:lnSpc>
                <a:spcPct val="90000"/>
              </a:lnSpc>
            </a:pPr>
            <a:r>
              <a:rPr lang="en-US" altLang="en-US" sz="2400" dirty="0"/>
              <a:t>Increase profits</a:t>
            </a:r>
          </a:p>
          <a:p>
            <a:pPr>
              <a:lnSpc>
                <a:spcPct val="90000"/>
              </a:lnSpc>
            </a:pPr>
            <a:r>
              <a:rPr lang="en-US" altLang="en-US" sz="2800" b="1" dirty="0">
                <a:solidFill>
                  <a:srgbClr val="FFFF00"/>
                </a:solidFill>
              </a:rPr>
              <a:t>M</a:t>
            </a:r>
            <a:r>
              <a:rPr lang="en-US" altLang="en-US" sz="2800" dirty="0"/>
              <a:t>ilitary</a:t>
            </a:r>
          </a:p>
          <a:p>
            <a:pPr lvl="1">
              <a:lnSpc>
                <a:spcPct val="90000"/>
              </a:lnSpc>
            </a:pPr>
            <a:r>
              <a:rPr lang="en-US" altLang="en-US" sz="2400" dirty="0"/>
              <a:t>Distract from social and political issues at home</a:t>
            </a:r>
          </a:p>
          <a:p>
            <a:pPr lvl="1">
              <a:lnSpc>
                <a:spcPct val="90000"/>
              </a:lnSpc>
            </a:pPr>
            <a:r>
              <a:rPr lang="en-US" altLang="en-US" sz="2400" dirty="0"/>
              <a:t>Ensure dominance/control of desired resources</a:t>
            </a:r>
          </a:p>
          <a:p>
            <a:pPr>
              <a:lnSpc>
                <a:spcPct val="90000"/>
              </a:lnSpc>
            </a:pPr>
            <a:r>
              <a:rPr lang="en-US" altLang="en-US" sz="2800" b="1" dirty="0">
                <a:solidFill>
                  <a:srgbClr val="FFFF00"/>
                </a:solidFill>
              </a:rPr>
              <a:t>P</a:t>
            </a:r>
            <a:r>
              <a:rPr lang="en-US" altLang="en-US" sz="2800" dirty="0"/>
              <a:t>olitical </a:t>
            </a:r>
          </a:p>
          <a:p>
            <a:pPr lvl="1">
              <a:lnSpc>
                <a:spcPct val="90000"/>
              </a:lnSpc>
            </a:pPr>
            <a:r>
              <a:rPr lang="en-US" altLang="en-US" sz="2400" dirty="0"/>
              <a:t>Claim land for the “mother country”</a:t>
            </a:r>
          </a:p>
          <a:p>
            <a:pPr lvl="1">
              <a:lnSpc>
                <a:spcPct val="90000"/>
              </a:lnSpc>
            </a:pPr>
            <a:r>
              <a:rPr lang="en-US" altLang="en-US" sz="2400" dirty="0"/>
              <a:t>Ensure country has access to greater resources than others</a:t>
            </a:r>
          </a:p>
          <a:p>
            <a:pPr lvl="1">
              <a:lnSpc>
                <a:spcPct val="90000"/>
              </a:lnSpc>
            </a:pPr>
            <a:r>
              <a:rPr lang="en-US" altLang="en-US" sz="2400" dirty="0"/>
              <a:t>Control another country’s government (stability)</a:t>
            </a:r>
          </a:p>
          <a:p>
            <a:pPr lvl="1">
              <a:lnSpc>
                <a:spcPct val="90000"/>
              </a:lnSpc>
            </a:pPr>
            <a:r>
              <a:rPr lang="en-US" altLang="en-US" sz="2400" dirty="0"/>
              <a:t>Secure homeland by removal of criminal/dissident populations</a:t>
            </a:r>
          </a:p>
        </p:txBody>
      </p:sp>
    </p:spTree>
    <p:extLst>
      <p:ext uri="{BB962C8B-B14F-4D97-AF65-F5344CB8AC3E}">
        <p14:creationId xmlns:p14="http://schemas.microsoft.com/office/powerpoint/2010/main" val="21394084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685802" y="246743"/>
            <a:ext cx="10131425" cy="1456267"/>
          </a:xfrm>
        </p:spPr>
        <p:txBody>
          <a:bodyPr/>
          <a:lstStyle/>
          <a:p>
            <a:pPr algn="ctr"/>
            <a:r>
              <a:rPr lang="en-US" altLang="en-US" sz="3800" dirty="0"/>
              <a:t>European and Native Population in Australia and New Zealand</a:t>
            </a:r>
          </a:p>
        </p:txBody>
      </p:sp>
      <p:graphicFrame>
        <p:nvGraphicFramePr>
          <p:cNvPr id="63492" name="Object 4"/>
          <p:cNvGraphicFramePr>
            <a:graphicFrameLocks noGrp="1" noChangeAspect="1"/>
          </p:cNvGraphicFramePr>
          <p:nvPr>
            <p:ph sz="half" idx="1"/>
            <p:extLst>
              <p:ext uri="{D42A27DB-BD31-4B8C-83A1-F6EECF244321}">
                <p14:modId xmlns:p14="http://schemas.microsoft.com/office/powerpoint/2010/main" val="4251995453"/>
              </p:ext>
            </p:extLst>
          </p:nvPr>
        </p:nvGraphicFramePr>
        <p:xfrm>
          <a:off x="1643743" y="1678400"/>
          <a:ext cx="9401629" cy="5179600"/>
        </p:xfrm>
        <a:graphic>
          <a:graphicData uri="http://schemas.openxmlformats.org/presentationml/2006/ole">
            <mc:AlternateContent xmlns:mc="http://schemas.openxmlformats.org/markup-compatibility/2006">
              <mc:Choice xmlns:v="urn:schemas-microsoft-com:vml" Requires="v">
                <p:oleObj spid="_x0000_s1076" name="Chart" r:id="rId3" imgW="8229552" imgH="4533908" progId="MSGraph.Chart.8">
                  <p:embed followColorScheme="full"/>
                </p:oleObj>
              </mc:Choice>
              <mc:Fallback>
                <p:oleObj name="Chart" r:id="rId3" imgW="8229552" imgH="4533908" progId="MSGraph.Chart.8">
                  <p:embed followColorScheme="full"/>
                  <p:pic>
                    <p:nvPicPr>
                      <p:cNvPr id="63492" name="Object 4"/>
                      <p:cNvPicPr>
                        <a:picLocks noChangeAspect="1" noChangeArrowheads="1"/>
                      </p:cNvPicPr>
                      <p:nvPr/>
                    </p:nvPicPr>
                    <p:blipFill>
                      <a:blip r:embed="rId4"/>
                      <a:srcRect/>
                      <a:stretch>
                        <a:fillRect/>
                      </a:stretch>
                    </p:blipFill>
                    <p:spPr bwMode="auto">
                      <a:xfrm>
                        <a:off x="1643743" y="1678400"/>
                        <a:ext cx="9401629" cy="5179600"/>
                      </a:xfrm>
                      <a:prstGeom prst="rect">
                        <a:avLst/>
                      </a:prstGeom>
                    </p:spPr>
                  </p:pic>
                </p:oleObj>
              </mc:Fallback>
            </mc:AlternateContent>
          </a:graphicData>
        </a:graphic>
      </p:graphicFrame>
      <p:sp>
        <p:nvSpPr>
          <p:cNvPr id="6" name="Slide Number Placeholder 5"/>
          <p:cNvSpPr>
            <a:spLocks noGrp="1"/>
          </p:cNvSpPr>
          <p:nvPr>
            <p:ph type="sldNum" sz="quarter" idx="12"/>
          </p:nvPr>
        </p:nvSpPr>
        <p:spPr/>
        <p:txBody>
          <a:bodyPr/>
          <a:lstStyle/>
          <a:p>
            <a:fld id="{3F87A5B7-F161-42AC-8D2D-E28613186071}" type="slidenum">
              <a:rPr lang="en-US" altLang="en-US"/>
              <a:pPr/>
              <a:t>30</a:t>
            </a:fld>
            <a:endParaRPr lang="en-US" altLang="en-US"/>
          </a:p>
        </p:txBody>
      </p:sp>
    </p:spTree>
    <p:extLst>
      <p:ext uri="{BB962C8B-B14F-4D97-AF65-F5344CB8AC3E}">
        <p14:creationId xmlns:p14="http://schemas.microsoft.com/office/powerpoint/2010/main" val="256250181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583583" y="286186"/>
            <a:ext cx="5512417" cy="1611194"/>
          </a:xfrm>
        </p:spPr>
        <p:txBody>
          <a:bodyPr/>
          <a:lstStyle/>
          <a:p>
            <a:r>
              <a:rPr lang="en-US" altLang="en-US" sz="3800" dirty="0"/>
              <a:t>European Imperialism in the Pacific Islands</a:t>
            </a:r>
          </a:p>
        </p:txBody>
      </p:sp>
      <p:sp>
        <p:nvSpPr>
          <p:cNvPr id="65539" name="Rectangle 3"/>
          <p:cNvSpPr>
            <a:spLocks noGrp="1" noChangeArrowheads="1"/>
          </p:cNvSpPr>
          <p:nvPr>
            <p:ph sz="half" idx="1"/>
          </p:nvPr>
        </p:nvSpPr>
        <p:spPr>
          <a:xfrm>
            <a:off x="6848218" y="0"/>
            <a:ext cx="5186912" cy="6571814"/>
          </a:xfrm>
        </p:spPr>
        <p:txBody>
          <a:bodyPr>
            <a:normAutofit/>
          </a:bodyPr>
          <a:lstStyle/>
          <a:p>
            <a:r>
              <a:rPr lang="en-US" altLang="en-US" sz="2800" dirty="0"/>
              <a:t>Early visitors to the Pacific were mostly whalers, merchants, some missionaries</a:t>
            </a:r>
          </a:p>
          <a:p>
            <a:r>
              <a:rPr lang="en-US" altLang="en-US" sz="2800" dirty="0"/>
              <a:t>Late nineteenth century, European states sought coaling stations and naval ports</a:t>
            </a:r>
          </a:p>
          <a:p>
            <a:r>
              <a:rPr lang="en-US" altLang="en-US" sz="2800" dirty="0"/>
              <a:t>By 1900, all islands but Tonga claimed by France, Britain, Germany and United States.</a:t>
            </a:r>
          </a:p>
          <a:p>
            <a:pPr lvl="1"/>
            <a:r>
              <a:rPr lang="en-US" altLang="en-US" sz="2600" dirty="0"/>
              <a:t>Tonga remains independent, but relies on Britain</a:t>
            </a:r>
          </a:p>
          <a:p>
            <a:r>
              <a:rPr lang="en-US" altLang="en-US" sz="2800" dirty="0"/>
              <a:t>Island plantations produced sugarcane, copra (dried coconut kernels to make oil), guano</a:t>
            </a:r>
          </a:p>
        </p:txBody>
      </p:sp>
      <p:pic>
        <p:nvPicPr>
          <p:cNvPr id="3" name="Content Placeholder 2"/>
          <p:cNvPicPr>
            <a:picLocks noGrp="1" noChangeAspect="1"/>
          </p:cNvPicPr>
          <p:nvPr>
            <p:ph sz="half" idx="2"/>
          </p:nvPr>
        </p:nvPicPr>
        <p:blipFill>
          <a:blip r:embed="rId2"/>
          <a:stretch>
            <a:fillRect/>
          </a:stretch>
        </p:blipFill>
        <p:spPr>
          <a:xfrm>
            <a:off x="156870" y="2133599"/>
            <a:ext cx="6245017" cy="3512822"/>
          </a:xfrm>
          <a:prstGeom prst="rect">
            <a:avLst/>
          </a:prstGeom>
        </p:spPr>
      </p:pic>
      <p:sp>
        <p:nvSpPr>
          <p:cNvPr id="6" name="Slide Number Placeholder 5"/>
          <p:cNvSpPr>
            <a:spLocks noGrp="1"/>
          </p:cNvSpPr>
          <p:nvPr>
            <p:ph type="sldNum" sz="quarter" idx="12"/>
          </p:nvPr>
        </p:nvSpPr>
        <p:spPr/>
        <p:txBody>
          <a:bodyPr/>
          <a:lstStyle/>
          <a:p>
            <a:fld id="{D5A33099-54A0-40D2-B0E9-3F5E1C9F4E46}" type="slidenum">
              <a:rPr lang="en-US" altLang="en-US"/>
              <a:pPr/>
              <a:t>31</a:t>
            </a:fld>
            <a:endParaRPr lang="en-US" altLang="en-US"/>
          </a:p>
        </p:txBody>
      </p:sp>
    </p:spTree>
    <p:extLst>
      <p:ext uri="{BB962C8B-B14F-4D97-AF65-F5344CB8AC3E}">
        <p14:creationId xmlns:p14="http://schemas.microsoft.com/office/powerpoint/2010/main" val="194242027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10218" y="172279"/>
            <a:ext cx="10131425" cy="1179444"/>
          </a:xfrm>
        </p:spPr>
        <p:txBody>
          <a:bodyPr/>
          <a:lstStyle/>
          <a:p>
            <a:r>
              <a:rPr lang="en-US" altLang="en-US" dirty="0"/>
              <a:t>US Imperialism</a:t>
            </a:r>
          </a:p>
        </p:txBody>
      </p:sp>
      <p:sp>
        <p:nvSpPr>
          <p:cNvPr id="66563" name="Rectangle 3"/>
          <p:cNvSpPr>
            <a:spLocks noGrp="1" noChangeArrowheads="1"/>
          </p:cNvSpPr>
          <p:nvPr>
            <p:ph sz="half" idx="1"/>
          </p:nvPr>
        </p:nvSpPr>
        <p:spPr>
          <a:xfrm>
            <a:off x="291548" y="1351723"/>
            <a:ext cx="6255026" cy="5155094"/>
          </a:xfrm>
        </p:spPr>
        <p:txBody>
          <a:bodyPr>
            <a:normAutofit/>
          </a:bodyPr>
          <a:lstStyle/>
          <a:p>
            <a:r>
              <a:rPr lang="en-US" altLang="en-US" sz="2800" dirty="0"/>
              <a:t>President James Monroe warns Europeans not to engage in imperialism in western hemisphere (1823)</a:t>
            </a:r>
          </a:p>
          <a:p>
            <a:pPr lvl="1"/>
            <a:r>
              <a:rPr lang="en-US" altLang="en-US" sz="2400" dirty="0"/>
              <a:t>The Monroe Doctrine: all Americas a U.S. Protectorate</a:t>
            </a:r>
          </a:p>
          <a:p>
            <a:r>
              <a:rPr lang="en-US" altLang="en-US" sz="2800" dirty="0"/>
              <a:t>1867 purchased Alaska from Russia</a:t>
            </a:r>
          </a:p>
          <a:p>
            <a:r>
              <a:rPr lang="en-US" altLang="en-US" sz="2800" dirty="0"/>
              <a:t>1875 established protectorate over Hawai’i</a:t>
            </a:r>
          </a:p>
          <a:p>
            <a:pPr lvl="1"/>
            <a:r>
              <a:rPr lang="en-US" altLang="en-US" sz="2400" dirty="0"/>
              <a:t>Locals overthrow queen in 1893, persuade US to acquire islands in 1898</a:t>
            </a:r>
          </a:p>
        </p:txBody>
      </p:sp>
      <p:pic>
        <p:nvPicPr>
          <p:cNvPr id="3" name="Content Placeholder 2"/>
          <p:cNvPicPr>
            <a:picLocks noGrp="1" noChangeAspect="1"/>
          </p:cNvPicPr>
          <p:nvPr>
            <p:ph sz="half" idx="2"/>
          </p:nvPr>
        </p:nvPicPr>
        <p:blipFill>
          <a:blip r:embed="rId2"/>
          <a:stretch>
            <a:fillRect/>
          </a:stretch>
        </p:blipFill>
        <p:spPr>
          <a:xfrm>
            <a:off x="7160329" y="172279"/>
            <a:ext cx="4783223" cy="6562349"/>
          </a:xfrm>
          <a:prstGeom prst="rect">
            <a:avLst/>
          </a:prstGeom>
        </p:spPr>
      </p:pic>
      <p:sp>
        <p:nvSpPr>
          <p:cNvPr id="6" name="Slide Number Placeholder 5"/>
          <p:cNvSpPr>
            <a:spLocks noGrp="1"/>
          </p:cNvSpPr>
          <p:nvPr>
            <p:ph type="sldNum" sz="quarter" idx="12"/>
          </p:nvPr>
        </p:nvSpPr>
        <p:spPr/>
        <p:txBody>
          <a:bodyPr/>
          <a:lstStyle/>
          <a:p>
            <a:fld id="{6337E3E1-4A2D-455E-A4C2-237D998F73BD}" type="slidenum">
              <a:rPr lang="en-US" altLang="en-US"/>
              <a:pPr/>
              <a:t>32</a:t>
            </a:fld>
            <a:endParaRPr lang="en-US" altLang="en-US"/>
          </a:p>
        </p:txBody>
      </p:sp>
    </p:spTree>
    <p:extLst>
      <p:ext uri="{BB962C8B-B14F-4D97-AF65-F5344CB8AC3E}">
        <p14:creationId xmlns:p14="http://schemas.microsoft.com/office/powerpoint/2010/main" val="392935911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248479" y="159027"/>
            <a:ext cx="10131425" cy="1046922"/>
          </a:xfrm>
        </p:spPr>
        <p:txBody>
          <a:bodyPr/>
          <a:lstStyle/>
          <a:p>
            <a:r>
              <a:rPr lang="en-US" altLang="en-US" sz="3800" dirty="0"/>
              <a:t>Spanish-Cuban-American War (1898-1899)</a:t>
            </a:r>
          </a:p>
        </p:txBody>
      </p:sp>
      <p:sp>
        <p:nvSpPr>
          <p:cNvPr id="67587" name="Rectangle 3"/>
          <p:cNvSpPr>
            <a:spLocks noGrp="1" noChangeArrowheads="1"/>
          </p:cNvSpPr>
          <p:nvPr>
            <p:ph sz="half" idx="1"/>
          </p:nvPr>
        </p:nvSpPr>
        <p:spPr>
          <a:xfrm>
            <a:off x="424069" y="1205949"/>
            <a:ext cx="5910469" cy="5459894"/>
          </a:xfrm>
        </p:spPr>
        <p:txBody>
          <a:bodyPr>
            <a:normAutofit fontScale="92500"/>
          </a:bodyPr>
          <a:lstStyle/>
          <a:p>
            <a:r>
              <a:rPr lang="en-US" altLang="en-US" sz="2800" dirty="0"/>
              <a:t>US declares war in Spain after battleship </a:t>
            </a:r>
            <a:r>
              <a:rPr lang="en-US" altLang="en-US" sz="2800" i="1" dirty="0"/>
              <a:t>Maine</a:t>
            </a:r>
            <a:r>
              <a:rPr lang="en-US" altLang="en-US" sz="2800" dirty="0"/>
              <a:t> sunk in Havana harbor, 1898</a:t>
            </a:r>
          </a:p>
          <a:p>
            <a:pPr lvl="1"/>
            <a:r>
              <a:rPr lang="en-US" altLang="en-US" sz="2400" dirty="0"/>
              <a:t>Takes possession of Cuba, Puerto Rico, Guam, Philippines</a:t>
            </a:r>
          </a:p>
          <a:p>
            <a:pPr lvl="1"/>
            <a:r>
              <a:rPr lang="en-US" altLang="en-US" sz="2400" dirty="0"/>
              <a:t>US intervenes in other Caribbean, Central American lands, occupies Dominican Republic, Nicaragua, Honduras, Haiti</a:t>
            </a:r>
          </a:p>
          <a:p>
            <a:r>
              <a:rPr lang="en-US" altLang="en-US" sz="2800" dirty="0"/>
              <a:t>United States backed Filipino revolt against Spain, purchased and took over the colony</a:t>
            </a:r>
          </a:p>
          <a:p>
            <a:r>
              <a:rPr lang="en-US" altLang="en-US" sz="2800" dirty="0"/>
              <a:t>1902-1904, bitter civil war killed two hundred thousand Filipinos, ended in U.S. victory</a:t>
            </a:r>
          </a:p>
        </p:txBody>
      </p:sp>
      <p:pic>
        <p:nvPicPr>
          <p:cNvPr id="3" name="Content Placeholder 2"/>
          <p:cNvPicPr>
            <a:picLocks noGrp="1" noChangeAspect="1"/>
          </p:cNvPicPr>
          <p:nvPr>
            <p:ph sz="half" idx="2"/>
          </p:nvPr>
        </p:nvPicPr>
        <p:blipFill>
          <a:blip r:embed="rId2"/>
          <a:stretch>
            <a:fillRect/>
          </a:stretch>
        </p:blipFill>
        <p:spPr>
          <a:xfrm>
            <a:off x="6103319" y="1756227"/>
            <a:ext cx="5972214" cy="3991429"/>
          </a:xfrm>
          <a:prstGeom prst="rect">
            <a:avLst/>
          </a:prstGeom>
        </p:spPr>
      </p:pic>
      <p:sp>
        <p:nvSpPr>
          <p:cNvPr id="6" name="Slide Number Placeholder 5"/>
          <p:cNvSpPr>
            <a:spLocks noGrp="1"/>
          </p:cNvSpPr>
          <p:nvPr>
            <p:ph type="sldNum" sz="quarter" idx="12"/>
          </p:nvPr>
        </p:nvSpPr>
        <p:spPr/>
        <p:txBody>
          <a:bodyPr/>
          <a:lstStyle/>
          <a:p>
            <a:fld id="{07D85F02-2DA7-4E11-9918-8531557B1CE1}" type="slidenum">
              <a:rPr lang="en-US" altLang="en-US"/>
              <a:pPr/>
              <a:t>33</a:t>
            </a:fld>
            <a:endParaRPr lang="en-US" altLang="en-US"/>
          </a:p>
        </p:txBody>
      </p:sp>
    </p:spTree>
    <p:extLst>
      <p:ext uri="{BB962C8B-B14F-4D97-AF65-F5344CB8AC3E}">
        <p14:creationId xmlns:p14="http://schemas.microsoft.com/office/powerpoint/2010/main" val="148818990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10218" y="145775"/>
            <a:ext cx="10131425" cy="1099930"/>
          </a:xfrm>
        </p:spPr>
        <p:txBody>
          <a:bodyPr/>
          <a:lstStyle/>
          <a:p>
            <a:r>
              <a:rPr lang="en-US" altLang="en-US" dirty="0"/>
              <a:t>The Panama Canal</a:t>
            </a:r>
          </a:p>
        </p:txBody>
      </p:sp>
      <p:sp>
        <p:nvSpPr>
          <p:cNvPr id="68611" name="Rectangle 3"/>
          <p:cNvSpPr>
            <a:spLocks noGrp="1" noChangeArrowheads="1"/>
          </p:cNvSpPr>
          <p:nvPr>
            <p:ph sz="half" idx="1"/>
          </p:nvPr>
        </p:nvSpPr>
        <p:spPr>
          <a:xfrm>
            <a:off x="6114332" y="145775"/>
            <a:ext cx="5937573" cy="6566450"/>
          </a:xfrm>
        </p:spPr>
        <p:txBody>
          <a:bodyPr>
            <a:normAutofit fontScale="92500" lnSpcReduction="20000"/>
          </a:bodyPr>
          <a:lstStyle/>
          <a:p>
            <a:r>
              <a:rPr lang="en-US" altLang="en-US" sz="2800" dirty="0"/>
              <a:t>President Theodore Roosevelt (in office 1901-1909) </a:t>
            </a:r>
          </a:p>
          <a:p>
            <a:r>
              <a:rPr lang="en-US" altLang="en-US" sz="2800" dirty="0"/>
              <a:t>Colombian government refused U.S. request to build canal at Panama isthmus</a:t>
            </a:r>
          </a:p>
          <a:p>
            <a:r>
              <a:rPr lang="en-US" altLang="en-US" sz="2800" dirty="0"/>
              <a:t>United States helped rebels establish the state of Panama for the right to build a canal supports insurrection against Colombia </a:t>
            </a:r>
          </a:p>
          <a:p>
            <a:r>
              <a:rPr lang="en-US" altLang="en-US" sz="2800" dirty="0"/>
              <a:t>Rebels win, establish state of Panama (1903)</a:t>
            </a:r>
          </a:p>
          <a:p>
            <a:r>
              <a:rPr lang="en-US" altLang="en-US" sz="2800" dirty="0"/>
              <a:t>U.S. gains territory to build canal, Panama Canal Zone; completed 1914</a:t>
            </a:r>
          </a:p>
          <a:p>
            <a:r>
              <a:rPr lang="en-US" altLang="en-US" sz="2800" dirty="0"/>
              <a:t>Roosevelt Corollary of Monroe Doctrine</a:t>
            </a:r>
          </a:p>
          <a:p>
            <a:pPr lvl="1"/>
            <a:r>
              <a:rPr lang="en-US" altLang="en-US" sz="2400" dirty="0"/>
              <a:t>U.S. right to intervene in domestic affairs of other nations if U.S. investments threatened</a:t>
            </a:r>
          </a:p>
        </p:txBody>
      </p:sp>
      <p:sp>
        <p:nvSpPr>
          <p:cNvPr id="6" name="Slide Number Placeholder 5"/>
          <p:cNvSpPr>
            <a:spLocks noGrp="1"/>
          </p:cNvSpPr>
          <p:nvPr>
            <p:ph type="sldNum" sz="quarter" idx="12"/>
          </p:nvPr>
        </p:nvSpPr>
        <p:spPr/>
        <p:txBody>
          <a:bodyPr/>
          <a:lstStyle/>
          <a:p>
            <a:fld id="{43E74791-72E5-4481-9F45-D8505A878EA9}" type="slidenum">
              <a:rPr lang="en-US" altLang="en-US"/>
              <a:pPr/>
              <a:t>34</a:t>
            </a:fld>
            <a:endParaRPr lang="en-US" altLang="en-US"/>
          </a:p>
        </p:txBody>
      </p:sp>
      <p:pic>
        <p:nvPicPr>
          <p:cNvPr id="10242" name="Picture 2" descr="Image result for panama canal"/>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238885" y="1521899"/>
            <a:ext cx="5628704" cy="4953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63413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10218" y="214496"/>
            <a:ext cx="10131425" cy="1121650"/>
          </a:xfrm>
        </p:spPr>
        <p:txBody>
          <a:bodyPr/>
          <a:lstStyle/>
          <a:p>
            <a:r>
              <a:rPr lang="en-US" altLang="en-US" dirty="0"/>
              <a:t>Early Japanese Expansion</a:t>
            </a:r>
          </a:p>
        </p:txBody>
      </p:sp>
      <p:sp>
        <p:nvSpPr>
          <p:cNvPr id="69635" name="Rectangle 3"/>
          <p:cNvSpPr>
            <a:spLocks noGrp="1" noChangeArrowheads="1"/>
          </p:cNvSpPr>
          <p:nvPr>
            <p:ph sz="half" idx="1"/>
          </p:nvPr>
        </p:nvSpPr>
        <p:spPr>
          <a:xfrm>
            <a:off x="264444" y="1113183"/>
            <a:ext cx="6542756" cy="5579166"/>
          </a:xfrm>
        </p:spPr>
        <p:txBody>
          <a:bodyPr>
            <a:normAutofit/>
          </a:bodyPr>
          <a:lstStyle/>
          <a:p>
            <a:r>
              <a:rPr lang="en-US" altLang="en-US" sz="2800" dirty="0"/>
              <a:t>Resentment over Unequal Treaties of 1860s</a:t>
            </a:r>
          </a:p>
          <a:p>
            <a:r>
              <a:rPr lang="en-US" altLang="en-US" sz="2800" dirty="0"/>
              <a:t>Early Japanese expansion in nearby islands</a:t>
            </a:r>
          </a:p>
          <a:p>
            <a:r>
              <a:rPr lang="en-US" altLang="en-US" sz="2800" dirty="0"/>
              <a:t>1876 Japanese purchase warships from Britain, established military academies</a:t>
            </a:r>
          </a:p>
          <a:p>
            <a:r>
              <a:rPr lang="en-US" altLang="en-US" sz="2800" dirty="0"/>
              <a:t>Dominate Korea</a:t>
            </a:r>
          </a:p>
          <a:p>
            <a:r>
              <a:rPr lang="en-US" altLang="en-US" sz="2800" dirty="0"/>
              <a:t>Sino-Japanese War (1894-1895) over Korea results in Japanese victory</a:t>
            </a:r>
          </a:p>
          <a:p>
            <a:r>
              <a:rPr lang="en-US" altLang="en-US" sz="2800" dirty="0"/>
              <a:t>Russo-Japanese War (1904-1905) over Manchuria also ends in Japanese victory</a:t>
            </a:r>
          </a:p>
        </p:txBody>
      </p:sp>
      <p:pic>
        <p:nvPicPr>
          <p:cNvPr id="3" name="Content Placeholder 2"/>
          <p:cNvPicPr>
            <a:picLocks noGrp="1" noChangeAspect="1"/>
          </p:cNvPicPr>
          <p:nvPr>
            <p:ph sz="half" idx="2"/>
          </p:nvPr>
        </p:nvPicPr>
        <p:blipFill>
          <a:blip r:embed="rId2"/>
          <a:stretch>
            <a:fillRect/>
          </a:stretch>
        </p:blipFill>
        <p:spPr>
          <a:xfrm>
            <a:off x="6807200" y="794847"/>
            <a:ext cx="5223834" cy="5617027"/>
          </a:xfrm>
          <a:prstGeom prst="rect">
            <a:avLst/>
          </a:prstGeom>
        </p:spPr>
      </p:pic>
      <p:sp>
        <p:nvSpPr>
          <p:cNvPr id="6" name="Slide Number Placeholder 5"/>
          <p:cNvSpPr>
            <a:spLocks noGrp="1"/>
          </p:cNvSpPr>
          <p:nvPr>
            <p:ph type="sldNum" sz="quarter" idx="12"/>
          </p:nvPr>
        </p:nvSpPr>
        <p:spPr/>
        <p:txBody>
          <a:bodyPr/>
          <a:lstStyle/>
          <a:p>
            <a:fld id="{233383E5-DA22-4479-80ED-F9D2288B3E81}" type="slidenum">
              <a:rPr lang="en-US" altLang="en-US"/>
              <a:pPr/>
              <a:t>35</a:t>
            </a:fld>
            <a:endParaRPr lang="en-US" altLang="en-US"/>
          </a:p>
        </p:txBody>
      </p:sp>
    </p:spTree>
    <p:extLst>
      <p:ext uri="{BB962C8B-B14F-4D97-AF65-F5344CB8AC3E}">
        <p14:creationId xmlns:p14="http://schemas.microsoft.com/office/powerpoint/2010/main" val="148273921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10218" y="318053"/>
            <a:ext cx="10131425" cy="1020418"/>
          </a:xfrm>
        </p:spPr>
        <p:txBody>
          <a:bodyPr/>
          <a:lstStyle/>
          <a:p>
            <a:r>
              <a:rPr lang="en-US" altLang="en-US" dirty="0"/>
              <a:t>Economic Legacies of Imperialism</a:t>
            </a:r>
          </a:p>
        </p:txBody>
      </p:sp>
      <p:sp>
        <p:nvSpPr>
          <p:cNvPr id="70659" name="Rectangle 3"/>
          <p:cNvSpPr>
            <a:spLocks noGrp="1" noChangeArrowheads="1"/>
          </p:cNvSpPr>
          <p:nvPr>
            <p:ph sz="half" idx="1"/>
          </p:nvPr>
        </p:nvSpPr>
        <p:spPr>
          <a:xfrm>
            <a:off x="6734629" y="1338471"/>
            <a:ext cx="5171522" cy="5247861"/>
          </a:xfrm>
        </p:spPr>
        <p:txBody>
          <a:bodyPr>
            <a:normAutofit/>
          </a:bodyPr>
          <a:lstStyle/>
          <a:p>
            <a:r>
              <a:rPr lang="en-US" altLang="en-US" sz="2800" dirty="0"/>
              <a:t>Colonized states encouraged to exploit natural resources rather than build manufacturing centers</a:t>
            </a:r>
          </a:p>
          <a:p>
            <a:r>
              <a:rPr lang="en-US" altLang="en-US" sz="2800" dirty="0"/>
              <a:t>Encouraged dependency on imperial power for manufactured goods made from native raw product</a:t>
            </a:r>
          </a:p>
          <a:p>
            <a:pPr lvl="1"/>
            <a:r>
              <a:rPr lang="en-US" altLang="en-US" sz="2400" dirty="0"/>
              <a:t>Indian cotton</a:t>
            </a:r>
          </a:p>
        </p:txBody>
      </p:sp>
      <p:sp>
        <p:nvSpPr>
          <p:cNvPr id="6" name="Slide Number Placeholder 5"/>
          <p:cNvSpPr>
            <a:spLocks noGrp="1"/>
          </p:cNvSpPr>
          <p:nvPr>
            <p:ph type="sldNum" sz="quarter" idx="12"/>
          </p:nvPr>
        </p:nvSpPr>
        <p:spPr/>
        <p:txBody>
          <a:bodyPr/>
          <a:lstStyle/>
          <a:p>
            <a:fld id="{86DC2D77-607B-490F-A9BD-1E1278D3997A}" type="slidenum">
              <a:rPr lang="en-US" altLang="en-US"/>
              <a:pPr/>
              <a:t>36</a:t>
            </a:fld>
            <a:endParaRPr lang="en-US" altLang="en-US"/>
          </a:p>
        </p:txBody>
      </p:sp>
      <p:pic>
        <p:nvPicPr>
          <p:cNvPr id="8194" name="Picture 2" descr="Image result for indian imperialism workers"/>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273466" y="1930399"/>
            <a:ext cx="6331933" cy="3831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79211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pic>
        <p:nvPicPr>
          <p:cNvPr id="72" name="Picture 71">
            <a:extLst>
              <a:ext uri="{FF2B5EF4-FFF2-40B4-BE49-F238E27FC236}">
                <a16:creationId xmlns:a16="http://schemas.microsoft.com/office/drawing/2014/main" id="{E3FC1144-BD64-4C61-ACB8-497711C416C9}"/>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4" name="Content Placeholder 3">
            <a:extLst>
              <a:ext uri="{FF2B5EF4-FFF2-40B4-BE49-F238E27FC236}">
                <a16:creationId xmlns:a16="http://schemas.microsoft.com/office/drawing/2014/main" id="{DF32135B-E4EE-4960-B678-9CD53004088C}"/>
              </a:ext>
            </a:extLst>
          </p:cNvPr>
          <p:cNvPicPr>
            <a:picLocks noGrp="1" noChangeAspect="1"/>
          </p:cNvPicPr>
          <p:nvPr>
            <p:ph sz="half" idx="2"/>
          </p:nvPr>
        </p:nvPicPr>
        <p:blipFill rotWithShape="1">
          <a:blip r:embed="rId4"/>
          <a:srcRect l="26231" r="2962" b="-2"/>
          <a:stretch/>
        </p:blipFill>
        <p:spPr>
          <a:xfrm>
            <a:off x="8888133" y="4144246"/>
            <a:ext cx="3302966" cy="2717299"/>
          </a:xfrm>
          <a:custGeom>
            <a:avLst/>
            <a:gdLst>
              <a:gd name="connsiteX0" fmla="*/ 1663658 w 3039855"/>
              <a:gd name="connsiteY0" fmla="*/ 0 h 2500842"/>
              <a:gd name="connsiteX1" fmla="*/ 2947417 w 3039855"/>
              <a:gd name="connsiteY1" fmla="*/ 605417 h 2500842"/>
              <a:gd name="connsiteX2" fmla="*/ 3039855 w 3039855"/>
              <a:gd name="connsiteY2" fmla="*/ 729032 h 2500842"/>
              <a:gd name="connsiteX3" fmla="*/ 3039855 w 3039855"/>
              <a:gd name="connsiteY3" fmla="*/ 2500842 h 2500842"/>
              <a:gd name="connsiteX4" fmla="*/ 226952 w 3039855"/>
              <a:gd name="connsiteY4" fmla="*/ 2500842 h 2500842"/>
              <a:gd name="connsiteX5" fmla="*/ 155401 w 3039855"/>
              <a:gd name="connsiteY5" fmla="*/ 2366679 h 2500842"/>
              <a:gd name="connsiteX6" fmla="*/ 0 w 3039855"/>
              <a:gd name="connsiteY6" fmla="*/ 1663658 h 2500842"/>
              <a:gd name="connsiteX7" fmla="*/ 1663658 w 3039855"/>
              <a:gd name="connsiteY7" fmla="*/ 0 h 250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9855" h="2500842">
                <a:moveTo>
                  <a:pt x="1663658" y="0"/>
                </a:moveTo>
                <a:cubicBezTo>
                  <a:pt x="2180490" y="0"/>
                  <a:pt x="2642278" y="235674"/>
                  <a:pt x="2947417" y="605417"/>
                </a:cubicBezTo>
                <a:lnTo>
                  <a:pt x="3039855" y="729032"/>
                </a:lnTo>
                <a:lnTo>
                  <a:pt x="3039855" y="2500842"/>
                </a:lnTo>
                <a:lnTo>
                  <a:pt x="226952" y="2500842"/>
                </a:lnTo>
                <a:lnTo>
                  <a:pt x="155401" y="2366679"/>
                </a:lnTo>
                <a:cubicBezTo>
                  <a:pt x="55691" y="2153127"/>
                  <a:pt x="0" y="1914896"/>
                  <a:pt x="0" y="1663658"/>
                </a:cubicBezTo>
                <a:cubicBezTo>
                  <a:pt x="0" y="744845"/>
                  <a:pt x="744845" y="0"/>
                  <a:pt x="1663658" y="0"/>
                </a:cubicBezTo>
                <a:close/>
              </a:path>
            </a:pathLst>
          </a:custGeom>
        </p:spPr>
      </p:pic>
      <p:grpSp>
        <p:nvGrpSpPr>
          <p:cNvPr id="74" name="Group 73">
            <a:extLst>
              <a:ext uri="{FF2B5EF4-FFF2-40B4-BE49-F238E27FC236}">
                <a16:creationId xmlns:a16="http://schemas.microsoft.com/office/drawing/2014/main" id="{58B25CAD-A790-499A-926B-116E10915ED3}"/>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1267604">
            <a:off x="8565602" y="3905595"/>
            <a:ext cx="3639934" cy="3163289"/>
            <a:chOff x="5281603" y="104899"/>
            <a:chExt cx="6910397" cy="6005491"/>
          </a:xfrm>
        </p:grpSpPr>
        <p:sp>
          <p:nvSpPr>
            <p:cNvPr id="75" name="Freeform 98">
              <a:extLst>
                <a:ext uri="{FF2B5EF4-FFF2-40B4-BE49-F238E27FC236}">
                  <a16:creationId xmlns:a16="http://schemas.microsoft.com/office/drawing/2014/main" id="{76E29510-9A59-43B9-BA40-BF403A9F63E3}"/>
                </a:ext>
              </a:extLst>
            </p:cNvPr>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a:extLst>
                <a:ext uri="{FF2B5EF4-FFF2-40B4-BE49-F238E27FC236}">
                  <a16:creationId xmlns:a16="http://schemas.microsoft.com/office/drawing/2014/main" id="{D41DCF14-C3EC-4A84-9BCB-CE737430638C}"/>
                </a:ext>
              </a:extLst>
            </p:cNvPr>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77" name="Straight Connector 76">
                <a:extLst>
                  <a:ext uri="{FF2B5EF4-FFF2-40B4-BE49-F238E27FC236}">
                    <a16:creationId xmlns:a16="http://schemas.microsoft.com/office/drawing/2014/main" id="{323473CE-82AD-4D8D-A232-68772F8249A0}"/>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6C67ADA3-E620-4348-8071-F9721E422B0D}"/>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221526D8-6171-42B9-BB1D-D4EBD07C93AA}"/>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918272C-9574-485F-8DBA-E779254B6C7B}"/>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414CAA3E-D915-4597-85D4-DF416AF5399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749FF6F-6DEA-46A3-A01C-82BD294181C4}"/>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853F97E-C428-43BB-903E-E63D7A05DE1C}"/>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D4EE22F-D9F6-499B-8595-2CA950937EB9}"/>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A598804-7127-47FC-8A02-C6E2FD0D7AB0}"/>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2A35C24-2BAE-4314-BBF5-81A17F92E10F}"/>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73A33BF9-E8C7-47A3-BFF6-5419153F723E}"/>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B8707F62-2F29-4FF0-A976-55E19960036D}"/>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D9DB8BF-BBA2-4465-8B80-B354B3A5BA88}"/>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1C237BA7-462C-4ABE-B089-4C8938F821B7}"/>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14D5F33-8377-427F-B4D1-8B783BF48EF7}"/>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8114C18-86CF-412F-81BD-4856E83CDB3A}"/>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ECF1CFD5-877F-4D23-9186-ABBE6060582D}"/>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FD718FB9-83BB-4BFB-ACF6-7D0A681BB7D7}"/>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99B007F5-E4FE-4A8F-813F-CC2740BD2EFF}"/>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1345DFB-742B-4F09-B75A-05377FD401E3}"/>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7B4845AC-E70E-40A2-9491-05B2DBB92D9F}"/>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F4111F64-514D-4447-86EB-D6654552481C}"/>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B20169F1-F2D1-4726-8423-DBB5FE071457}"/>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9F80247-CF53-4374-81E2-475BDD5210B6}"/>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FA5F5D72-947B-414E-8FDD-BBA2BCB95B75}"/>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3AECE77-F2AF-4FCA-9C0E-A3E154EF49E9}"/>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357807F-7199-418E-A0A9-B64105ECD235}"/>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374400BB-9AFD-4FE0-890E-888B089C2618}"/>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6B161EE8-5F23-490A-9728-F35D68DF906C}"/>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EF4E71C7-716A-43DB-8B25-45D376E5D10A}"/>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CC85AEA-CCD1-4DF7-8916-0F72027ED7C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2135A1AE-41A5-4D62-8EDA-7E2AE30EF6F2}"/>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F3CFD903-54FF-40B5-8645-48F3E463AE9E}"/>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50B0D3E-699D-4045-9BD5-B4CF69C20B29}"/>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B430A3E5-50DB-4A25-A497-A9AABF4CD8AD}"/>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A1B0E32C-6B1D-4061-8FE9-49FE8F48E2C0}"/>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5933DD09-EE89-4852-AAB4-7C42FEB01CF4}"/>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211394FF-3D41-4AC3-BF43-D84C4453F975}"/>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8E419255-A9D6-42DD-A394-F5330A6F3672}"/>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B92B858-83FE-42E7-B526-734880D077C9}"/>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1AC09C3A-8718-4FF6-89BE-385091356D1B}"/>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1ACA67A3-5C58-4B01-9A72-136D48845EF4}"/>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C479D8B-24CE-4B25-A4B4-1D411A450292}"/>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9BF48C75-7374-42F2-A159-526789C34308}"/>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09A4AF-4DE5-4BEA-9D5A-A5236E9AF33F}"/>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3EF6033-DAB6-40AE-904A-9B445DBD6EFB}"/>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B6FAF6D3-9004-48E4-9A1F-BF36CEF7C760}"/>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45BF9CAE-C7FC-4A40-83EC-8D4FA543E00B}"/>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C9D1F7A5-8E54-4E36-9FBB-68F82877C24B}"/>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2E9B55B9-3B64-43D0-B20B-63D1E69CE3CC}"/>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AD5DB75D-0B80-49D5-ABF8-FB393DC83BA6}"/>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F3F5F929-EAAF-471A-9E35-6DCDC3566C80}"/>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E4C2BEB3-0299-4A25-830D-6E2DF9FDC8D8}"/>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4E342A0-615D-466D-9404-CA8BBCEEFC3B}"/>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BDFFE1C-1E19-4EF4-A1B2-204A04E34195}"/>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731123C-8680-4E7A-AF54-969919D30C58}"/>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8F1F0F71-5F67-496A-85EC-C8272FC6DE8F}"/>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4EE0D13E-74B4-46D8-9CEB-993A9B02BBA4}"/>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BBC0AC4E-E40A-4D25-B178-B28024D5DB1F}"/>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A143B7E6-35F6-4AAF-B75E-D0E3B1CC3BD6}"/>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8DAAF768-2A67-4FCC-B682-7B14D469938C}"/>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9A5A9193-6968-40A2-9E95-40B9A300A19C}"/>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85F665EA-A27F-453A-9F57-4D4B9CE646D5}"/>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4F6B94B3-C73B-4B26-A066-A4A6EB692078}"/>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2C87A408-F5B1-4397-9A9F-65844D7EFBE2}"/>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B9AC2E82-FE6E-420B-9AB8-7939E196CE54}"/>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BAE5E1C4-5F11-44DF-9A63-A3AB706FCCBF}"/>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3236581D-1127-4822-B364-203311850BD7}"/>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CF6AFBC9-9C55-4BB4-8DD3-CBFB9D95967D}"/>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3312F76C-C542-4FF1-88A9-12DED608E7BB}"/>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AC1AEC1F-364C-4A2C-8798-18571170F73F}"/>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4960AF63-51EE-4474-9693-18C3FFC5F54D}"/>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1E186998-8FFC-4B8E-9664-A3EB3DA93F3F}"/>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A00B2A7C-644E-4B02-8949-68AC413D146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0923CE8B-E88E-4585-A698-30BB686DFEDD}"/>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21148CFA-ECD4-4847-91CE-7E8206F840A3}"/>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DFAB4226-9991-4F5E-B43B-D873A909D2AB}"/>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C8548911-9FE4-446D-BD3E-DC72AEF2D6DA}"/>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grpSp>
        <p:nvGrpSpPr>
          <p:cNvPr id="156" name="Group 155">
            <a:extLst>
              <a:ext uri="{FF2B5EF4-FFF2-40B4-BE49-F238E27FC236}">
                <a16:creationId xmlns:a16="http://schemas.microsoft.com/office/drawing/2014/main" id="{811B40AE-63DC-41CA-B0D1-EF99F055F5E6}"/>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5392608">
            <a:off x="7397406" y="-618857"/>
            <a:ext cx="4915057" cy="4271437"/>
            <a:chOff x="5281603" y="104899"/>
            <a:chExt cx="6910397" cy="6005491"/>
          </a:xfrm>
        </p:grpSpPr>
        <p:sp>
          <p:nvSpPr>
            <p:cNvPr id="157" name="Freeform 17">
              <a:extLst>
                <a:ext uri="{FF2B5EF4-FFF2-40B4-BE49-F238E27FC236}">
                  <a16:creationId xmlns:a16="http://schemas.microsoft.com/office/drawing/2014/main" id="{07BB2A43-A75C-4A17-B68F-E6AB75EE03FF}"/>
                </a:ext>
              </a:extLst>
            </p:cNvPr>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8" name="Group 157">
              <a:extLst>
                <a:ext uri="{FF2B5EF4-FFF2-40B4-BE49-F238E27FC236}">
                  <a16:creationId xmlns:a16="http://schemas.microsoft.com/office/drawing/2014/main" id="{40A0BDF4-301A-4EE4-A77D-BD245F18EEAC}"/>
                </a:ext>
              </a:extLst>
            </p:cNvPr>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159" name="Straight Connector 158">
                <a:extLst>
                  <a:ext uri="{FF2B5EF4-FFF2-40B4-BE49-F238E27FC236}">
                    <a16:creationId xmlns:a16="http://schemas.microsoft.com/office/drawing/2014/main" id="{C4924D57-94BA-40F5-BF53-9B23F7213F36}"/>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A14F8BCB-338A-49F5-BB9D-626C7A0CC95F}"/>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DEFC0D9E-285A-4D86-8A71-B985BA833533}"/>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57015B3C-B28A-40F0-B53A-91B3B9C5FA74}"/>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1DFD7530-F83D-4D23-9B1F-F8DA8CD5AF9D}"/>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4DC34F9A-64D4-48B5-8E5A-ED0E33925394}"/>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3ED77B99-47E0-4D0B-B185-7F5E1B61C07F}"/>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EC09C835-22F6-4E14-9BBE-11DD2333460E}"/>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A02419A0-4AA5-4985-B606-94268DE4159A}"/>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1503FA27-7544-400B-8706-FE12A9B316BF}"/>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DD404C57-DD6C-454E-BE13-90369095B133}"/>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5ABEA11C-C6F5-4FAB-9F3F-384EF23D6CA6}"/>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7CAEDBBC-2C01-496B-929B-849F1CB53499}"/>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2894D4ED-61CE-46A2-9092-A00B9E837722}"/>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1C5D0262-1B14-45D6-937F-B6D6A915DC32}"/>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3C7684CB-4F98-4EC9-A35B-1E903CEE6678}"/>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5C25B956-861C-47EE-9D4D-E31C24538EFC}"/>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3DD61AAC-D277-4D2E-AB51-8DDB489040AB}"/>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4A4BA2A9-697F-45E1-8363-5E61A4207E93}"/>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FD517C0E-A6EE-4A86-9F4C-434CD7191516}"/>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98C170BA-831C-4BA4-A286-65E66E9C465E}"/>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0EAA6EC5-E2BD-492B-9A8B-C27A76AC6C9F}"/>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8485DB25-AEEB-4180-9A14-2CEB267D4FFE}"/>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807A4361-79A5-47AA-98FE-01640EE424C3}"/>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F672975E-CAD3-46F3-BDA2-902C8237DC5A}"/>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15679262-AA08-4D50-AB3F-E6F9B4D1D810}"/>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61E32D5A-0C93-4E13-B049-914A2F1D299C}"/>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941EC8F6-AF84-43B6-9400-F73F6FBADE53}"/>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E75F074A-16C0-4748-BD13-64A7C32F6A0E}"/>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ECB3D608-CA7C-470E-9AAA-8389005F5367}"/>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7AB4FD7D-4E8A-4455-933E-99E52E0B490D}"/>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7416DF40-A568-431F-B63F-C32A9175B87E}"/>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1B25E07C-A0EC-4DCF-88EC-51BB5C3FC349}"/>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96C7DC41-3ADA-4989-AE2A-0F8D9DFCC9E7}"/>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6AE2AB88-5EAC-41EC-98BF-FACD6A211552}"/>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94E0B17E-9282-4983-AEB1-2B123998A339}"/>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986E83F1-9CCB-448B-89C9-F55B273BFC04}"/>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1621D911-2A84-468C-9244-743E3E18D733}"/>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B29971DC-3B38-4403-ABC9-880A06EBAC9A}"/>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F2D65D61-4C71-4851-B377-83369B38899E}"/>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804A736D-4A39-4E06-B7A7-2217CEB4ECE2}"/>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33B1531E-B3AC-480D-A8CD-836E8C1788BE}"/>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CF076B49-2AA3-4C05-9E50-CFF9137184BF}"/>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FE506FE5-22A7-42E7-BEB9-5442E791844F}"/>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5D634CEF-DD74-4EC0-B7F4-3884BAF10662}"/>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C4AD2728-E4B9-487D-A682-5E21DD15BB7B}"/>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C422CD3C-92C4-473C-9E31-85A594F6BE27}"/>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71509C2B-9D23-4008-B6A1-240768820976}"/>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007ACD51-E44F-4AF8-8F61-F276D71343FA}"/>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EF5BDAF9-2B69-4209-BE1F-6C5D8A1DFF77}"/>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9DA27782-8E1F-422F-B106-31C0E1216D59}"/>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8E8A221D-84EC-47C2-A895-825385815322}"/>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F08A0E1C-6626-4DD8-83BE-E83E2DFC840C}"/>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7360D67F-521C-4D9A-B2B1-392386EA51E6}"/>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F29669A1-CC36-41F4-B0F1-B720DB989420}"/>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7DC3ADA6-152F-4D7B-9ABD-30DC8F7A2510}"/>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1F6CA5EE-56FA-4EF7-9EC7-BC3FB217ED90}"/>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703F9222-217B-48EB-8878-EC0B32E32256}"/>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B48B9A73-A26B-43DB-9BB2-5658871FEA2B}"/>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EDF9DD53-6F04-4203-B61A-240676B7FDB5}"/>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01065752-DE28-425C-8987-168FE9F51028}"/>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4B78A37C-B329-45F9-AF83-26D5CD826542}"/>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FB70B126-9812-487A-AB78-CBCB1B32D760}"/>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62A622F7-EC16-4F46-83B7-7A7DBCF99A26}"/>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5607D488-F3A1-4FF6-9C5C-B4C1E147A2CB}"/>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FDD48CAD-8E9A-434C-9F7E-6031DA9A6A95}"/>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F70B9979-DEC4-48B9-9462-E3631AC96A9B}"/>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ADB15ACD-534F-474C-8B1A-8F5B94AEFDCD}"/>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8DFFE368-637C-4309-ABAC-BDCED29B6BCD}"/>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7D3E8255-AD5A-48F8-B948-7BF97DBEE7A3}"/>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784682BD-D253-4704-BB29-6D9C7D3006A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34113DE4-AE89-4F45-9B12-61B04E3E78AA}"/>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8437CF76-AF2F-46BC-9579-872625F1AB74}"/>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AF2AF364-8140-40A5-9AC8-00C03DA479CC}"/>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AFBA166C-DB92-475D-B0D3-1F7EB2B81ABF}"/>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583F60B4-E774-4D4F-BC7C-A171BB61743F}"/>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EF18C06C-0984-4FAA-952A-9CBFC0F95C17}"/>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BDE44802-FF06-46DC-9F7E-D2A329BB29B5}"/>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pic>
        <p:nvPicPr>
          <p:cNvPr id="5" name="Picture 4">
            <a:extLst>
              <a:ext uri="{FF2B5EF4-FFF2-40B4-BE49-F238E27FC236}">
                <a16:creationId xmlns:a16="http://schemas.microsoft.com/office/drawing/2014/main" id="{232A1C4C-941B-4D32-A621-AC0BFB271298}"/>
              </a:ext>
            </a:extLst>
          </p:cNvPr>
          <p:cNvPicPr>
            <a:picLocks noChangeAspect="1"/>
          </p:cNvPicPr>
          <p:nvPr/>
        </p:nvPicPr>
        <p:blipFill rotWithShape="1">
          <a:blip r:embed="rId5"/>
          <a:srcRect t="35022" b="21620"/>
          <a:stretch/>
        </p:blipFill>
        <p:spPr>
          <a:xfrm>
            <a:off x="8055588" y="-3863"/>
            <a:ext cx="4132754" cy="3445946"/>
          </a:xfrm>
          <a:custGeom>
            <a:avLst/>
            <a:gdLst>
              <a:gd name="connsiteX0" fmla="*/ 303228 w 4638368"/>
              <a:gd name="connsiteY0" fmla="*/ 0 h 3867534"/>
              <a:gd name="connsiteX1" fmla="*/ 4638368 w 4638368"/>
              <a:gd name="connsiteY1" fmla="*/ 0 h 3867534"/>
              <a:gd name="connsiteX2" fmla="*/ 4638368 w 4638368"/>
              <a:gd name="connsiteY2" fmla="*/ 2952747 h 3867534"/>
              <a:gd name="connsiteX3" fmla="*/ 4585825 w 4638368"/>
              <a:gd name="connsiteY3" fmla="*/ 3013864 h 3867534"/>
              <a:gd name="connsiteX4" fmla="*/ 2641346 w 4638368"/>
              <a:gd name="connsiteY4" fmla="*/ 3867534 h 3867534"/>
              <a:gd name="connsiteX5" fmla="*/ 0 w 4638368"/>
              <a:gd name="connsiteY5" fmla="*/ 1226188 h 3867534"/>
              <a:gd name="connsiteX6" fmla="*/ 260466 w 4638368"/>
              <a:gd name="connsiteY6" fmla="*/ 81056 h 386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8368" h="3867534">
                <a:moveTo>
                  <a:pt x="303228" y="0"/>
                </a:moveTo>
                <a:lnTo>
                  <a:pt x="4638368" y="0"/>
                </a:lnTo>
                <a:lnTo>
                  <a:pt x="4638368" y="2952747"/>
                </a:lnTo>
                <a:lnTo>
                  <a:pt x="4585825" y="3013864"/>
                </a:lnTo>
                <a:cubicBezTo>
                  <a:pt x="4103088" y="3538671"/>
                  <a:pt x="3410622" y="3867534"/>
                  <a:pt x="2641346" y="3867534"/>
                </a:cubicBezTo>
                <a:cubicBezTo>
                  <a:pt x="1182571" y="3867534"/>
                  <a:pt x="0" y="2684963"/>
                  <a:pt x="0" y="1226188"/>
                </a:cubicBezTo>
                <a:cubicBezTo>
                  <a:pt x="0" y="815907"/>
                  <a:pt x="93544" y="427475"/>
                  <a:pt x="260466" y="81056"/>
                </a:cubicBezTo>
                <a:close/>
              </a:path>
            </a:pathLst>
          </a:custGeom>
        </p:spPr>
      </p:pic>
      <p:sp>
        <p:nvSpPr>
          <p:cNvPr id="70658" name="Rectangle 2"/>
          <p:cNvSpPr>
            <a:spLocks noGrp="1" noChangeArrowheads="1"/>
          </p:cNvSpPr>
          <p:nvPr>
            <p:ph type="title"/>
          </p:nvPr>
        </p:nvSpPr>
        <p:spPr>
          <a:xfrm>
            <a:off x="685801" y="609600"/>
            <a:ext cx="6143423" cy="1456267"/>
          </a:xfrm>
        </p:spPr>
        <p:txBody>
          <a:bodyPr vert="horz" lIns="91440" tIns="45720" rIns="91440" bIns="45720" rtlCol="0" anchor="ctr">
            <a:normAutofit/>
          </a:bodyPr>
          <a:lstStyle/>
          <a:p>
            <a:r>
              <a:rPr lang="en-US" altLang="en-US" dirty="0"/>
              <a:t>ENVIRONMENTAL Legacies of Imperialism</a:t>
            </a:r>
          </a:p>
        </p:txBody>
      </p:sp>
      <p:sp>
        <p:nvSpPr>
          <p:cNvPr id="70659" name="Rectangle 3"/>
          <p:cNvSpPr>
            <a:spLocks noGrp="1" noChangeArrowheads="1"/>
          </p:cNvSpPr>
          <p:nvPr>
            <p:ph sz="half" idx="1"/>
          </p:nvPr>
        </p:nvSpPr>
        <p:spPr>
          <a:xfrm>
            <a:off x="685801" y="2142067"/>
            <a:ext cx="5640117" cy="4314164"/>
          </a:xfrm>
        </p:spPr>
        <p:txBody>
          <a:bodyPr vert="horz" lIns="91440" tIns="45720" rIns="91440" bIns="45720" rtlCol="0" anchor="ctr">
            <a:normAutofit/>
          </a:bodyPr>
          <a:lstStyle/>
          <a:p>
            <a:r>
              <a:rPr lang="en-US" altLang="en-US" sz="2800" dirty="0"/>
              <a:t>New crops transformed landscape and society</a:t>
            </a:r>
          </a:p>
          <a:p>
            <a:pPr lvl="1"/>
            <a:r>
              <a:rPr lang="en-US" altLang="en-US" sz="2400" dirty="0"/>
              <a:t>Rain forests of Ceylon converted to tea plantations</a:t>
            </a:r>
          </a:p>
          <a:p>
            <a:pPr lvl="1"/>
            <a:r>
              <a:rPr lang="en-US" altLang="en-US" sz="2400" dirty="0"/>
              <a:t>Ceylonese women recruited to harvest tea</a:t>
            </a:r>
          </a:p>
          <a:p>
            <a:pPr lvl="1"/>
            <a:r>
              <a:rPr lang="en-US" altLang="en-US" sz="2400" dirty="0"/>
              <a:t>Rubber plantations transformed Malaya and Sumatra</a:t>
            </a:r>
          </a:p>
        </p:txBody>
      </p:sp>
      <p:sp>
        <p:nvSpPr>
          <p:cNvPr id="6" name="Slide Number Placeholder 5"/>
          <p:cNvSpPr>
            <a:spLocks noGrp="1"/>
          </p:cNvSpPr>
          <p:nvPr>
            <p:ph type="sldNum" sz="quarter" idx="12"/>
          </p:nvPr>
        </p:nvSpPr>
        <p:spPr>
          <a:xfrm>
            <a:off x="10266060" y="5870575"/>
            <a:ext cx="551167" cy="377825"/>
          </a:xfrm>
        </p:spPr>
        <p:txBody>
          <a:bodyPr vert="horz" lIns="91440" tIns="45720" rIns="91440" bIns="45720" rtlCol="0" anchor="ctr">
            <a:normAutofit/>
          </a:bodyPr>
          <a:lstStyle/>
          <a:p>
            <a:pPr defTabSz="914400">
              <a:spcAft>
                <a:spcPts val="600"/>
              </a:spcAft>
            </a:pPr>
            <a:fld id="{86DC2D77-607B-490F-A9BD-1E1278D3997A}" type="slidenum">
              <a:rPr lang="en-US" altLang="en-US"/>
              <a:pPr defTabSz="914400">
                <a:spcAft>
                  <a:spcPts val="600"/>
                </a:spcAft>
              </a:pPr>
              <a:t>37</a:t>
            </a:fld>
            <a:endParaRPr lang="en-US" altLang="en-US"/>
          </a:p>
        </p:txBody>
      </p:sp>
    </p:spTree>
    <p:extLst>
      <p:ext uri="{BB962C8B-B14F-4D97-AF65-F5344CB8AC3E}">
        <p14:creationId xmlns:p14="http://schemas.microsoft.com/office/powerpoint/2010/main" val="48655550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10218" y="300925"/>
            <a:ext cx="10131425" cy="874643"/>
          </a:xfrm>
        </p:spPr>
        <p:txBody>
          <a:bodyPr/>
          <a:lstStyle/>
          <a:p>
            <a:r>
              <a:rPr lang="en-US" altLang="en-US" dirty="0"/>
              <a:t>Labor Migrations</a:t>
            </a:r>
          </a:p>
        </p:txBody>
      </p:sp>
      <p:sp>
        <p:nvSpPr>
          <p:cNvPr id="75779" name="Rectangle 3"/>
          <p:cNvSpPr>
            <a:spLocks noGrp="1" noChangeArrowheads="1"/>
          </p:cNvSpPr>
          <p:nvPr>
            <p:ph sz="half" idx="1"/>
          </p:nvPr>
        </p:nvSpPr>
        <p:spPr>
          <a:xfrm>
            <a:off x="0" y="1053232"/>
            <a:ext cx="6003235" cy="5801879"/>
          </a:xfrm>
        </p:spPr>
        <p:txBody>
          <a:bodyPr>
            <a:normAutofit fontScale="92500" lnSpcReduction="10000"/>
          </a:bodyPr>
          <a:lstStyle/>
          <a:p>
            <a:r>
              <a:rPr lang="en-US" altLang="en-US" sz="2800" dirty="0"/>
              <a:t>Fifty million Europeans migrated 1800-1914 (mostly to temperate lands), over half to the United States</a:t>
            </a:r>
          </a:p>
          <a:p>
            <a:pPr lvl="1"/>
            <a:r>
              <a:rPr lang="en-US" altLang="en-US" sz="2400" dirty="0"/>
              <a:t>Work as free cultivators, industrial laborers</a:t>
            </a:r>
          </a:p>
          <a:p>
            <a:r>
              <a:rPr lang="en-US" altLang="en-US" sz="2600" dirty="0"/>
              <a:t>Indentured labor migration more typical from Asia, Africa, and Pacific islands</a:t>
            </a:r>
          </a:p>
          <a:p>
            <a:pPr lvl="1"/>
            <a:r>
              <a:rPr lang="en-US" altLang="en-US" sz="2400" dirty="0"/>
              <a:t>About 2.5 million globally during 1820-1914</a:t>
            </a:r>
          </a:p>
          <a:p>
            <a:pPr lvl="1"/>
            <a:r>
              <a:rPr lang="en-US" altLang="en-US" sz="2400" dirty="0"/>
              <a:t>Tended to work on tropical and subtropical plantations</a:t>
            </a:r>
          </a:p>
          <a:p>
            <a:pPr lvl="2"/>
            <a:r>
              <a:rPr lang="en-US" altLang="en-US" sz="2200" dirty="0"/>
              <a:t>Indian laborers to Pacific island and Caribbean plantations</a:t>
            </a:r>
          </a:p>
          <a:p>
            <a:pPr lvl="2"/>
            <a:r>
              <a:rPr lang="en-US" altLang="en-US" sz="2200" dirty="0"/>
              <a:t>Japanese laborers to Hawaiian sugar plantations</a:t>
            </a:r>
          </a:p>
          <a:p>
            <a:r>
              <a:rPr lang="en-US" altLang="en-US" sz="2600" dirty="0"/>
              <a:t>Large-scale migrations reflected global influence of imperialism</a:t>
            </a:r>
          </a:p>
        </p:txBody>
      </p:sp>
      <p:sp>
        <p:nvSpPr>
          <p:cNvPr id="6" name="Slide Number Placeholder 5"/>
          <p:cNvSpPr>
            <a:spLocks noGrp="1"/>
          </p:cNvSpPr>
          <p:nvPr>
            <p:ph type="sldNum" sz="quarter" idx="12"/>
          </p:nvPr>
        </p:nvSpPr>
        <p:spPr/>
        <p:txBody>
          <a:bodyPr/>
          <a:lstStyle/>
          <a:p>
            <a:fld id="{B11D2E83-2E5E-48E5-83F3-E7AD59DD1DED}" type="slidenum">
              <a:rPr lang="en-US" altLang="en-US"/>
              <a:pPr/>
              <a:t>38</a:t>
            </a:fld>
            <a:endParaRPr lang="en-US" altLang="en-US"/>
          </a:p>
        </p:txBody>
      </p:sp>
      <p:pic>
        <p:nvPicPr>
          <p:cNvPr id="7" name="Picture 9" descr="ben06937_m3304"/>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5681135" y="598961"/>
            <a:ext cx="6663132" cy="5958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87364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10218" y="225287"/>
            <a:ext cx="10131425" cy="1020417"/>
          </a:xfrm>
        </p:spPr>
        <p:txBody>
          <a:bodyPr/>
          <a:lstStyle/>
          <a:p>
            <a:r>
              <a:rPr lang="en-US" altLang="en-US" dirty="0"/>
              <a:t>Colonial Conflict</a:t>
            </a:r>
          </a:p>
        </p:txBody>
      </p:sp>
      <p:sp>
        <p:nvSpPr>
          <p:cNvPr id="76803" name="Rectangle 3"/>
          <p:cNvSpPr>
            <a:spLocks noGrp="1" noChangeArrowheads="1"/>
          </p:cNvSpPr>
          <p:nvPr>
            <p:ph sz="half" idx="1"/>
          </p:nvPr>
        </p:nvSpPr>
        <p:spPr>
          <a:xfrm>
            <a:off x="410217" y="1245704"/>
            <a:ext cx="6215870" cy="5459896"/>
          </a:xfrm>
        </p:spPr>
        <p:txBody>
          <a:bodyPr>
            <a:normAutofit/>
          </a:bodyPr>
          <a:lstStyle/>
          <a:p>
            <a:r>
              <a:rPr lang="en-US" altLang="en-US" sz="2800" dirty="0"/>
              <a:t>Resistance and insurrections against colonial rule</a:t>
            </a:r>
          </a:p>
          <a:p>
            <a:pPr lvl="1"/>
            <a:r>
              <a:rPr lang="en-US" altLang="en-US" sz="2400" dirty="0"/>
              <a:t>Xhosa destroyed crops and killed their cattle so their ancestors would kill the British in their lands (1856-1857); massive famine follows</a:t>
            </a:r>
          </a:p>
          <a:p>
            <a:pPr lvl="1"/>
            <a:r>
              <a:rPr lang="en-US" altLang="en-US" sz="2400" dirty="0"/>
              <a:t>Rebels sprinkle selves with magic water (</a:t>
            </a:r>
            <a:r>
              <a:rPr lang="en-US" altLang="en-US" sz="2400" i="1" dirty="0" err="1"/>
              <a:t>maji</a:t>
            </a:r>
            <a:r>
              <a:rPr lang="en-US" altLang="en-US" sz="2400" i="1" dirty="0"/>
              <a:t> </a:t>
            </a:r>
            <a:r>
              <a:rPr lang="en-US" altLang="en-US" sz="2400" i="1" dirty="0" err="1"/>
              <a:t>maji</a:t>
            </a:r>
            <a:r>
              <a:rPr lang="en-US" altLang="en-US" sz="2400" dirty="0"/>
              <a:t>) as protection against modern weapons; 75000 killed</a:t>
            </a:r>
          </a:p>
        </p:txBody>
      </p:sp>
      <p:sp>
        <p:nvSpPr>
          <p:cNvPr id="6" name="Slide Number Placeholder 5"/>
          <p:cNvSpPr>
            <a:spLocks noGrp="1"/>
          </p:cNvSpPr>
          <p:nvPr>
            <p:ph type="sldNum" sz="quarter" idx="12"/>
          </p:nvPr>
        </p:nvSpPr>
        <p:spPr/>
        <p:txBody>
          <a:bodyPr/>
          <a:lstStyle/>
          <a:p>
            <a:fld id="{490C772A-F7AC-46CC-998F-BD3AA8BEA06B}" type="slidenum">
              <a:rPr lang="en-US" altLang="en-US"/>
              <a:pPr/>
              <a:t>39</a:t>
            </a:fld>
            <a:endParaRPr lang="en-US" altLang="en-US"/>
          </a:p>
        </p:txBody>
      </p:sp>
      <p:pic>
        <p:nvPicPr>
          <p:cNvPr id="9" name="Content Placeholder 8">
            <a:extLst>
              <a:ext uri="{FF2B5EF4-FFF2-40B4-BE49-F238E27FC236}">
                <a16:creationId xmlns:a16="http://schemas.microsoft.com/office/drawing/2014/main" id="{D6CA21F9-2D21-474F-809D-F080AB67EB38}"/>
              </a:ext>
            </a:extLst>
          </p:cNvPr>
          <p:cNvPicPr>
            <a:picLocks noGrp="1" noChangeAspect="1"/>
          </p:cNvPicPr>
          <p:nvPr>
            <p:ph sz="half" idx="2"/>
          </p:nvPr>
        </p:nvPicPr>
        <p:blipFill>
          <a:blip r:embed="rId2"/>
          <a:stretch>
            <a:fillRect/>
          </a:stretch>
        </p:blipFill>
        <p:spPr>
          <a:xfrm>
            <a:off x="6963030" y="1245704"/>
            <a:ext cx="4818752" cy="3649662"/>
          </a:xfrm>
          <a:prstGeom prst="rect">
            <a:avLst/>
          </a:prstGeom>
        </p:spPr>
      </p:pic>
    </p:spTree>
    <p:extLst>
      <p:ext uri="{BB962C8B-B14F-4D97-AF65-F5344CB8AC3E}">
        <p14:creationId xmlns:p14="http://schemas.microsoft.com/office/powerpoint/2010/main" val="313608706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01489" y="238540"/>
            <a:ext cx="10131425" cy="1046922"/>
          </a:xfrm>
        </p:spPr>
        <p:txBody>
          <a:bodyPr/>
          <a:lstStyle/>
          <a:p>
            <a:r>
              <a:rPr lang="en-US" altLang="en-US" dirty="0"/>
              <a:t>Domestic Political Considerations</a:t>
            </a:r>
          </a:p>
        </p:txBody>
      </p:sp>
      <p:sp>
        <p:nvSpPr>
          <p:cNvPr id="20483" name="Rectangle 3"/>
          <p:cNvSpPr>
            <a:spLocks noGrp="1" noChangeArrowheads="1"/>
          </p:cNvSpPr>
          <p:nvPr>
            <p:ph sz="half" idx="1"/>
          </p:nvPr>
        </p:nvSpPr>
        <p:spPr>
          <a:xfrm>
            <a:off x="424070" y="1590261"/>
            <a:ext cx="5257066" cy="4890052"/>
          </a:xfrm>
        </p:spPr>
        <p:txBody>
          <a:bodyPr>
            <a:normAutofit/>
          </a:bodyPr>
          <a:lstStyle/>
          <a:p>
            <a:r>
              <a:rPr lang="en-US" altLang="en-US" sz="2800" dirty="0"/>
              <a:t>Crises of industrialism</a:t>
            </a:r>
          </a:p>
          <a:p>
            <a:r>
              <a:rPr lang="en-US" altLang="en-US" sz="2800" dirty="0"/>
              <a:t>Pressure from nascent Socialism</a:t>
            </a:r>
          </a:p>
          <a:p>
            <a:r>
              <a:rPr lang="en-US" altLang="en-US" sz="2800" dirty="0"/>
              <a:t>Imperial policies distract proletariat from domestic politics</a:t>
            </a:r>
          </a:p>
          <a:p>
            <a:pPr lvl="1"/>
            <a:r>
              <a:rPr lang="en-US" altLang="en-US" sz="2400" dirty="0"/>
              <a:t>Cecil Rhodes: imperialism alternative to civil war</a:t>
            </a:r>
          </a:p>
        </p:txBody>
      </p:sp>
      <p:pic>
        <p:nvPicPr>
          <p:cNvPr id="3" name="Content Placeholder 2"/>
          <p:cNvPicPr>
            <a:picLocks noGrp="1" noChangeAspect="1"/>
          </p:cNvPicPr>
          <p:nvPr>
            <p:ph sz="half" idx="2"/>
          </p:nvPr>
        </p:nvPicPr>
        <p:blipFill>
          <a:blip r:embed="rId2"/>
          <a:stretch>
            <a:fillRect/>
          </a:stretch>
        </p:blipFill>
        <p:spPr>
          <a:xfrm>
            <a:off x="7673009" y="1164112"/>
            <a:ext cx="4204392" cy="5544478"/>
          </a:xfrm>
          <a:prstGeom prst="rect">
            <a:avLst/>
          </a:prstGeom>
        </p:spPr>
      </p:pic>
      <p:sp>
        <p:nvSpPr>
          <p:cNvPr id="6" name="Slide Number Placeholder 5"/>
          <p:cNvSpPr>
            <a:spLocks noGrp="1"/>
          </p:cNvSpPr>
          <p:nvPr>
            <p:ph type="sldNum" sz="quarter" idx="12"/>
          </p:nvPr>
        </p:nvSpPr>
        <p:spPr/>
        <p:txBody>
          <a:bodyPr/>
          <a:lstStyle/>
          <a:p>
            <a:fld id="{81DA33B9-6C42-48F1-99F2-C089D52D4660}" type="slidenum">
              <a:rPr lang="en-US" altLang="en-US"/>
              <a:pPr/>
              <a:t>4</a:t>
            </a:fld>
            <a:endParaRPr lang="en-US" altLang="en-US"/>
          </a:p>
        </p:txBody>
      </p:sp>
    </p:spTree>
    <p:extLst>
      <p:ext uri="{BB962C8B-B14F-4D97-AF65-F5344CB8AC3E}">
        <p14:creationId xmlns:p14="http://schemas.microsoft.com/office/powerpoint/2010/main" val="397185938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85322-29B8-4F64-B36E-75AEF2B6D203}"/>
              </a:ext>
            </a:extLst>
          </p:cNvPr>
          <p:cNvSpPr>
            <a:spLocks noGrp="1"/>
          </p:cNvSpPr>
          <p:nvPr>
            <p:ph type="title"/>
          </p:nvPr>
        </p:nvSpPr>
        <p:spPr/>
        <p:txBody>
          <a:bodyPr/>
          <a:lstStyle/>
          <a:p>
            <a:r>
              <a:rPr lang="en-US" dirty="0"/>
              <a:t>Scientific Racism</a:t>
            </a:r>
          </a:p>
        </p:txBody>
      </p:sp>
      <p:pic>
        <p:nvPicPr>
          <p:cNvPr id="5" name="Content Placeholder 4">
            <a:extLst>
              <a:ext uri="{FF2B5EF4-FFF2-40B4-BE49-F238E27FC236}">
                <a16:creationId xmlns:a16="http://schemas.microsoft.com/office/drawing/2014/main" id="{D9398007-25EC-49D9-8EAB-BA000E66F1EF}"/>
              </a:ext>
            </a:extLst>
          </p:cNvPr>
          <p:cNvPicPr>
            <a:picLocks noGrp="1" noChangeAspect="1"/>
          </p:cNvPicPr>
          <p:nvPr>
            <p:ph sz="half" idx="1"/>
          </p:nvPr>
        </p:nvPicPr>
        <p:blipFill>
          <a:blip r:embed="rId2"/>
          <a:stretch>
            <a:fillRect/>
          </a:stretch>
        </p:blipFill>
        <p:spPr>
          <a:xfrm>
            <a:off x="267788" y="2323827"/>
            <a:ext cx="6263631" cy="3267076"/>
          </a:xfrm>
          <a:prstGeom prst="rect">
            <a:avLst/>
          </a:prstGeom>
        </p:spPr>
      </p:pic>
      <p:sp>
        <p:nvSpPr>
          <p:cNvPr id="4" name="Content Placeholder 3">
            <a:extLst>
              <a:ext uri="{FF2B5EF4-FFF2-40B4-BE49-F238E27FC236}">
                <a16:creationId xmlns:a16="http://schemas.microsoft.com/office/drawing/2014/main" id="{AC7F59F9-2EA4-4C7C-AF50-21ABC3CB7315}"/>
              </a:ext>
            </a:extLst>
          </p:cNvPr>
          <p:cNvSpPr>
            <a:spLocks noGrp="1"/>
          </p:cNvSpPr>
          <p:nvPr>
            <p:ph sz="half" idx="2"/>
          </p:nvPr>
        </p:nvSpPr>
        <p:spPr>
          <a:xfrm>
            <a:off x="6975566" y="182881"/>
            <a:ext cx="5216434" cy="6675120"/>
          </a:xfrm>
        </p:spPr>
        <p:txBody>
          <a:bodyPr>
            <a:normAutofit/>
          </a:bodyPr>
          <a:lstStyle/>
          <a:p>
            <a:r>
              <a:rPr lang="en-US" altLang="en-US" sz="2800" dirty="0"/>
              <a:t>Race became the measure of human potential; Europeans considered superior</a:t>
            </a:r>
          </a:p>
          <a:p>
            <a:r>
              <a:rPr lang="en-US" altLang="en-US" sz="2800" dirty="0"/>
              <a:t>Social Darwinism: "survival of fittest" used to justify European domination</a:t>
            </a:r>
          </a:p>
          <a:p>
            <a:r>
              <a:rPr lang="en-US" altLang="en-US" sz="2800" dirty="0"/>
              <a:t>Colonial experience only reinforced popular racism</a:t>
            </a:r>
          </a:p>
          <a:p>
            <a:pPr lvl="1"/>
            <a:r>
              <a:rPr lang="en-US" altLang="en-US" sz="2600" dirty="0"/>
              <a:t>Assumed moral superiority of Europeans</a:t>
            </a:r>
          </a:p>
          <a:p>
            <a:pPr lvl="1"/>
            <a:r>
              <a:rPr lang="en-US" altLang="en-US" sz="2600" dirty="0"/>
              <a:t>Racist views in U.S. treatment of Filipinos, Japanese treatment of Koreans</a:t>
            </a:r>
          </a:p>
        </p:txBody>
      </p:sp>
    </p:spTree>
    <p:extLst>
      <p:ext uri="{BB962C8B-B14F-4D97-AF65-F5344CB8AC3E}">
        <p14:creationId xmlns:p14="http://schemas.microsoft.com/office/powerpoint/2010/main" val="385184591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685802" y="238540"/>
            <a:ext cx="10131425" cy="1020418"/>
          </a:xfrm>
        </p:spPr>
        <p:txBody>
          <a:bodyPr/>
          <a:lstStyle/>
          <a:p>
            <a:r>
              <a:rPr lang="en-US" altLang="en-US" sz="3800" dirty="0"/>
              <a:t>Nationalism and Anti-colonial Movements</a:t>
            </a:r>
          </a:p>
        </p:txBody>
      </p:sp>
      <p:sp>
        <p:nvSpPr>
          <p:cNvPr id="77827" name="Rectangle 3"/>
          <p:cNvSpPr>
            <a:spLocks noGrp="1" noChangeArrowheads="1"/>
          </p:cNvSpPr>
          <p:nvPr>
            <p:ph sz="half" idx="1"/>
          </p:nvPr>
        </p:nvSpPr>
        <p:spPr>
          <a:xfrm>
            <a:off x="477078" y="1139686"/>
            <a:ext cx="5936974" cy="5380383"/>
          </a:xfrm>
        </p:spPr>
        <p:txBody>
          <a:bodyPr>
            <a:normAutofit/>
          </a:bodyPr>
          <a:lstStyle/>
          <a:p>
            <a:r>
              <a:rPr lang="en-US" altLang="en-US" sz="2800" dirty="0"/>
              <a:t>Ram Mohan Roy (1772-1883), Bengali called “father of modern India”</a:t>
            </a:r>
          </a:p>
          <a:p>
            <a:r>
              <a:rPr lang="en-US" altLang="en-US" sz="2800" dirty="0"/>
              <a:t>Reformers call for self-government, adoption of selected British practices (e.g. ban on </a:t>
            </a:r>
            <a:r>
              <a:rPr lang="en-US" altLang="en-US" sz="2800" i="1" dirty="0"/>
              <a:t>sati</a:t>
            </a:r>
            <a:r>
              <a:rPr lang="en-US" altLang="en-US" sz="2800" dirty="0"/>
              <a:t>)</a:t>
            </a:r>
          </a:p>
          <a:p>
            <a:pPr lvl="1"/>
            <a:r>
              <a:rPr lang="en-US" altLang="en-US" sz="2400" dirty="0"/>
              <a:t>Influence of Enlightenment thought, often obtained in European universities</a:t>
            </a:r>
          </a:p>
          <a:p>
            <a:r>
              <a:rPr lang="en-US" altLang="en-US" sz="2800" dirty="0"/>
              <a:t>Indian National Congress formed 1885</a:t>
            </a:r>
          </a:p>
          <a:p>
            <a:pPr lvl="1"/>
            <a:r>
              <a:rPr lang="en-US" altLang="en-US" sz="2400" dirty="0"/>
              <a:t>1906 joins with All-India Muslim League  </a:t>
            </a:r>
          </a:p>
        </p:txBody>
      </p:sp>
      <p:sp>
        <p:nvSpPr>
          <p:cNvPr id="6" name="Slide Number Placeholder 5"/>
          <p:cNvSpPr>
            <a:spLocks noGrp="1"/>
          </p:cNvSpPr>
          <p:nvPr>
            <p:ph type="sldNum" sz="quarter" idx="12"/>
          </p:nvPr>
        </p:nvSpPr>
        <p:spPr/>
        <p:txBody>
          <a:bodyPr/>
          <a:lstStyle/>
          <a:p>
            <a:fld id="{06ED71DF-EA30-4886-941A-B9A235C235AF}" type="slidenum">
              <a:rPr lang="en-US" altLang="en-US"/>
              <a:pPr/>
              <a:t>41</a:t>
            </a:fld>
            <a:endParaRPr lang="en-US" altLang="en-US"/>
          </a:p>
        </p:txBody>
      </p:sp>
      <p:pic>
        <p:nvPicPr>
          <p:cNvPr id="4098" name="Picture 2" descr="Image result for Ram Mohan Roy"/>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7808686" y="1258959"/>
            <a:ext cx="3151833" cy="5198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75809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pic>
        <p:nvPicPr>
          <p:cNvPr id="72" name="Picture 71">
            <a:extLst>
              <a:ext uri="{FF2B5EF4-FFF2-40B4-BE49-F238E27FC236}">
                <a16:creationId xmlns:a16="http://schemas.microsoft.com/office/drawing/2014/main" id="{DF6A9299-1D12-47E2-9DD4-03342553C4AA}"/>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5" name="Picture 4"/>
          <p:cNvPicPr>
            <a:picLocks noChangeAspect="1"/>
          </p:cNvPicPr>
          <p:nvPr/>
        </p:nvPicPr>
        <p:blipFill rotWithShape="1">
          <a:blip r:embed="rId4"/>
          <a:srcRect l="4216" r="7127" b="-1"/>
          <a:stretch/>
        </p:blipFill>
        <p:spPr>
          <a:xfrm>
            <a:off x="20" y="975"/>
            <a:ext cx="7552924" cy="6858000"/>
          </a:xfrm>
          <a:prstGeom prst="rect">
            <a:avLst/>
          </a:prstGeom>
        </p:spPr>
      </p:pic>
      <p:sp>
        <p:nvSpPr>
          <p:cNvPr id="19458" name="Rectangle 2"/>
          <p:cNvSpPr>
            <a:spLocks noGrp="1" noChangeArrowheads="1"/>
          </p:cNvSpPr>
          <p:nvPr>
            <p:ph type="title"/>
          </p:nvPr>
        </p:nvSpPr>
        <p:spPr>
          <a:xfrm>
            <a:off x="7865806" y="643463"/>
            <a:ext cx="3706762" cy="1608124"/>
          </a:xfrm>
        </p:spPr>
        <p:txBody>
          <a:bodyPr vert="horz" lIns="91440" tIns="45720" rIns="91440" bIns="45720" rtlCol="0" anchor="ctr">
            <a:normAutofit/>
          </a:bodyPr>
          <a:lstStyle/>
          <a:p>
            <a:r>
              <a:rPr lang="en-US" altLang="en-US" dirty="0"/>
              <a:t>Geopolitical considerations</a:t>
            </a:r>
            <a:endParaRPr lang="en-US" altLang="en-US"/>
          </a:p>
        </p:txBody>
      </p:sp>
      <p:sp>
        <p:nvSpPr>
          <p:cNvPr id="19459" name="Rectangle 3"/>
          <p:cNvSpPr>
            <a:spLocks noGrp="1" noChangeArrowheads="1"/>
          </p:cNvSpPr>
          <p:nvPr>
            <p:ph sz="half" idx="1"/>
          </p:nvPr>
        </p:nvSpPr>
        <p:spPr>
          <a:xfrm>
            <a:off x="7865806" y="2251587"/>
            <a:ext cx="3706762" cy="3972232"/>
          </a:xfrm>
        </p:spPr>
        <p:txBody>
          <a:bodyPr vert="horz" lIns="91440" tIns="45720" rIns="91440" bIns="45720" rtlCol="0" anchor="ctr">
            <a:normAutofit/>
          </a:bodyPr>
          <a:lstStyle/>
          <a:p>
            <a:r>
              <a:rPr lang="en-US" altLang="en-US" sz="2800" dirty="0"/>
              <a:t>Strategic footholds</a:t>
            </a:r>
          </a:p>
          <a:p>
            <a:pPr lvl="1"/>
            <a:r>
              <a:rPr lang="en-US" altLang="en-US" sz="2400" dirty="0"/>
              <a:t>Waterways</a:t>
            </a:r>
          </a:p>
          <a:p>
            <a:pPr lvl="1"/>
            <a:r>
              <a:rPr lang="en-US" altLang="en-US" sz="2400" dirty="0"/>
              <a:t>Supply stations</a:t>
            </a:r>
          </a:p>
          <a:p>
            <a:pPr lvl="1"/>
            <a:r>
              <a:rPr lang="en-US" altLang="en-US" sz="2400" dirty="0"/>
              <a:t>Imperial rivalries</a:t>
            </a:r>
          </a:p>
          <a:p>
            <a:endParaRPr lang="en-US" altLang="en-US" dirty="0"/>
          </a:p>
        </p:txBody>
      </p:sp>
      <p:sp>
        <p:nvSpPr>
          <p:cNvPr id="6" name="Slide Number Placeholder 5"/>
          <p:cNvSpPr>
            <a:spLocks noGrp="1"/>
          </p:cNvSpPr>
          <p:nvPr>
            <p:ph type="sldNum" sz="quarter" idx="12"/>
          </p:nvPr>
        </p:nvSpPr>
        <p:spPr>
          <a:xfrm>
            <a:off x="10962917" y="6391687"/>
            <a:ext cx="551167" cy="377825"/>
          </a:xfrm>
        </p:spPr>
        <p:txBody>
          <a:bodyPr vert="horz" lIns="91440" tIns="45720" rIns="91440" bIns="45720" rtlCol="0" anchor="ctr">
            <a:normAutofit/>
          </a:bodyPr>
          <a:lstStyle/>
          <a:p>
            <a:pPr defTabSz="914400">
              <a:spcAft>
                <a:spcPts val="600"/>
              </a:spcAft>
            </a:pPr>
            <a:fld id="{162A8BD6-66BA-45A9-9166-289A09260941}" type="slidenum">
              <a:rPr lang="en-US" altLang="en-US"/>
              <a:pPr defTabSz="914400">
                <a:spcAft>
                  <a:spcPts val="600"/>
                </a:spcAft>
              </a:pPr>
              <a:t>5</a:t>
            </a:fld>
            <a:endParaRPr lang="en-US" altLang="en-US"/>
          </a:p>
        </p:txBody>
      </p:sp>
    </p:spTree>
    <p:extLst>
      <p:ext uri="{BB962C8B-B14F-4D97-AF65-F5344CB8AC3E}">
        <p14:creationId xmlns:p14="http://schemas.microsoft.com/office/powerpoint/2010/main" val="53840155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757" y="198783"/>
            <a:ext cx="10131425" cy="1152939"/>
          </a:xfrm>
        </p:spPr>
        <p:txBody>
          <a:bodyPr/>
          <a:lstStyle/>
          <a:p>
            <a:r>
              <a:rPr lang="en-US" altLang="en-US" dirty="0"/>
              <a:t>Motivations for Imperialism:  …I – R – E </a:t>
            </a:r>
            <a:endParaRPr lang="en-US" dirty="0"/>
          </a:p>
        </p:txBody>
      </p:sp>
      <p:sp>
        <p:nvSpPr>
          <p:cNvPr id="3" name="Content Placeholder 2"/>
          <p:cNvSpPr>
            <a:spLocks noGrp="1"/>
          </p:cNvSpPr>
          <p:nvPr>
            <p:ph idx="1"/>
          </p:nvPr>
        </p:nvSpPr>
        <p:spPr>
          <a:xfrm>
            <a:off x="420757" y="1245705"/>
            <a:ext cx="10396469" cy="5340626"/>
          </a:xfrm>
        </p:spPr>
        <p:txBody>
          <a:bodyPr>
            <a:normAutofit/>
          </a:bodyPr>
          <a:lstStyle/>
          <a:p>
            <a:pPr>
              <a:lnSpc>
                <a:spcPct val="90000"/>
              </a:lnSpc>
            </a:pPr>
            <a:r>
              <a:rPr lang="en-US" altLang="en-US" sz="2800" b="1" dirty="0">
                <a:solidFill>
                  <a:srgbClr val="FFFF00"/>
                </a:solidFill>
              </a:rPr>
              <a:t>I</a:t>
            </a:r>
            <a:r>
              <a:rPr lang="en-US" altLang="en-US" sz="2800" dirty="0"/>
              <a:t>deological</a:t>
            </a:r>
          </a:p>
          <a:p>
            <a:pPr lvl="1">
              <a:lnSpc>
                <a:spcPct val="90000"/>
              </a:lnSpc>
            </a:pPr>
            <a:r>
              <a:rPr lang="en-US" altLang="en-US" sz="2400" dirty="0"/>
              <a:t>“improve” non-Europeans’ way of life (ideas, clothing, way of life, etc.)</a:t>
            </a:r>
          </a:p>
          <a:p>
            <a:pPr lvl="1">
              <a:lnSpc>
                <a:spcPct val="90000"/>
              </a:lnSpc>
            </a:pPr>
            <a:r>
              <a:rPr lang="en-US" altLang="en-US" sz="2400" dirty="0"/>
              <a:t>Manifest Destiny!</a:t>
            </a:r>
          </a:p>
          <a:p>
            <a:pPr lvl="1">
              <a:lnSpc>
                <a:spcPct val="90000"/>
              </a:lnSpc>
            </a:pPr>
            <a:r>
              <a:rPr lang="en-US" altLang="en-US" sz="2400" dirty="0"/>
              <a:t>“White Man’s Burden”</a:t>
            </a:r>
          </a:p>
          <a:p>
            <a:pPr>
              <a:lnSpc>
                <a:spcPct val="90000"/>
              </a:lnSpc>
            </a:pPr>
            <a:r>
              <a:rPr lang="en-US" altLang="en-US" sz="2800" b="1" dirty="0">
                <a:solidFill>
                  <a:srgbClr val="FFFF00"/>
                </a:solidFill>
              </a:rPr>
              <a:t>R</a:t>
            </a:r>
            <a:r>
              <a:rPr lang="en-US" altLang="en-US" sz="2800" dirty="0"/>
              <a:t>eligious</a:t>
            </a:r>
          </a:p>
          <a:p>
            <a:pPr lvl="1">
              <a:lnSpc>
                <a:spcPct val="90000"/>
              </a:lnSpc>
            </a:pPr>
            <a:r>
              <a:rPr lang="en-US" altLang="en-US" sz="2400" dirty="0"/>
              <a:t>Convert native people to Christianity</a:t>
            </a:r>
          </a:p>
          <a:p>
            <a:pPr lvl="1">
              <a:lnSpc>
                <a:spcPct val="90000"/>
              </a:lnSpc>
            </a:pPr>
            <a:r>
              <a:rPr lang="en-US" altLang="en-US" sz="2400" dirty="0"/>
              <a:t>Indoctrinate next generation</a:t>
            </a:r>
          </a:p>
          <a:p>
            <a:pPr>
              <a:lnSpc>
                <a:spcPct val="90000"/>
              </a:lnSpc>
            </a:pPr>
            <a:r>
              <a:rPr lang="en-US" altLang="en-US" sz="2800" b="1" dirty="0">
                <a:solidFill>
                  <a:srgbClr val="FFFF00"/>
                </a:solidFill>
              </a:rPr>
              <a:t>E</a:t>
            </a:r>
            <a:r>
              <a:rPr lang="en-US" altLang="en-US" sz="2800" dirty="0"/>
              <a:t>xploratory</a:t>
            </a:r>
          </a:p>
          <a:p>
            <a:pPr lvl="1">
              <a:lnSpc>
                <a:spcPct val="90000"/>
              </a:lnSpc>
            </a:pPr>
            <a:r>
              <a:rPr lang="en-US" altLang="en-US" sz="2400" dirty="0"/>
              <a:t>Map new lands</a:t>
            </a:r>
          </a:p>
          <a:p>
            <a:pPr lvl="1">
              <a:lnSpc>
                <a:spcPct val="90000"/>
              </a:lnSpc>
            </a:pPr>
            <a:r>
              <a:rPr lang="en-US" altLang="en-US" sz="2400" dirty="0"/>
              <a:t>Discover new exploitable resources (first!)</a:t>
            </a:r>
          </a:p>
          <a:p>
            <a:endParaRPr lang="en-US" dirty="0"/>
          </a:p>
        </p:txBody>
      </p:sp>
    </p:spTree>
    <p:extLst>
      <p:ext uri="{BB962C8B-B14F-4D97-AF65-F5344CB8AC3E}">
        <p14:creationId xmlns:p14="http://schemas.microsoft.com/office/powerpoint/2010/main" val="233532466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14740" y="137919"/>
            <a:ext cx="10131425" cy="1456267"/>
          </a:xfrm>
        </p:spPr>
        <p:txBody>
          <a:bodyPr/>
          <a:lstStyle/>
          <a:p>
            <a:r>
              <a:rPr lang="en-US" altLang="en-US" sz="3800" dirty="0"/>
              <a:t>The “White Man’s Burden”</a:t>
            </a:r>
          </a:p>
        </p:txBody>
      </p:sp>
      <p:sp>
        <p:nvSpPr>
          <p:cNvPr id="17411" name="Rectangle 3"/>
          <p:cNvSpPr>
            <a:spLocks noGrp="1" noChangeArrowheads="1"/>
          </p:cNvSpPr>
          <p:nvPr>
            <p:ph sz="half" idx="1"/>
          </p:nvPr>
        </p:nvSpPr>
        <p:spPr>
          <a:xfrm>
            <a:off x="314740" y="1594186"/>
            <a:ext cx="5304181" cy="3927291"/>
          </a:xfrm>
        </p:spPr>
        <p:txBody>
          <a:bodyPr>
            <a:normAutofit/>
          </a:bodyPr>
          <a:lstStyle/>
          <a:p>
            <a:r>
              <a:rPr lang="en-US" altLang="en-US" sz="2800" dirty="0"/>
              <a:t>Rudyard Kipling (1864-1936)</a:t>
            </a:r>
          </a:p>
          <a:p>
            <a:pPr lvl="1"/>
            <a:r>
              <a:rPr lang="en-US" altLang="en-US" sz="2400" dirty="0"/>
              <a:t>Raised in India, native Hindi speaker</a:t>
            </a:r>
          </a:p>
          <a:p>
            <a:pPr lvl="1"/>
            <a:r>
              <a:rPr lang="en-US" altLang="en-US" sz="2400" dirty="0"/>
              <a:t>Boarding school in England, then return to India (1882)</a:t>
            </a:r>
          </a:p>
        </p:txBody>
      </p:sp>
      <p:pic>
        <p:nvPicPr>
          <p:cNvPr id="3" name="Content Placeholder 2"/>
          <p:cNvPicPr>
            <a:picLocks noGrp="1" noChangeAspect="1"/>
          </p:cNvPicPr>
          <p:nvPr>
            <p:ph sz="half" idx="2"/>
          </p:nvPr>
        </p:nvPicPr>
        <p:blipFill>
          <a:blip r:embed="rId3"/>
          <a:stretch>
            <a:fillRect/>
          </a:stretch>
        </p:blipFill>
        <p:spPr>
          <a:xfrm>
            <a:off x="5353878" y="1329143"/>
            <a:ext cx="6606767" cy="5219168"/>
          </a:xfrm>
          <a:prstGeom prst="rect">
            <a:avLst/>
          </a:prstGeom>
        </p:spPr>
      </p:pic>
      <p:sp>
        <p:nvSpPr>
          <p:cNvPr id="6" name="Slide Number Placeholder 5"/>
          <p:cNvSpPr>
            <a:spLocks noGrp="1"/>
          </p:cNvSpPr>
          <p:nvPr>
            <p:ph type="sldNum" sz="quarter" idx="12"/>
          </p:nvPr>
        </p:nvSpPr>
        <p:spPr/>
        <p:txBody>
          <a:bodyPr/>
          <a:lstStyle/>
          <a:p>
            <a:fld id="{24810421-3A62-4A7A-8199-521E27FE9BE8}" type="slidenum">
              <a:rPr lang="en-US" altLang="en-US"/>
              <a:pPr/>
              <a:t>7</a:t>
            </a:fld>
            <a:endParaRPr lang="en-US" altLang="en-US"/>
          </a:p>
        </p:txBody>
      </p:sp>
    </p:spTree>
    <p:extLst>
      <p:ext uri="{BB962C8B-B14F-4D97-AF65-F5344CB8AC3E}">
        <p14:creationId xmlns:p14="http://schemas.microsoft.com/office/powerpoint/2010/main" val="115705872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White Man’s Burden</a:t>
            </a:r>
            <a:endParaRPr lang="en-US" dirty="0"/>
          </a:p>
        </p:txBody>
      </p:sp>
      <p:sp>
        <p:nvSpPr>
          <p:cNvPr id="6" name="Content Placeholder 5"/>
          <p:cNvSpPr>
            <a:spLocks noGrp="1"/>
          </p:cNvSpPr>
          <p:nvPr>
            <p:ph idx="1"/>
          </p:nvPr>
        </p:nvSpPr>
        <p:spPr>
          <a:xfrm>
            <a:off x="685801" y="2142067"/>
            <a:ext cx="11070770" cy="3649133"/>
          </a:xfrm>
        </p:spPr>
        <p:txBody>
          <a:bodyPr/>
          <a:lstStyle/>
          <a:p>
            <a:r>
              <a:rPr lang="en-US" sz="2800" dirty="0"/>
              <a:t>“I contend that we (Britons) are the first race in the world, and the more of the world we inhabit, the better it is for the human race…It is our duty to seize every opportunity of acquiring more territory and we should keep this one idea steadily before our eyes that more territory simply means more of the Anglo-Saxon race, more of the best, the most human, most honorable race the world possesses.” </a:t>
            </a:r>
            <a:r>
              <a:rPr lang="en-US" sz="2800" dirty="0" smtClean="0"/>
              <a:t>      </a:t>
            </a:r>
          </a:p>
          <a:p>
            <a:pPr marL="0" indent="0" algn="r">
              <a:buNone/>
            </a:pPr>
            <a:r>
              <a:rPr lang="en-US" sz="2800" dirty="0" smtClean="0"/>
              <a:t>                                                               -</a:t>
            </a:r>
            <a:r>
              <a:rPr lang="en-US" sz="2800" dirty="0"/>
              <a:t>Cecil </a:t>
            </a:r>
            <a:r>
              <a:rPr lang="en-US" sz="2800" dirty="0" smtClean="0"/>
              <a:t>Rhodes</a:t>
            </a:r>
            <a:endParaRPr lang="en-US" sz="2800" dirty="0"/>
          </a:p>
        </p:txBody>
      </p:sp>
    </p:spTree>
    <p:extLst>
      <p:ext uri="{BB962C8B-B14F-4D97-AF65-F5344CB8AC3E}">
        <p14:creationId xmlns:p14="http://schemas.microsoft.com/office/powerpoint/2010/main" val="109191048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DBC26-7923-4C1D-95A5-3B37407C55B4}"/>
              </a:ext>
            </a:extLst>
          </p:cNvPr>
          <p:cNvSpPr>
            <a:spLocks noGrp="1"/>
          </p:cNvSpPr>
          <p:nvPr>
            <p:ph type="title"/>
          </p:nvPr>
        </p:nvSpPr>
        <p:spPr>
          <a:xfrm>
            <a:off x="277838" y="482991"/>
            <a:ext cx="10131425" cy="1456267"/>
          </a:xfrm>
        </p:spPr>
        <p:txBody>
          <a:bodyPr/>
          <a:lstStyle/>
          <a:p>
            <a:r>
              <a:rPr lang="en-US" dirty="0"/>
              <a:t>Modern African resources</a:t>
            </a:r>
          </a:p>
        </p:txBody>
      </p:sp>
      <p:pic>
        <p:nvPicPr>
          <p:cNvPr id="4" name="Content Placeholder 3">
            <a:extLst>
              <a:ext uri="{FF2B5EF4-FFF2-40B4-BE49-F238E27FC236}">
                <a16:creationId xmlns:a16="http://schemas.microsoft.com/office/drawing/2014/main" id="{86F02EC2-F673-4304-8F19-BFF2A94095A0}"/>
              </a:ext>
            </a:extLst>
          </p:cNvPr>
          <p:cNvPicPr>
            <a:picLocks noGrp="1" noChangeAspect="1"/>
          </p:cNvPicPr>
          <p:nvPr>
            <p:ph idx="1"/>
          </p:nvPr>
        </p:nvPicPr>
        <p:blipFill>
          <a:blip r:embed="rId2"/>
          <a:stretch>
            <a:fillRect/>
          </a:stretch>
        </p:blipFill>
        <p:spPr>
          <a:xfrm>
            <a:off x="6266690" y="0"/>
            <a:ext cx="5925310" cy="6858000"/>
          </a:xfrm>
          <a:prstGeom prst="rect">
            <a:avLst/>
          </a:prstGeom>
        </p:spPr>
      </p:pic>
      <p:pic>
        <p:nvPicPr>
          <p:cNvPr id="5" name="Picture 4">
            <a:extLst>
              <a:ext uri="{FF2B5EF4-FFF2-40B4-BE49-F238E27FC236}">
                <a16:creationId xmlns:a16="http://schemas.microsoft.com/office/drawing/2014/main" id="{DCACBE25-734A-4483-A44B-C9323816582A}"/>
              </a:ext>
            </a:extLst>
          </p:cNvPr>
          <p:cNvPicPr>
            <a:picLocks noChangeAspect="1"/>
          </p:cNvPicPr>
          <p:nvPr/>
        </p:nvPicPr>
        <p:blipFill>
          <a:blip r:embed="rId3"/>
          <a:stretch>
            <a:fillRect/>
          </a:stretch>
        </p:blipFill>
        <p:spPr>
          <a:xfrm>
            <a:off x="-21568" y="-113714"/>
            <a:ext cx="12383964" cy="6971713"/>
          </a:xfrm>
          <a:prstGeom prst="rect">
            <a:avLst/>
          </a:prstGeom>
        </p:spPr>
      </p:pic>
      <p:pic>
        <p:nvPicPr>
          <p:cNvPr id="6" name="Picture 5">
            <a:extLst>
              <a:ext uri="{FF2B5EF4-FFF2-40B4-BE49-F238E27FC236}">
                <a16:creationId xmlns:a16="http://schemas.microsoft.com/office/drawing/2014/main" id="{1A94F755-E4AC-4EA8-926E-7556C7EB4682}"/>
              </a:ext>
            </a:extLst>
          </p:cNvPr>
          <p:cNvPicPr>
            <a:picLocks noChangeAspect="1"/>
          </p:cNvPicPr>
          <p:nvPr/>
        </p:nvPicPr>
        <p:blipFill>
          <a:blip r:embed="rId4"/>
          <a:stretch>
            <a:fillRect/>
          </a:stretch>
        </p:blipFill>
        <p:spPr>
          <a:xfrm>
            <a:off x="983038" y="-65650"/>
            <a:ext cx="10225924" cy="6858000"/>
          </a:xfrm>
          <a:prstGeom prst="rect">
            <a:avLst/>
          </a:prstGeom>
        </p:spPr>
      </p:pic>
    </p:spTree>
    <p:extLst>
      <p:ext uri="{BB962C8B-B14F-4D97-AF65-F5344CB8AC3E}">
        <p14:creationId xmlns:p14="http://schemas.microsoft.com/office/powerpoint/2010/main" val="72320929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Celestial</Template>
  <TotalTime>3006</TotalTime>
  <Words>2359</Words>
  <Application>Microsoft Office PowerPoint</Application>
  <PresentationFormat>Widescreen</PresentationFormat>
  <Paragraphs>342</Paragraphs>
  <Slides>41</Slides>
  <Notes>1</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6" baseType="lpstr">
      <vt:lpstr>Arial</vt:lpstr>
      <vt:lpstr>Calibri</vt:lpstr>
      <vt:lpstr>Calibri Light</vt:lpstr>
      <vt:lpstr>Celestial</vt:lpstr>
      <vt:lpstr>Chart</vt:lpstr>
      <vt:lpstr>IMPERIALISM:</vt:lpstr>
      <vt:lpstr>The idea of Imperialism</vt:lpstr>
      <vt:lpstr>Motivations for Imperialism:  E – M – P…</vt:lpstr>
      <vt:lpstr>Domestic Political Considerations</vt:lpstr>
      <vt:lpstr>Geopolitical considerations</vt:lpstr>
      <vt:lpstr>Motivations for Imperialism:  …I – R – E </vt:lpstr>
      <vt:lpstr>The “White Man’s Burden”</vt:lpstr>
      <vt:lpstr>White Man’s Burden</vt:lpstr>
      <vt:lpstr>Modern African resources</vt:lpstr>
      <vt:lpstr>Tools of Empire: Weaponry</vt:lpstr>
      <vt:lpstr>Tools of Empire: Transportation</vt:lpstr>
      <vt:lpstr>Tools of Empire: Communications</vt:lpstr>
      <vt:lpstr>The Jewel of the British Crown: India</vt:lpstr>
      <vt:lpstr>British Conquest</vt:lpstr>
      <vt:lpstr>Sepoy Revolt, 1857</vt:lpstr>
      <vt:lpstr>Britain establishes direct rule (1858)</vt:lpstr>
      <vt:lpstr>British Rule in India and Ceylon (Sri Lanka)</vt:lpstr>
      <vt:lpstr>British Rule in India and Ceylon (Sri Lanka)</vt:lpstr>
      <vt:lpstr>Imperialism in Central Asia</vt:lpstr>
      <vt:lpstr>Imperialism in Southeast Asia</vt:lpstr>
      <vt:lpstr>Imperialism in Southeast Asia</vt:lpstr>
      <vt:lpstr>The Scramble for Africa (1875-1900)</vt:lpstr>
      <vt:lpstr>Rewriting African History</vt:lpstr>
      <vt:lpstr>South African (Boer) War 1899-1902</vt:lpstr>
      <vt:lpstr>South African (Boer) Wars 1899-1902</vt:lpstr>
      <vt:lpstr>The Berlin West Africa Conference (1884-1885)</vt:lpstr>
      <vt:lpstr>Systems of Colonial Rule</vt:lpstr>
      <vt:lpstr>Systems of Colonial Rule: Indirect Rule (british model)</vt:lpstr>
      <vt:lpstr>European  Imperialism in Australia and New Zealand</vt:lpstr>
      <vt:lpstr>European and Native Population in Australia and New Zealand</vt:lpstr>
      <vt:lpstr>European Imperialism in the Pacific Islands</vt:lpstr>
      <vt:lpstr>US Imperialism</vt:lpstr>
      <vt:lpstr>Spanish-Cuban-American War (1898-1899)</vt:lpstr>
      <vt:lpstr>The Panama Canal</vt:lpstr>
      <vt:lpstr>Early Japanese Expansion</vt:lpstr>
      <vt:lpstr>Economic Legacies of Imperialism</vt:lpstr>
      <vt:lpstr>ENVIRONMENTAL Legacies of Imperialism</vt:lpstr>
      <vt:lpstr>Labor Migrations</vt:lpstr>
      <vt:lpstr>Colonial Conflict</vt:lpstr>
      <vt:lpstr>Scientific Racism</vt:lpstr>
      <vt:lpstr>Nationalism and Anti-colonial Movements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Jeannine Meis</dc:creator>
  <cp:lastModifiedBy>Meis, Jeannine</cp:lastModifiedBy>
  <cp:revision>59</cp:revision>
  <dcterms:created xsi:type="dcterms:W3CDTF">2017-02-05T14:52:01Z</dcterms:created>
  <dcterms:modified xsi:type="dcterms:W3CDTF">2018-03-02T19:35:02Z</dcterms:modified>
</cp:coreProperties>
</file>