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2"/>
    <p:sldId id="258" r:id="rId3"/>
    <p:sldId id="259" r:id="rId4"/>
    <p:sldId id="278" r:id="rId5"/>
    <p:sldId id="260" r:id="rId6"/>
    <p:sldId id="261" r:id="rId7"/>
    <p:sldId id="262" r:id="rId8"/>
    <p:sldId id="263" r:id="rId9"/>
    <p:sldId id="264" r:id="rId10"/>
    <p:sldId id="280" r:id="rId11"/>
    <p:sldId id="265" r:id="rId12"/>
    <p:sldId id="266" r:id="rId13"/>
    <p:sldId id="267" r:id="rId14"/>
    <p:sldId id="281" r:id="rId15"/>
    <p:sldId id="268" r:id="rId16"/>
    <p:sldId id="269" r:id="rId17"/>
    <p:sldId id="270" r:id="rId18"/>
    <p:sldId id="272" r:id="rId19"/>
    <p:sldId id="273" r:id="rId20"/>
    <p:sldId id="274" r:id="rId21"/>
    <p:sldId id="275" r:id="rId22"/>
    <p:sldId id="276" r:id="rId23"/>
    <p:sldId id="277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 varScale="1">
        <p:scale>
          <a:sx n="72" d="100"/>
          <a:sy n="72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1/22/2018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1/22/2018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1/22/2018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FDsfxfQTfyg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dlPy5HlppY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nbuM0aJjVgE&amp;vl=en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8077200" y="6243638"/>
            <a:ext cx="2133600" cy="457200"/>
          </a:xfrm>
          <a:prstGeom prst="rect">
            <a:avLst/>
          </a:prstGeom>
        </p:spPr>
        <p:txBody>
          <a:bodyPr/>
          <a:lstStyle/>
          <a:p>
            <a:fld id="{DDD33135-45EC-4D2B-ABFE-5467DB7AB678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en-US" sz="6000" dirty="0"/>
              <a:t>Islamic Empires</a:t>
            </a:r>
            <a:endParaRPr lang="en-US" altLang="en-US" sz="6000" b="1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altLang="en-US" sz="3200" cap="none" dirty="0">
                <a:hlinkClick r:id="rId2"/>
              </a:rPr>
              <a:t>The “Gunpowder” Empires</a:t>
            </a:r>
            <a:endParaRPr lang="en-US" altLang="en-US" sz="3200" cap="none" dirty="0"/>
          </a:p>
          <a:p>
            <a:endParaRPr lang="en-US" altLang="en-US" sz="2000" cap="none" dirty="0"/>
          </a:p>
        </p:txBody>
      </p:sp>
    </p:spTree>
    <p:extLst>
      <p:ext uri="{BB962C8B-B14F-4D97-AF65-F5344CB8AC3E}">
        <p14:creationId xmlns:p14="http://schemas.microsoft.com/office/powerpoint/2010/main" val="7086471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6496" y="0"/>
            <a:ext cx="81790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9699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028DA-FBE3-4EF1-90A7-7312B26BBAC8}" type="slidenum">
              <a:rPr lang="en-US" altLang="en-US"/>
              <a:pPr/>
              <a:t>11</a:t>
            </a:fld>
            <a:endParaRPr lang="en-US" altLang="en-US"/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07505" y="371061"/>
            <a:ext cx="10131425" cy="993913"/>
          </a:xfrm>
        </p:spPr>
        <p:txBody>
          <a:bodyPr/>
          <a:lstStyle/>
          <a:p>
            <a:r>
              <a:rPr lang="en-US" altLang="en-US" dirty="0"/>
              <a:t>The Mughal Empire To the East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7505" y="1577009"/>
            <a:ext cx="6377608" cy="4982817"/>
          </a:xfrm>
        </p:spPr>
        <p:txBody>
          <a:bodyPr>
            <a:normAutofit/>
          </a:bodyPr>
          <a:lstStyle/>
          <a:p>
            <a:r>
              <a:rPr lang="en-US" altLang="en-US" sz="2800" dirty="0"/>
              <a:t>Babur,  a Chagatai (khanate) Turk, invades northern India for plunder, 1523</a:t>
            </a:r>
          </a:p>
          <a:p>
            <a:r>
              <a:rPr lang="en-US" altLang="en-US" sz="2800" dirty="0"/>
              <a:t>Gunpowder technology gives Babur advantage</a:t>
            </a:r>
          </a:p>
          <a:p>
            <a:r>
              <a:rPr lang="en-US" altLang="en-US" sz="2800" dirty="0"/>
              <a:t>Founds Mughal (Persian for Mongol) dynasty </a:t>
            </a:r>
          </a:p>
          <a:p>
            <a:r>
              <a:rPr lang="en-US" altLang="en-US" sz="2800" dirty="0"/>
              <a:t>Expands through most of Indian subcontinent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0406" y="371060"/>
            <a:ext cx="4678706" cy="6188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3694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18C1E-CC44-47D6-A612-2D78001AA231}" type="slidenum">
              <a:rPr lang="en-US" altLang="en-US"/>
              <a:pPr/>
              <a:t>12</a:t>
            </a:fld>
            <a:endParaRPr lang="en-US" altLang="en-US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10218" y="145774"/>
            <a:ext cx="10131425" cy="1033669"/>
          </a:xfrm>
        </p:spPr>
        <p:txBody>
          <a:bodyPr/>
          <a:lstStyle/>
          <a:p>
            <a:r>
              <a:rPr lang="en-US" altLang="en-US" dirty="0"/>
              <a:t>Akbar (r. 1556-1605)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1" y="1007165"/>
            <a:ext cx="7288695" cy="5605670"/>
          </a:xfrm>
        </p:spPr>
        <p:txBody>
          <a:bodyPr>
            <a:noAutofit/>
          </a:bodyPr>
          <a:lstStyle/>
          <a:p>
            <a:r>
              <a:rPr lang="en-US" altLang="en-US" sz="2800" dirty="0"/>
              <a:t>Grandson of Babur</a:t>
            </a:r>
          </a:p>
          <a:p>
            <a:r>
              <a:rPr lang="en-US" altLang="en-US" sz="2800" dirty="0"/>
              <a:t>Wins fear and respect after throwing </a:t>
            </a:r>
            <a:r>
              <a:rPr lang="en-US" altLang="en-US" sz="2800" dirty="0" err="1"/>
              <a:t>Adham</a:t>
            </a:r>
            <a:r>
              <a:rPr lang="en-US" altLang="en-US" sz="2800" dirty="0"/>
              <a:t> Khan, leader of the army, out the window – twice. (Second time just to make sure he was dead…)</a:t>
            </a:r>
          </a:p>
          <a:p>
            <a:r>
              <a:rPr lang="en-US" altLang="en-US" sz="2800" dirty="0"/>
              <a:t>Created centralized government</a:t>
            </a:r>
          </a:p>
          <a:p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Tax collection through </a:t>
            </a:r>
            <a:r>
              <a:rPr lang="en-US" sz="28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zamindars</a:t>
            </a:r>
            <a:endParaRPr lang="en-US" altLang="en-US" sz="2800" dirty="0">
              <a:solidFill>
                <a:srgbClr val="FFFF00"/>
              </a:solidFill>
            </a:endParaRPr>
          </a:p>
          <a:p>
            <a:r>
              <a:rPr lang="en-US" altLang="en-US" sz="2800" dirty="0"/>
              <a:t>Expands: destroys Hindu kingdom of Vijayanagar</a:t>
            </a:r>
          </a:p>
          <a:p>
            <a:r>
              <a:rPr lang="en-US" altLang="en-US" sz="2800" dirty="0"/>
              <a:t>Religiously tolerant, promoted “Divine Faith”</a:t>
            </a:r>
          </a:p>
          <a:p>
            <a:pPr lvl="1"/>
            <a:r>
              <a:rPr lang="en-US" altLang="en-US" sz="2400" dirty="0"/>
              <a:t>Syncretic form of Islam and Hinduism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3496" y="457131"/>
            <a:ext cx="4400214" cy="6135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7009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4E21E-04D2-4CBC-AB32-C24835485B6C}" type="slidenum">
              <a:rPr lang="en-US" altLang="en-US"/>
              <a:pPr/>
              <a:t>13</a:t>
            </a:fld>
            <a:endParaRPr lang="en-US" altLang="en-US"/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Aurangzeb (r. 1659-1707)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4557" y="2142067"/>
            <a:ext cx="5698435" cy="3649133"/>
          </a:xfrm>
        </p:spPr>
        <p:txBody>
          <a:bodyPr>
            <a:normAutofit fontScale="92500"/>
          </a:bodyPr>
          <a:lstStyle/>
          <a:p>
            <a:r>
              <a:rPr lang="en-US" altLang="en-US" sz="3200" dirty="0"/>
              <a:t>Expands Mughal empire into southern India</a:t>
            </a:r>
          </a:p>
          <a:p>
            <a:r>
              <a:rPr lang="en-US" altLang="en-US" sz="3200" dirty="0"/>
              <a:t>Hostile to Hinduism and Sikhism</a:t>
            </a:r>
          </a:p>
          <a:p>
            <a:pPr lvl="1"/>
            <a:r>
              <a:rPr lang="en-US" altLang="en-US" sz="2800" dirty="0"/>
              <a:t>Demolished Hindu temples, replaced with mosques</a:t>
            </a:r>
          </a:p>
          <a:p>
            <a:pPr lvl="1"/>
            <a:r>
              <a:rPr lang="en-US" altLang="en-US" sz="2800" dirty="0"/>
              <a:t>Tax on Hindus to encourage conversion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7406" y="1316106"/>
            <a:ext cx="5163570" cy="447509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977DE7D-F6A6-486F-AF69-A26800E5A5F0}"/>
              </a:ext>
            </a:extLst>
          </p:cNvPr>
          <p:cNvSpPr/>
          <p:nvPr/>
        </p:nvSpPr>
        <p:spPr>
          <a:xfrm>
            <a:off x="6575124" y="5942124"/>
            <a:ext cx="17647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What is Sikhism?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268D4E-D888-4CFA-8080-FFFE89A65E7A}"/>
              </a:ext>
            </a:extLst>
          </p:cNvPr>
          <p:cNvSpPr/>
          <p:nvPr/>
        </p:nvSpPr>
        <p:spPr>
          <a:xfrm>
            <a:off x="6575124" y="6400908"/>
            <a:ext cx="29981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John Greene and the Mughals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0854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5946" y="0"/>
            <a:ext cx="92801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0284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62537-7528-4358-A809-89904471330B}" type="slidenum">
              <a:rPr lang="en-US" altLang="en-US"/>
              <a:pPr/>
              <a:t>15</a:t>
            </a:fld>
            <a:endParaRPr lang="en-US" altLang="en-US"/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72278" y="-19878"/>
            <a:ext cx="11794435" cy="1113183"/>
          </a:xfrm>
        </p:spPr>
        <p:txBody>
          <a:bodyPr>
            <a:normAutofit/>
          </a:bodyPr>
          <a:lstStyle/>
          <a:p>
            <a:r>
              <a:rPr lang="en-US" altLang="en-US" sz="3200" dirty="0"/>
              <a:t>Common Elements of Ottoman, </a:t>
            </a:r>
            <a:r>
              <a:rPr lang="en-US" altLang="en-US" sz="3200" dirty="0" err="1"/>
              <a:t>Safavid</a:t>
            </a:r>
            <a:r>
              <a:rPr lang="en-US" altLang="en-US" sz="3200" dirty="0"/>
              <a:t> and Mughal Empires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1" y="1219200"/>
            <a:ext cx="6559825" cy="5327373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altLang="en-US" sz="3200" dirty="0"/>
              <a:t>Empires based on military conquest (“gunpowder empires”)</a:t>
            </a:r>
          </a:p>
          <a:p>
            <a:pPr>
              <a:lnSpc>
                <a:spcPct val="90000"/>
              </a:lnSpc>
            </a:pPr>
            <a:r>
              <a:rPr lang="en-US" altLang="en-US" sz="3200" dirty="0"/>
              <a:t>Prestige of dynasty dependent on piety and military prowess of the ruler</a:t>
            </a:r>
          </a:p>
          <a:p>
            <a:pPr lvl="1">
              <a:lnSpc>
                <a:spcPct val="90000"/>
              </a:lnSpc>
            </a:pPr>
            <a:r>
              <a:rPr lang="en-US" altLang="en-US" sz="2800" dirty="0"/>
              <a:t>Close relations with Sufism, </a:t>
            </a:r>
            <a:r>
              <a:rPr lang="en-US" altLang="en-US" sz="2800" i="1" dirty="0"/>
              <a:t>ghazi</a:t>
            </a:r>
            <a:r>
              <a:rPr lang="en-US" altLang="en-US" sz="2800" dirty="0"/>
              <a:t> tradition</a:t>
            </a:r>
          </a:p>
          <a:p>
            <a:pPr>
              <a:lnSpc>
                <a:spcPct val="90000"/>
              </a:lnSpc>
            </a:pPr>
            <a:r>
              <a:rPr lang="en-US" altLang="en-US" sz="3200" dirty="0"/>
              <a:t>Steppe Turkish traditions</a:t>
            </a:r>
          </a:p>
          <a:p>
            <a:pPr lvl="1">
              <a:lnSpc>
                <a:spcPct val="90000"/>
              </a:lnSpc>
            </a:pPr>
            <a:r>
              <a:rPr lang="en-US" altLang="en-US" sz="2800" dirty="0"/>
              <a:t>Issuance of unilateral decrees </a:t>
            </a:r>
          </a:p>
          <a:p>
            <a:pPr lvl="1">
              <a:lnSpc>
                <a:spcPct val="90000"/>
              </a:lnSpc>
            </a:pPr>
            <a:r>
              <a:rPr lang="en-US" altLang="en-US" sz="2800" dirty="0"/>
              <a:t>Intra-family conflicts over power</a:t>
            </a:r>
          </a:p>
          <a:p>
            <a:pPr lvl="2">
              <a:lnSpc>
                <a:spcPct val="90000"/>
              </a:lnSpc>
            </a:pPr>
            <a:r>
              <a:rPr lang="en-US" altLang="en-US" sz="2400" dirty="0"/>
              <a:t>1595 Sultan massacres 19 brothers (some infants), 15 expectant women (strangulation with silk)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5527" y="2080592"/>
            <a:ext cx="5480285" cy="339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871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70D8B-3600-4A29-AD8F-FD485DE4B45C}" type="slidenum">
              <a:rPr lang="en-US" altLang="en-US"/>
              <a:pPr/>
              <a:t>16</a:t>
            </a:fld>
            <a:endParaRPr lang="en-US" altLang="en-US"/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2" y="119269"/>
            <a:ext cx="10131425" cy="1456267"/>
          </a:xfrm>
        </p:spPr>
        <p:txBody>
          <a:bodyPr/>
          <a:lstStyle/>
          <a:p>
            <a:r>
              <a:rPr lang="en-US" altLang="en-US" dirty="0"/>
              <a:t>Women and Politics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9732" y="1479540"/>
            <a:ext cx="6616929" cy="4956313"/>
          </a:xfrm>
        </p:spPr>
        <p:txBody>
          <a:bodyPr>
            <a:normAutofit/>
          </a:bodyPr>
          <a:lstStyle/>
          <a:p>
            <a:r>
              <a:rPr lang="en-US" altLang="en-US" sz="3000" dirty="0"/>
              <a:t>Women officially banned from political activity</a:t>
            </a:r>
          </a:p>
          <a:p>
            <a:r>
              <a:rPr lang="en-US" altLang="en-US" sz="3000" dirty="0"/>
              <a:t>But tradition of revering mothers, stemming from Genghis Khan</a:t>
            </a:r>
          </a:p>
          <a:p>
            <a:r>
              <a:rPr lang="en-US" altLang="en-US" sz="3000" dirty="0" err="1"/>
              <a:t>Süleyman</a:t>
            </a:r>
            <a:r>
              <a:rPr lang="en-US" altLang="en-US" sz="3000" dirty="0"/>
              <a:t> the Magnificent defers to concubine </a:t>
            </a:r>
            <a:r>
              <a:rPr lang="en-US" altLang="en-US" sz="3000" dirty="0" err="1"/>
              <a:t>Hürrem</a:t>
            </a:r>
            <a:r>
              <a:rPr lang="en-US" altLang="en-US" sz="3000" dirty="0"/>
              <a:t> Sultana</a:t>
            </a:r>
          </a:p>
          <a:p>
            <a:pPr lvl="1"/>
            <a:r>
              <a:rPr lang="en-US" altLang="en-US" sz="2600" dirty="0"/>
              <a:t>Originally </a:t>
            </a:r>
            <a:r>
              <a:rPr lang="en-US" altLang="en-US" sz="2600" dirty="0" err="1"/>
              <a:t>Roxelana</a:t>
            </a:r>
            <a:r>
              <a:rPr lang="en-US" altLang="en-US" sz="2600" dirty="0"/>
              <a:t>, Ukrainian woman</a:t>
            </a:r>
          </a:p>
          <a:p>
            <a:pPr lvl="1"/>
            <a:r>
              <a:rPr lang="en-US" altLang="en-US" sz="2600" dirty="0"/>
              <a:t>Convinces husband to murder eldest son in favor of her own child</a:t>
            </a:r>
          </a:p>
          <a:p>
            <a:endParaRPr lang="en-US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0" y="582681"/>
            <a:ext cx="4112268" cy="575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0171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BECB8-59D5-4189-A261-3D3BAAC4703E}" type="slidenum">
              <a:rPr lang="en-US" altLang="en-US"/>
              <a:pPr/>
              <a:t>17</a:t>
            </a:fld>
            <a:endParaRPr lang="en-US" altLang="en-US"/>
          </a:p>
        </p:txBody>
      </p:sp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301488" y="0"/>
            <a:ext cx="10131425" cy="1456267"/>
          </a:xfrm>
        </p:spPr>
        <p:txBody>
          <a:bodyPr/>
          <a:lstStyle/>
          <a:p>
            <a:r>
              <a:rPr lang="en-US" altLang="en-US" dirty="0"/>
              <a:t>Agriculture and Trade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1488" y="1245703"/>
            <a:ext cx="5834269" cy="5406887"/>
          </a:xfrm>
        </p:spPr>
        <p:txBody>
          <a:bodyPr>
            <a:normAutofit fontScale="92500" lnSpcReduction="20000"/>
          </a:bodyPr>
          <a:lstStyle/>
          <a:p>
            <a:r>
              <a:rPr lang="en-US" altLang="en-US" sz="3200" dirty="0"/>
              <a:t>American crops affect less dramatic change in Muslim empires</a:t>
            </a:r>
          </a:p>
          <a:p>
            <a:r>
              <a:rPr lang="en-US" altLang="en-US" sz="3000" dirty="0"/>
              <a:t>Coffee, tobacco important</a:t>
            </a:r>
          </a:p>
          <a:p>
            <a:pPr lvl="1"/>
            <a:r>
              <a:rPr lang="en-US" altLang="en-US" sz="2800" dirty="0"/>
              <a:t>Initial opposition from conservative circles, fearing lax morality of coffee houses</a:t>
            </a:r>
          </a:p>
          <a:p>
            <a:r>
              <a:rPr lang="en-US" altLang="en-US" sz="3200" dirty="0"/>
              <a:t>Population growth also reflects territorial additions and losses</a:t>
            </a:r>
          </a:p>
          <a:p>
            <a:r>
              <a:rPr lang="en-US" altLang="en-US" sz="3200" dirty="0"/>
              <a:t>Trade with English East India Company, French East India Company, and Dutch VOC</a:t>
            </a:r>
            <a:endParaRPr lang="en-US" altLang="en-US" dirty="0"/>
          </a:p>
          <a:p>
            <a:pPr lvl="1"/>
            <a:endParaRPr lang="en-US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632" r="16924" b="3422"/>
          <a:stretch/>
        </p:blipFill>
        <p:spPr>
          <a:xfrm>
            <a:off x="6042992" y="1245703"/>
            <a:ext cx="6011188" cy="37371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0210" y="5159374"/>
            <a:ext cx="1085850" cy="90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7061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2297E-7560-4B8F-8FCC-3184D6EEBE8D}" type="slidenum">
              <a:rPr lang="en-US" altLang="en-US"/>
              <a:pPr/>
              <a:t>18</a:t>
            </a:fld>
            <a:endParaRPr lang="en-US" altLang="en-US"/>
          </a:p>
        </p:txBody>
      </p:sp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73766" y="92765"/>
            <a:ext cx="10131425" cy="1456267"/>
          </a:xfrm>
        </p:spPr>
        <p:txBody>
          <a:bodyPr/>
          <a:lstStyle/>
          <a:p>
            <a:r>
              <a:rPr lang="en-US" altLang="en-US" dirty="0"/>
              <a:t>Religious Diversity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3767" y="1298713"/>
            <a:ext cx="6960704" cy="5208104"/>
          </a:xfrm>
        </p:spPr>
        <p:txBody>
          <a:bodyPr/>
          <a:lstStyle/>
          <a:p>
            <a:r>
              <a:rPr lang="en-US" altLang="en-US" sz="2800" dirty="0"/>
              <a:t>Ottoman Empire: Christians, Jews</a:t>
            </a:r>
          </a:p>
          <a:p>
            <a:r>
              <a:rPr lang="en-US" altLang="en-US" sz="2800" dirty="0" err="1"/>
              <a:t>Safavid</a:t>
            </a:r>
            <a:r>
              <a:rPr lang="en-US" altLang="en-US" sz="2800" dirty="0"/>
              <a:t> Empire: Zoroastrians, Jews, Christians</a:t>
            </a:r>
          </a:p>
          <a:p>
            <a:r>
              <a:rPr lang="en-US" altLang="en-US" sz="2800" dirty="0"/>
              <a:t>Mughal Empire: Hindus, Jains, Zoroastrians, Christians, Sikhs</a:t>
            </a:r>
          </a:p>
          <a:p>
            <a:r>
              <a:rPr lang="en-US" altLang="en-US" sz="2800" dirty="0"/>
              <a:t>Mughal Akbar most tolerant</a:t>
            </a:r>
          </a:p>
          <a:p>
            <a:pPr lvl="1"/>
            <a:r>
              <a:rPr lang="en-US" altLang="en-US" sz="2400" dirty="0"/>
              <a:t>Received Jesuits politely, but resented Christian exclusivity</a:t>
            </a:r>
          </a:p>
          <a:p>
            <a:pPr lvl="1"/>
            <a:r>
              <a:rPr lang="en-US" altLang="en-US" sz="2400" dirty="0"/>
              <a:t>Enthusiastic about syncretic Sikhism, self-serving “Divine Faith”</a:t>
            </a:r>
          </a:p>
          <a:p>
            <a:pPr lvl="1">
              <a:buFont typeface="Wingdings" panose="05000000000000000000" pitchFamily="2" charset="2"/>
              <a:buNone/>
            </a:pPr>
            <a:endParaRPr lang="en-US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3636" y="1298713"/>
            <a:ext cx="4124820" cy="5135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9366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251DC-B8F8-416C-9A86-565B59B38AC9}" type="slidenum">
              <a:rPr lang="en-US" altLang="en-US"/>
              <a:pPr/>
              <a:t>19</a:t>
            </a:fld>
            <a:endParaRPr lang="en-US" altLang="en-US"/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261732" y="0"/>
            <a:ext cx="10131425" cy="1456267"/>
          </a:xfrm>
        </p:spPr>
        <p:txBody>
          <a:bodyPr/>
          <a:lstStyle/>
          <a:p>
            <a:r>
              <a:rPr lang="en-US" altLang="en-US" dirty="0"/>
              <a:t>Status of Religious Minorities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2" y="1219200"/>
            <a:ext cx="6311346" cy="5353877"/>
          </a:xfrm>
        </p:spPr>
        <p:txBody>
          <a:bodyPr>
            <a:normAutofit/>
          </a:bodyPr>
          <a:lstStyle/>
          <a:p>
            <a:r>
              <a:rPr lang="en-US" altLang="en-US" sz="2800" dirty="0"/>
              <a:t>Non-Muslim protected people: </a:t>
            </a:r>
            <a:r>
              <a:rPr lang="en-US" altLang="en-US" sz="2800" i="1" dirty="0"/>
              <a:t>dhimmi</a:t>
            </a:r>
            <a:endParaRPr lang="en-US" altLang="en-US" sz="2800" dirty="0"/>
          </a:p>
          <a:p>
            <a:pPr lvl="1"/>
            <a:r>
              <a:rPr lang="en-US" altLang="en-US" sz="2400" dirty="0"/>
              <a:t>Payment of special tax: </a:t>
            </a:r>
            <a:r>
              <a:rPr lang="en-US" altLang="en-US" sz="2400" i="1" dirty="0"/>
              <a:t>jizya</a:t>
            </a:r>
            <a:endParaRPr lang="en-US" altLang="en-US" sz="2400" dirty="0"/>
          </a:p>
          <a:p>
            <a:pPr lvl="1"/>
            <a:r>
              <a:rPr lang="en-US" altLang="en-US" sz="2400" dirty="0"/>
              <a:t>Freedom of worship, property, legal affairs</a:t>
            </a:r>
          </a:p>
          <a:p>
            <a:r>
              <a:rPr lang="en-US" altLang="en-US" sz="2800" dirty="0"/>
              <a:t>Ottoman communities: </a:t>
            </a:r>
            <a:r>
              <a:rPr lang="en-US" altLang="en-US" sz="2800" i="1" dirty="0"/>
              <a:t>millet</a:t>
            </a:r>
            <a:r>
              <a:rPr lang="en-US" altLang="en-US" sz="2800" dirty="0"/>
              <a:t> system of self-administration</a:t>
            </a:r>
          </a:p>
          <a:p>
            <a:r>
              <a:rPr lang="en-US" altLang="en-US" sz="2800" dirty="0"/>
              <a:t>Mughal rule: Muslims supreme, but work in tandem with Hindus</a:t>
            </a:r>
          </a:p>
          <a:p>
            <a:pPr lvl="1"/>
            <a:r>
              <a:rPr lang="en-US" altLang="en-US" sz="2400" dirty="0"/>
              <a:t>Under Akbar, </a:t>
            </a:r>
            <a:r>
              <a:rPr lang="en-US" altLang="en-US" sz="2400" i="1" dirty="0"/>
              <a:t>jizya</a:t>
            </a:r>
            <a:r>
              <a:rPr lang="en-US" altLang="en-US" sz="2400" dirty="0"/>
              <a:t> abolished</a:t>
            </a:r>
          </a:p>
          <a:p>
            <a:pPr lvl="1"/>
            <a:r>
              <a:rPr lang="en-US" altLang="en-US" sz="2400" dirty="0"/>
              <a:t>Reactionary under Aurangzeb</a:t>
            </a:r>
            <a:endParaRPr lang="en-US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5287" y="992783"/>
            <a:ext cx="3976620" cy="463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3947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09015-3756-458C-B4C6-58E6A639C7AE}" type="slidenum">
              <a:rPr lang="en-US" altLang="en-US"/>
              <a:pPr/>
              <a:t>2</a:t>
            </a:fld>
            <a:endParaRPr lang="en-US" altLang="en-US"/>
          </a:p>
        </p:txBody>
      </p:sp>
      <p:pic>
        <p:nvPicPr>
          <p:cNvPr id="7175" name="Picture 7" descr="ben57549_280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2969" y="0"/>
            <a:ext cx="11726061" cy="691735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5106462" y="5999507"/>
            <a:ext cx="6537824" cy="834887"/>
          </a:xfrm>
        </p:spPr>
        <p:txBody>
          <a:bodyPr>
            <a:normAutofit fontScale="90000"/>
          </a:bodyPr>
          <a:lstStyle/>
          <a:p>
            <a:pPr algn="r"/>
            <a:r>
              <a:rPr lang="en-US" altLang="en-US" b="1" dirty="0">
                <a:solidFill>
                  <a:schemeClr val="bg1"/>
                </a:solidFill>
                <a:latin typeface="+mn-lt"/>
              </a:rPr>
              <a:t>The Islamic empires, 1500-1800 </a:t>
            </a:r>
          </a:p>
        </p:txBody>
      </p:sp>
    </p:spTree>
    <p:extLst>
      <p:ext uri="{BB962C8B-B14F-4D97-AF65-F5344CB8AC3E}">
        <p14:creationId xmlns:p14="http://schemas.microsoft.com/office/powerpoint/2010/main" val="28092064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246E3-377D-4DC3-88B6-C301EBDFF959}" type="slidenum">
              <a:rPr lang="en-US" altLang="en-US"/>
              <a:pPr/>
              <a:t>20</a:t>
            </a:fld>
            <a:endParaRPr lang="en-US" altLang="en-US"/>
          </a:p>
        </p:txBody>
      </p:sp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10218" y="198784"/>
            <a:ext cx="10131425" cy="940904"/>
          </a:xfrm>
        </p:spPr>
        <p:txBody>
          <a:bodyPr/>
          <a:lstStyle/>
          <a:p>
            <a:r>
              <a:rPr lang="en-US" altLang="en-US" dirty="0"/>
              <a:t>Capital Cities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1" y="887897"/>
            <a:ext cx="6245086" cy="5711686"/>
          </a:xfrm>
        </p:spPr>
        <p:txBody>
          <a:bodyPr>
            <a:normAutofit/>
          </a:bodyPr>
          <a:lstStyle/>
          <a:p>
            <a:r>
              <a:rPr lang="en-US" altLang="en-US" sz="2800" dirty="0"/>
              <a:t>Istanbul cultural capital of Ottoman empire, massive monumental architecture</a:t>
            </a:r>
          </a:p>
          <a:p>
            <a:r>
              <a:rPr lang="en-US" altLang="en-US" sz="2800" dirty="0"/>
              <a:t>Rededication of </a:t>
            </a:r>
            <a:r>
              <a:rPr lang="en-US" altLang="en-US" sz="2800" dirty="0" err="1"/>
              <a:t>Hagia</a:t>
            </a:r>
            <a:r>
              <a:rPr lang="en-US" altLang="en-US" sz="2800" dirty="0"/>
              <a:t> Sofia church as </a:t>
            </a:r>
            <a:r>
              <a:rPr lang="en-US" altLang="en-US" sz="2800" dirty="0" err="1"/>
              <a:t>Aya</a:t>
            </a:r>
            <a:r>
              <a:rPr lang="en-US" altLang="en-US" sz="2800" dirty="0"/>
              <a:t> </a:t>
            </a:r>
            <a:r>
              <a:rPr lang="en-US" altLang="en-US" sz="2800" dirty="0" err="1"/>
              <a:t>Sofiya</a:t>
            </a:r>
            <a:r>
              <a:rPr lang="en-US" altLang="en-US" sz="2800" dirty="0"/>
              <a:t> mosque (1453)</a:t>
            </a:r>
          </a:p>
          <a:p>
            <a:r>
              <a:rPr lang="en-US" altLang="en-US" sz="2800" dirty="0" err="1"/>
              <a:t>Ishafan</a:t>
            </a:r>
            <a:r>
              <a:rPr lang="en-US" altLang="en-US" sz="2800" dirty="0"/>
              <a:t> major Persian city</a:t>
            </a:r>
          </a:p>
          <a:p>
            <a:r>
              <a:rPr lang="en-US" altLang="en-US" sz="2800" dirty="0"/>
              <a:t>Akbar builds magnificent </a:t>
            </a:r>
            <a:r>
              <a:rPr lang="en-US" altLang="en-US" sz="2800" dirty="0" err="1"/>
              <a:t>Fatehpur</a:t>
            </a:r>
            <a:r>
              <a:rPr lang="en-US" altLang="en-US" sz="2800" dirty="0"/>
              <a:t> </a:t>
            </a:r>
            <a:r>
              <a:rPr lang="en-US" altLang="en-US" sz="2800" dirty="0" err="1"/>
              <a:t>Sikri</a:t>
            </a:r>
            <a:endParaRPr lang="en-US" altLang="en-US" sz="2800" dirty="0"/>
          </a:p>
          <a:p>
            <a:pPr lvl="1"/>
            <a:r>
              <a:rPr lang="en-US" altLang="en-US" sz="2400" dirty="0"/>
              <a:t>Chooses site without sufficient water supply, abandoned</a:t>
            </a:r>
          </a:p>
          <a:p>
            <a:pPr lvl="1"/>
            <a:r>
              <a:rPr lang="en-US" altLang="en-US" sz="2400" dirty="0"/>
              <a:t>Taj Mahal example of Mughal architecture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0452" y="92766"/>
            <a:ext cx="4996070" cy="33269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5955" r="5926"/>
          <a:stretch/>
        </p:blipFill>
        <p:spPr>
          <a:xfrm>
            <a:off x="7100452" y="3525709"/>
            <a:ext cx="4996070" cy="318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2851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B9015-3299-46C0-BD04-1CF8440CCB18}" type="slidenum">
              <a:rPr lang="en-US" altLang="en-US"/>
              <a:pPr/>
              <a:t>21</a:t>
            </a:fld>
            <a:endParaRPr lang="en-US" altLang="en-US"/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10218" y="0"/>
            <a:ext cx="10131425" cy="1007165"/>
          </a:xfrm>
        </p:spPr>
        <p:txBody>
          <a:bodyPr/>
          <a:lstStyle/>
          <a:p>
            <a:r>
              <a:rPr lang="en-US" altLang="en-US" dirty="0"/>
              <a:t>Deterioration of Imperial Leadership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2" y="821635"/>
            <a:ext cx="6987208" cy="5791200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altLang="en-US" sz="2800" dirty="0"/>
              <a:t>Ottoman princes become lazy through luxury</a:t>
            </a:r>
          </a:p>
          <a:p>
            <a:pPr lvl="1">
              <a:lnSpc>
                <a:spcPct val="80000"/>
              </a:lnSpc>
            </a:pPr>
            <a:r>
              <a:rPr lang="en-US" altLang="en-US" sz="2400" dirty="0"/>
              <a:t>Selim the Sot (r. 1566-1574)</a:t>
            </a:r>
          </a:p>
          <a:p>
            <a:pPr lvl="1">
              <a:lnSpc>
                <a:spcPct val="80000"/>
              </a:lnSpc>
            </a:pPr>
            <a:r>
              <a:rPr lang="en-US" altLang="en-US" sz="2400" dirty="0"/>
              <a:t>Ibrahim the Crazy (r.1640-1648)</a:t>
            </a:r>
          </a:p>
          <a:p>
            <a:pPr>
              <a:lnSpc>
                <a:spcPct val="80000"/>
              </a:lnSpc>
            </a:pPr>
            <a:r>
              <a:rPr lang="en-US" altLang="en-US" sz="2800" dirty="0"/>
              <a:t>Attempts to isolate them compounds the problem</a:t>
            </a:r>
          </a:p>
          <a:p>
            <a:pPr>
              <a:lnSpc>
                <a:spcPct val="80000"/>
              </a:lnSpc>
            </a:pPr>
            <a:r>
              <a:rPr lang="en-US" altLang="en-US" sz="2800" dirty="0"/>
              <a:t>Religious tensions between conservatives and liberals intensify</a:t>
            </a:r>
          </a:p>
          <a:p>
            <a:pPr lvl="1">
              <a:lnSpc>
                <a:spcPct val="80000"/>
              </a:lnSpc>
            </a:pPr>
            <a:r>
              <a:rPr lang="en-US" altLang="en-US" sz="2400" dirty="0"/>
              <a:t>Role of women</a:t>
            </a:r>
          </a:p>
          <a:p>
            <a:pPr>
              <a:lnSpc>
                <a:spcPct val="80000"/>
              </a:lnSpc>
            </a:pPr>
            <a:r>
              <a:rPr lang="en-US" altLang="en-US" sz="2800" dirty="0"/>
              <a:t>Wahhabi movement in Arabia denounces Ottomans as unfit to rule</a:t>
            </a:r>
          </a:p>
          <a:p>
            <a:pPr lvl="1">
              <a:lnSpc>
                <a:spcPct val="80000"/>
              </a:lnSpc>
            </a:pPr>
            <a:r>
              <a:rPr lang="en-US" altLang="en-US" sz="2400" dirty="0"/>
              <a:t>Force destruction of observatory, printing press</a:t>
            </a:r>
          </a:p>
          <a:p>
            <a:pPr>
              <a:lnSpc>
                <a:spcPct val="80000"/>
              </a:lnSpc>
            </a:pPr>
            <a:r>
              <a:rPr lang="en-US" altLang="en-US" sz="2800" dirty="0" err="1"/>
              <a:t>Safavid</a:t>
            </a:r>
            <a:r>
              <a:rPr lang="en-US" altLang="en-US" sz="2800" dirty="0"/>
              <a:t> Shiites persecute Sunnis, non-Muslims and even Sufis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8100" y="821635"/>
            <a:ext cx="4183900" cy="5744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2617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4BFBB-D0CA-4DB3-828F-0B70DF8FDB44}" type="slidenum">
              <a:rPr lang="en-US" altLang="en-US"/>
              <a:pPr/>
              <a:t>22</a:t>
            </a:fld>
            <a:endParaRPr lang="en-US" altLang="en-US"/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10217" y="609600"/>
            <a:ext cx="10131425" cy="1126435"/>
          </a:xfrm>
        </p:spPr>
        <p:txBody>
          <a:bodyPr/>
          <a:lstStyle/>
          <a:p>
            <a:r>
              <a:rPr lang="en-US" altLang="en-US" dirty="0"/>
              <a:t>Economic and Military Decline 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1" y="1126435"/>
            <a:ext cx="9855841" cy="5247861"/>
          </a:xfrm>
        </p:spPr>
        <p:txBody>
          <a:bodyPr>
            <a:normAutofit/>
          </a:bodyPr>
          <a:lstStyle/>
          <a:p>
            <a:r>
              <a:rPr lang="en-US" altLang="en-US" sz="2800" dirty="0"/>
              <a:t>Foreign trade controlled by Europeans</a:t>
            </a:r>
          </a:p>
          <a:p>
            <a:r>
              <a:rPr lang="en-US" altLang="en-US" sz="2800" dirty="0"/>
              <a:t>Military, administrative network expensive to maintain</a:t>
            </a:r>
          </a:p>
          <a:p>
            <a:pPr lvl="1"/>
            <a:r>
              <a:rPr lang="en-US" altLang="en-US" sz="2400" dirty="0"/>
              <a:t>Janissaries mutiny when paid with debased coinage, 1589, other revolts follow</a:t>
            </a:r>
          </a:p>
          <a:p>
            <a:r>
              <a:rPr lang="en-US" altLang="en-US" sz="2800" dirty="0"/>
              <a:t>Unproductive wars</a:t>
            </a:r>
          </a:p>
          <a:p>
            <a:r>
              <a:rPr lang="en-US" altLang="en-US" sz="2800" dirty="0"/>
              <a:t>European military technology advances faster than Ottomans can purchase it</a:t>
            </a:r>
          </a:p>
        </p:txBody>
      </p:sp>
    </p:spTree>
    <p:extLst>
      <p:ext uri="{BB962C8B-B14F-4D97-AF65-F5344CB8AC3E}">
        <p14:creationId xmlns:p14="http://schemas.microsoft.com/office/powerpoint/2010/main" val="24512031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7C33-904A-4F28-9922-ABF1ABEA7220}" type="slidenum">
              <a:rPr lang="en-US" altLang="en-US"/>
              <a:pPr/>
              <a:t>23</a:t>
            </a:fld>
            <a:endParaRPr lang="en-US" altLang="en-US"/>
          </a:p>
        </p:txBody>
      </p:sp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10218" y="324679"/>
            <a:ext cx="10131425" cy="1258957"/>
          </a:xfrm>
        </p:spPr>
        <p:txBody>
          <a:bodyPr/>
          <a:lstStyle/>
          <a:p>
            <a:r>
              <a:rPr lang="en-US" altLang="en-US" dirty="0"/>
              <a:t>Cultural Conservatism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1" y="1060174"/>
            <a:ext cx="10340008" cy="5473147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altLang="en-US" sz="3200" dirty="0"/>
              <a:t>Europeans actively studying Islamic cultures for purposes of trade, missionary activities</a:t>
            </a:r>
          </a:p>
          <a:p>
            <a:pPr>
              <a:lnSpc>
                <a:spcPct val="90000"/>
              </a:lnSpc>
            </a:pPr>
            <a:r>
              <a:rPr lang="en-US" altLang="en-US" sz="3200" dirty="0"/>
              <a:t>Islamic empires less interested in outside world</a:t>
            </a:r>
          </a:p>
          <a:p>
            <a:pPr>
              <a:lnSpc>
                <a:spcPct val="90000"/>
              </a:lnSpc>
            </a:pPr>
            <a:r>
              <a:rPr lang="en-US" altLang="en-US" sz="3200" dirty="0"/>
              <a:t>Swiftly fell behind in technological development</a:t>
            </a:r>
          </a:p>
          <a:p>
            <a:pPr lvl="1">
              <a:lnSpc>
                <a:spcPct val="90000"/>
              </a:lnSpc>
            </a:pPr>
            <a:r>
              <a:rPr lang="en-US" altLang="en-US" sz="2800" dirty="0"/>
              <a:t>Ex: Jews from Spain establish 1</a:t>
            </a:r>
            <a:r>
              <a:rPr lang="en-US" altLang="en-US" sz="2800" baseline="30000" dirty="0"/>
              <a:t>st</a:t>
            </a:r>
            <a:r>
              <a:rPr lang="en-US" altLang="en-US" sz="2800" dirty="0"/>
              <a:t> printing press in Anatolia in late 15</a:t>
            </a:r>
            <a:r>
              <a:rPr lang="en-US" altLang="en-US" sz="2800" baseline="30000" dirty="0"/>
              <a:t>th</a:t>
            </a:r>
            <a:r>
              <a:rPr lang="en-US" altLang="en-US" sz="2800" dirty="0"/>
              <a:t> century, but printing of books in Turkish and Arabic forbidden until 1729</a:t>
            </a:r>
          </a:p>
          <a:p>
            <a:pPr lvl="2">
              <a:lnSpc>
                <a:spcPct val="90000"/>
              </a:lnSpc>
            </a:pPr>
            <a:r>
              <a:rPr lang="en-US" altLang="en-US" sz="2400" dirty="0"/>
              <a:t>Handwritten books preferred; weak levels of dissemination</a:t>
            </a:r>
          </a:p>
        </p:txBody>
      </p:sp>
    </p:spTree>
    <p:extLst>
      <p:ext uri="{BB962C8B-B14F-4D97-AF65-F5344CB8AC3E}">
        <p14:creationId xmlns:p14="http://schemas.microsoft.com/office/powerpoint/2010/main" val="37759710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16256-40E3-4C09-820E-4344D1C07B31}" type="slidenum">
              <a:rPr lang="en-US" altLang="en-US"/>
              <a:pPr/>
              <a:t>3</a:t>
            </a:fld>
            <a:endParaRPr lang="en-US" altLang="en-US"/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34635" y="0"/>
            <a:ext cx="10131425" cy="1456267"/>
          </a:xfrm>
        </p:spPr>
        <p:txBody>
          <a:bodyPr/>
          <a:lstStyle/>
          <a:p>
            <a:r>
              <a:rPr lang="en-US" altLang="en-US" dirty="0"/>
              <a:t>The Ottoman Empire (1289-1923)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1245" y="1060174"/>
            <a:ext cx="8100390" cy="5539409"/>
          </a:xfrm>
        </p:spPr>
        <p:txBody>
          <a:bodyPr>
            <a:noAutofit/>
          </a:bodyPr>
          <a:lstStyle/>
          <a:p>
            <a:r>
              <a:rPr lang="en-US" altLang="en-US" sz="3200" dirty="0"/>
              <a:t>Osman leads bands of seminomadic Turks to become </a:t>
            </a:r>
            <a:r>
              <a:rPr lang="en-US" altLang="en-US" sz="3200" i="1" dirty="0">
                <a:solidFill>
                  <a:srgbClr val="FFFF00"/>
                </a:solidFill>
              </a:rPr>
              <a:t>ghazi</a:t>
            </a:r>
            <a:r>
              <a:rPr lang="en-US" altLang="en-US" sz="3200" dirty="0">
                <a:solidFill>
                  <a:srgbClr val="FFFF00"/>
                </a:solidFill>
              </a:rPr>
              <a:t>: </a:t>
            </a:r>
            <a:r>
              <a:rPr lang="en-US" altLang="en-US" sz="3200" dirty="0"/>
              <a:t>Muslim religious warriors</a:t>
            </a:r>
          </a:p>
          <a:p>
            <a:r>
              <a:rPr lang="en-US" altLang="en-US" sz="3200" dirty="0"/>
              <a:t>Captures Anatolia with light cavalry and volunteer infantry</a:t>
            </a:r>
          </a:p>
          <a:p>
            <a:pPr lvl="1"/>
            <a:r>
              <a:rPr lang="en-US" altLang="en-US" sz="2800" dirty="0"/>
              <a:t>Later, heavy cavalry</a:t>
            </a:r>
          </a:p>
          <a:p>
            <a:r>
              <a:rPr lang="en-US" altLang="en-US" sz="3200" dirty="0"/>
              <a:t>In Balkans, forced Christian families to surrender young boys to military service: </a:t>
            </a:r>
            <a:r>
              <a:rPr lang="en-US" altLang="en-US" sz="3200" i="1" dirty="0" err="1">
                <a:solidFill>
                  <a:srgbClr val="FFFF00"/>
                </a:solidFill>
              </a:rPr>
              <a:t>devshirme</a:t>
            </a:r>
            <a:endParaRPr lang="en-US" altLang="en-US" sz="3200" dirty="0">
              <a:solidFill>
                <a:srgbClr val="FFFF00"/>
              </a:solidFill>
            </a:endParaRPr>
          </a:p>
          <a:p>
            <a:pPr lvl="1"/>
            <a:r>
              <a:rPr lang="en-US" altLang="en-US" sz="2800" dirty="0"/>
              <a:t>Often grew up to be exceptionally loyal </a:t>
            </a:r>
            <a:r>
              <a:rPr lang="en-US" altLang="en-US" sz="2800" dirty="0">
                <a:solidFill>
                  <a:srgbClr val="FFFF00"/>
                </a:solidFill>
              </a:rPr>
              <a:t>Janissaries </a:t>
            </a:r>
            <a:r>
              <a:rPr lang="en-US" altLang="en-US" sz="2800" dirty="0"/>
              <a:t>(soldiers or bureaucrats)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7724" y="1854684"/>
            <a:ext cx="3999532" cy="4744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9405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470" y="0"/>
            <a:ext cx="9621077" cy="6867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2834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40AFC-695B-442C-A565-46F912AF08D4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68966" y="94148"/>
            <a:ext cx="12023034" cy="1456267"/>
          </a:xfrm>
        </p:spPr>
        <p:txBody>
          <a:bodyPr/>
          <a:lstStyle/>
          <a:p>
            <a:r>
              <a:rPr lang="en-US" altLang="en-US" sz="3800" dirty="0"/>
              <a:t>Expansion: Mehmed II (“the Conqueror,” r. 1451-1481)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1488" y="2143654"/>
            <a:ext cx="6947451" cy="3649133"/>
          </a:xfrm>
        </p:spPr>
        <p:txBody>
          <a:bodyPr>
            <a:normAutofit lnSpcReduction="10000"/>
          </a:bodyPr>
          <a:lstStyle/>
          <a:p>
            <a:r>
              <a:rPr lang="en-US" altLang="en-US" sz="2800" dirty="0"/>
              <a:t>Capture of Constantinople, 1453</a:t>
            </a:r>
          </a:p>
          <a:p>
            <a:pPr lvl="1"/>
            <a:r>
              <a:rPr lang="en-US" altLang="en-US" sz="2600" dirty="0"/>
              <a:t>Inadvertently launches European Renaissance</a:t>
            </a:r>
          </a:p>
          <a:p>
            <a:r>
              <a:rPr lang="en-US" altLang="en-US" sz="2800" dirty="0"/>
              <a:t>Renamed Istanbul</a:t>
            </a:r>
          </a:p>
          <a:p>
            <a:r>
              <a:rPr lang="en-US" altLang="en-US" sz="2800" dirty="0"/>
              <a:t>Transformation from warrior sultan to emperor of “two lands” (Europe, Asia) and “two seas” (Black Sea, Mediterranean)</a:t>
            </a:r>
          </a:p>
          <a:p>
            <a:r>
              <a:rPr lang="en-US" altLang="en-US" sz="2800" dirty="0"/>
              <a:t>Planned to capture Pope, unsuccessful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647" t="5659" r="1244" b="4761"/>
          <a:stretch/>
        </p:blipFill>
        <p:spPr>
          <a:xfrm>
            <a:off x="7739270" y="1184926"/>
            <a:ext cx="3949147" cy="5361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9271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BA843-4AE7-47E2-99CE-7ADBD8345363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583025" y="438909"/>
            <a:ext cx="11264418" cy="861392"/>
          </a:xfrm>
        </p:spPr>
        <p:txBody>
          <a:bodyPr>
            <a:normAutofit fontScale="90000"/>
          </a:bodyPr>
          <a:lstStyle/>
          <a:p>
            <a:r>
              <a:rPr lang="en-US" altLang="en-US" sz="3800" dirty="0"/>
              <a:t>EXPANSION: </a:t>
            </a:r>
            <a:r>
              <a:rPr lang="en-US" altLang="en-US" sz="3800" dirty="0" err="1"/>
              <a:t>SuleIman</a:t>
            </a:r>
            <a:r>
              <a:rPr lang="en-US" altLang="en-US" sz="3800" dirty="0"/>
              <a:t> the Magnificent (r. 1520-1566)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1" y="1855305"/>
            <a:ext cx="5940285" cy="3432312"/>
          </a:xfrm>
        </p:spPr>
        <p:txBody>
          <a:bodyPr>
            <a:noAutofit/>
          </a:bodyPr>
          <a:lstStyle/>
          <a:p>
            <a:r>
              <a:rPr lang="en-US" altLang="en-US" sz="3200" dirty="0"/>
              <a:t>Expanded into Asia, Europe</a:t>
            </a:r>
          </a:p>
          <a:p>
            <a:r>
              <a:rPr lang="en-US" altLang="en-US" sz="3200" dirty="0"/>
              <a:t>Besieged Vienna, 1529</a:t>
            </a:r>
          </a:p>
          <a:p>
            <a:r>
              <a:rPr lang="en-US" altLang="en-US" sz="3200" dirty="0"/>
              <a:t>Develops naval power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3174"/>
          <a:stretch/>
        </p:blipFill>
        <p:spPr>
          <a:xfrm>
            <a:off x="6692348" y="1432823"/>
            <a:ext cx="4842013" cy="5104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9854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8DECA-7A07-46A9-AD12-923599659A99}" type="slidenum">
              <a:rPr lang="en-US" altLang="en-US"/>
              <a:pPr/>
              <a:t>7</a:t>
            </a:fld>
            <a:endParaRPr lang="en-US" altLang="en-US"/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10218" y="0"/>
            <a:ext cx="10131425" cy="1456267"/>
          </a:xfrm>
        </p:spPr>
        <p:txBody>
          <a:bodyPr>
            <a:normAutofit/>
          </a:bodyPr>
          <a:lstStyle/>
          <a:p>
            <a:r>
              <a:rPr lang="en-US" altLang="en-US" sz="4000" b="1" dirty="0"/>
              <a:t>The Safavid Empire Is Born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3524" y="1245705"/>
            <a:ext cx="6828180" cy="545989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2800" dirty="0"/>
              <a:t>Ismail young military leader, r. 1501-1524</a:t>
            </a:r>
          </a:p>
          <a:p>
            <a:pPr lvl="1">
              <a:lnSpc>
                <a:spcPct val="90000"/>
              </a:lnSpc>
            </a:pPr>
            <a:r>
              <a:rPr lang="en-US" altLang="en-US" sz="2600" dirty="0"/>
              <a:t>Orphaned, parents killed by enemies</a:t>
            </a:r>
          </a:p>
          <a:p>
            <a:pPr>
              <a:lnSpc>
                <a:spcPct val="90000"/>
              </a:lnSpc>
            </a:pPr>
            <a:r>
              <a:rPr lang="en-US" altLang="en-US" sz="2800" dirty="0"/>
              <a:t>Becomes Shah, proclaims official religion of realm Twelver Shiism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/>
              <a:t>Twelve infallible imams after Muhammad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/>
              <a:t>12</a:t>
            </a:r>
            <a:r>
              <a:rPr lang="en-US" altLang="en-US" sz="2400" baseline="30000" dirty="0"/>
              <a:t>th</a:t>
            </a:r>
            <a:r>
              <a:rPr lang="en-US" altLang="en-US" sz="2400" dirty="0"/>
              <a:t> imam in hiding, ready to take power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/>
              <a:t>Wore distinctive red hat, called </a:t>
            </a:r>
            <a:r>
              <a:rPr lang="en-US" altLang="en-US" sz="2400" i="1" dirty="0" err="1"/>
              <a:t>quzilbash</a:t>
            </a:r>
            <a:r>
              <a:rPr lang="en-US" altLang="en-US" sz="2400" dirty="0"/>
              <a:t> (“red heads”)</a:t>
            </a:r>
          </a:p>
          <a:p>
            <a:pPr>
              <a:lnSpc>
                <a:spcPct val="90000"/>
              </a:lnSpc>
            </a:pPr>
            <a:r>
              <a:rPr lang="en-US" altLang="en-US" sz="2800" dirty="0"/>
              <a:t>Empire called </a:t>
            </a:r>
            <a:r>
              <a:rPr lang="en-US" altLang="en-US" sz="2800" dirty="0" err="1"/>
              <a:t>Safavid</a:t>
            </a:r>
            <a:r>
              <a:rPr lang="en-US" altLang="en-US" sz="2800" dirty="0"/>
              <a:t>, after Safi al-Din (1252-1334), Sufi thinker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9270" y="883791"/>
            <a:ext cx="4215020" cy="498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7078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6C420-4862-42D8-861C-00BB0AB8CC61}" type="slidenum">
              <a:rPr lang="en-US" altLang="en-US"/>
              <a:pPr/>
              <a:t>8</a:t>
            </a:fld>
            <a:endParaRPr lang="en-US" alt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8231AFF-0C62-41AE-AC7B-F36F38BD55EA}"/>
              </a:ext>
            </a:extLst>
          </p:cNvPr>
          <p:cNvSpPr/>
          <p:nvPr/>
        </p:nvSpPr>
        <p:spPr>
          <a:xfrm>
            <a:off x="6902666" y="1083176"/>
            <a:ext cx="44178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Imam </a:t>
            </a:r>
            <a:r>
              <a:rPr lang="en-US" sz="2400" dirty="0" err="1"/>
              <a:t>Husayn</a:t>
            </a:r>
            <a:r>
              <a:rPr lang="en-US" sz="2400" dirty="0"/>
              <a:t> shrine (Third Imam)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2C495C8-947A-488F-A343-B651B777CD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0575" y="3266971"/>
            <a:ext cx="10131425" cy="36202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6031209" cy="4028660"/>
          </a:xfrm>
          <a:prstGeom prst="rect">
            <a:avLst/>
          </a:prstGeom>
        </p:spPr>
      </p:pic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134635" y="0"/>
            <a:ext cx="12057365" cy="1456267"/>
          </a:xfrm>
        </p:spPr>
        <p:txBody>
          <a:bodyPr/>
          <a:lstStyle/>
          <a:p>
            <a:pPr algn="r"/>
            <a:r>
              <a:rPr lang="en-US" altLang="en-US" dirty="0"/>
              <a:t>Shiite Pilgrims IN Karbala, IRAQ</a:t>
            </a:r>
          </a:p>
        </p:txBody>
      </p:sp>
    </p:spTree>
    <p:extLst>
      <p:ext uri="{BB962C8B-B14F-4D97-AF65-F5344CB8AC3E}">
        <p14:creationId xmlns:p14="http://schemas.microsoft.com/office/powerpoint/2010/main" val="3868827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DFC0B-D3DB-4697-9667-39DD13A8074D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0218" y="1179443"/>
            <a:ext cx="6454407" cy="5579166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altLang="en-US" sz="2800" dirty="0"/>
              <a:t>Ottoman Selim the Grim attacks </a:t>
            </a:r>
            <a:r>
              <a:rPr lang="en-US" altLang="en-US" sz="2800" dirty="0" err="1"/>
              <a:t>Safavids</a:t>
            </a:r>
            <a:endParaRPr lang="en-US" altLang="en-US" sz="2800" dirty="0"/>
          </a:p>
          <a:p>
            <a:pPr>
              <a:lnSpc>
                <a:spcPct val="90000"/>
              </a:lnSpc>
            </a:pPr>
            <a:r>
              <a:rPr lang="en-US" altLang="en-US" sz="2800" dirty="0"/>
              <a:t>Heavy use of Ottoman gunpowder technology gives them the upper hand</a:t>
            </a:r>
          </a:p>
          <a:p>
            <a:pPr>
              <a:lnSpc>
                <a:spcPct val="90000"/>
              </a:lnSpc>
            </a:pPr>
            <a:r>
              <a:rPr lang="en-US" altLang="en-US" sz="2800" dirty="0"/>
              <a:t>Ismail escapes; two centuries of ongoing conflict</a:t>
            </a:r>
          </a:p>
          <a:p>
            <a:pPr>
              <a:lnSpc>
                <a:spcPct val="90000"/>
              </a:lnSpc>
            </a:pPr>
            <a:r>
              <a:rPr lang="en-US" altLang="en-US" sz="2800" dirty="0"/>
              <a:t>Shah Abbas the Great (r. 1588-1629) revitalizes weakened </a:t>
            </a:r>
            <a:r>
              <a:rPr lang="en-US" altLang="en-US" sz="2800" dirty="0" err="1"/>
              <a:t>Safavid</a:t>
            </a:r>
            <a:r>
              <a:rPr lang="en-US" altLang="en-US" sz="2800" dirty="0"/>
              <a:t> empire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/>
              <a:t>Reforms administration, military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/>
              <a:t>Expands trade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/>
              <a:t>Military expansion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43" b="7440"/>
          <a:stretch/>
        </p:blipFill>
        <p:spPr>
          <a:xfrm>
            <a:off x="7340868" y="1179443"/>
            <a:ext cx="4135514" cy="5436704"/>
          </a:xfrm>
          <a:prstGeom prst="rect">
            <a:avLst/>
          </a:prstGeom>
        </p:spPr>
      </p:pic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10218" y="106017"/>
            <a:ext cx="10058999" cy="887896"/>
          </a:xfrm>
          <a:noFill/>
        </p:spPr>
        <p:txBody>
          <a:bodyPr/>
          <a:lstStyle/>
          <a:p>
            <a:r>
              <a:rPr lang="en-US" altLang="en-US" dirty="0"/>
              <a:t>Ottomans Attack: Battle of </a:t>
            </a:r>
            <a:r>
              <a:rPr lang="en-US" altLang="en-US" dirty="0" err="1"/>
              <a:t>Chaldiran</a:t>
            </a:r>
            <a:r>
              <a:rPr lang="en-US" altLang="en-US" dirty="0"/>
              <a:t> (1514)</a:t>
            </a:r>
          </a:p>
        </p:txBody>
      </p:sp>
    </p:spTree>
    <p:extLst>
      <p:ext uri="{BB962C8B-B14F-4D97-AF65-F5344CB8AC3E}">
        <p14:creationId xmlns:p14="http://schemas.microsoft.com/office/powerpoint/2010/main" val="49424186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TM03457452[[fn=Celestial]]</Template>
  <TotalTime>1873</TotalTime>
  <Words>930</Words>
  <Application>Microsoft Office PowerPoint</Application>
  <PresentationFormat>Widescreen</PresentationFormat>
  <Paragraphs>141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Times New Roman</vt:lpstr>
      <vt:lpstr>Wingdings</vt:lpstr>
      <vt:lpstr>Celestial</vt:lpstr>
      <vt:lpstr>Islamic Empires</vt:lpstr>
      <vt:lpstr>The Islamic empires, 1500-1800 </vt:lpstr>
      <vt:lpstr>The Ottoman Empire (1289-1923)</vt:lpstr>
      <vt:lpstr>PowerPoint Presentation</vt:lpstr>
      <vt:lpstr>Expansion: Mehmed II (“the Conqueror,” r. 1451-1481)</vt:lpstr>
      <vt:lpstr>EXPANSION: SuleIman the Magnificent (r. 1520-1566)</vt:lpstr>
      <vt:lpstr>The Safavid Empire Is Born</vt:lpstr>
      <vt:lpstr>Shiite Pilgrims IN Karbala, IRAQ</vt:lpstr>
      <vt:lpstr>Ottomans Attack: Battle of Chaldiran (1514)</vt:lpstr>
      <vt:lpstr>PowerPoint Presentation</vt:lpstr>
      <vt:lpstr>The Mughal Empire To the East</vt:lpstr>
      <vt:lpstr>Akbar (r. 1556-1605)</vt:lpstr>
      <vt:lpstr>Aurangzeb (r. 1659-1707)</vt:lpstr>
      <vt:lpstr>PowerPoint Presentation</vt:lpstr>
      <vt:lpstr>Common Elements of Ottoman, Safavid and Mughal Empires</vt:lpstr>
      <vt:lpstr>Women and Politics</vt:lpstr>
      <vt:lpstr>Agriculture and Trade</vt:lpstr>
      <vt:lpstr>Religious Diversity</vt:lpstr>
      <vt:lpstr>Status of Religious Minorities</vt:lpstr>
      <vt:lpstr>Capital Cities</vt:lpstr>
      <vt:lpstr>Deterioration of Imperial Leadership</vt:lpstr>
      <vt:lpstr>Economic and Military Decline </vt:lpstr>
      <vt:lpstr>Cultural Conservatism</vt:lpstr>
    </vt:vector>
  </TitlesOfParts>
  <Company>Leon County Schools -LCSB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Meis, Jeannine</dc:creator>
  <cp:lastModifiedBy>Jeannine Meis</cp:lastModifiedBy>
  <cp:revision>36</cp:revision>
  <dcterms:created xsi:type="dcterms:W3CDTF">2016-11-22T14:59:42Z</dcterms:created>
  <dcterms:modified xsi:type="dcterms:W3CDTF">2018-01-22T07:30:48Z</dcterms:modified>
</cp:coreProperties>
</file>