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89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6" r:id="rId26"/>
    <p:sldId id="287" r:id="rId27"/>
    <p:sldId id="28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yorHswhzrU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86DE20A7-D6EF-4F28-90AB-FF1B07C920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EC849663-55F5-4D72-A3C1-C24ED353E577}" type="slidenum">
              <a:rPr lang="en-US" altLang="en-US"/>
              <a:pPr/>
              <a:t>1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0F82D7-0DB7-491A-9450-B5EE0452E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763"/>
            <a:ext cx="12192000" cy="8106383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9F0D1232-8506-4754-9AEF-FD178A7971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13183" y="516835"/>
            <a:ext cx="10986051" cy="1219200"/>
          </a:xfrm>
        </p:spPr>
        <p:txBody>
          <a:bodyPr/>
          <a:lstStyle/>
          <a:p>
            <a:r>
              <a:rPr lang="en-US" altLang="en-US" cap="none" dirty="0">
                <a:cs typeface="Times New Roman" panose="02020603050405020304" pitchFamily="18" charset="0"/>
              </a:rPr>
              <a:t>Nomadic Empires and Eurasian Integration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519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>
            <a:extLst>
              <a:ext uri="{FF2B5EF4-FFF2-40B4-BE49-F238E27FC236}">
                <a16:creationId xmlns:a16="http://schemas.microsoft.com/office/drawing/2014/main" id="{B66659E6-9262-4323-8656-9347A8809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7749" y="238540"/>
            <a:ext cx="11824251" cy="1192695"/>
          </a:xfrm>
        </p:spPr>
        <p:txBody>
          <a:bodyPr/>
          <a:lstStyle/>
          <a:p>
            <a:r>
              <a:rPr lang="en-US" altLang="en-US" sz="3800" dirty="0"/>
              <a:t>the Making of the Mongol Empire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A6EFA9A9-D707-4857-BC61-5D7951108F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14683" y="1139688"/>
            <a:ext cx="6125874" cy="5718312"/>
          </a:xfrm>
        </p:spPr>
        <p:txBody>
          <a:bodyPr>
            <a:normAutofit/>
          </a:bodyPr>
          <a:lstStyle/>
          <a:p>
            <a:r>
              <a:rPr lang="en-US" altLang="en-US" sz="2800" dirty="0" err="1">
                <a:cs typeface="Times New Roman" panose="02020603050405020304" pitchFamily="18" charset="0"/>
              </a:rPr>
              <a:t>Temüjin</a:t>
            </a:r>
            <a:r>
              <a:rPr lang="en-US" altLang="en-US" sz="2800" dirty="0">
                <a:cs typeface="Times New Roman" panose="02020603050405020304" pitchFamily="18" charset="0"/>
              </a:rPr>
              <a:t> (1167-1227)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Father prominent warrior, poisoned c. 1177, forced into poverty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Mastered steppe diplomacy: courage, loyalty, elimination of enemies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Brought all Mongol tribes into one confederation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1206 proclaimed Chinggis Khan: “Universal Ruler”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In West, Genghis Khan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2E46A8E-0B9B-4A1B-8063-76ABF68EF8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4744" y="1431235"/>
            <a:ext cx="5022574" cy="50225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55213-5243-47CA-8677-DBE8F622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99AB-9C1D-433D-87AB-5B139DE54B02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73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>
            <a:extLst>
              <a:ext uri="{FF2B5EF4-FFF2-40B4-BE49-F238E27FC236}">
                <a16:creationId xmlns:a16="http://schemas.microsoft.com/office/drawing/2014/main" id="{CD26FFBA-CF44-49DA-B3E0-FABC8A7B3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740" y="485177"/>
            <a:ext cx="10131425" cy="1456267"/>
          </a:xfrm>
        </p:spPr>
        <p:txBody>
          <a:bodyPr/>
          <a:lstStyle/>
          <a:p>
            <a:r>
              <a:rPr lang="en-US" altLang="en-US" dirty="0"/>
              <a:t>Mongol Political Organization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E11DF8E7-1EEC-4D36-938A-DBF6CA4C880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627165" y="197311"/>
            <a:ext cx="3459552" cy="64685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Broke up tribal organization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Formed military units from men of different tribes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Promoted officials on basis of merit and loyalty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Established distinctly non-nomadic capital at Karakorum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4E0AEB8-62ED-4A50-AB13-CFE21FFE4C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574" y="2358887"/>
            <a:ext cx="8483204" cy="400215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49E99-4025-4245-AABB-2A40301D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682F-A806-49A8-A2BF-DECE93007088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746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id="{C639E03E-CDE2-4092-91DA-D89FEFE8B1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7750" y="215347"/>
            <a:ext cx="10131425" cy="1456267"/>
          </a:xfrm>
        </p:spPr>
        <p:txBody>
          <a:bodyPr/>
          <a:lstStyle/>
          <a:p>
            <a:r>
              <a:rPr lang="en-US" altLang="en-US" dirty="0"/>
              <a:t>Mongol Arms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BF7A87F2-0B77-4726-9D64-B6730E47254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1083" y="1398213"/>
            <a:ext cx="4800544" cy="5039100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Mongol population only 1 million (less than 1% of Chinese population)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Army c. 100,000 - 125,000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Rewarded enemies who surrender, cruel to enemies who fight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Fostered rumors to grow fear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2712A7-59AE-4756-A1F6-7023F8C934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3137" y="1417983"/>
            <a:ext cx="6767780" cy="38057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FFE89-05B7-4445-A316-782E90FE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3084" y="6248401"/>
            <a:ext cx="551167" cy="377825"/>
          </a:xfrm>
        </p:spPr>
        <p:txBody>
          <a:bodyPr/>
          <a:lstStyle/>
          <a:p>
            <a:fld id="{FE8CC569-5F95-4ED9-BD15-B050A0CF97DC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F6841F-2785-4B1B-9FAB-DEB8506D6B67}"/>
              </a:ext>
            </a:extLst>
          </p:cNvPr>
          <p:cNvSpPr/>
          <p:nvPr/>
        </p:nvSpPr>
        <p:spPr>
          <a:xfrm>
            <a:off x="6670035" y="5925234"/>
            <a:ext cx="515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Huns as archers/horsemen</a:t>
            </a:r>
            <a:r>
              <a:rPr lang="en-US" dirty="0"/>
              <a:t> (start at 1:17)</a:t>
            </a:r>
          </a:p>
        </p:txBody>
      </p:sp>
    </p:spTree>
    <p:extLst>
      <p:ext uri="{BB962C8B-B14F-4D97-AF65-F5344CB8AC3E}">
        <p14:creationId xmlns:p14="http://schemas.microsoft.com/office/powerpoint/2010/main" val="28967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>
            <a:extLst>
              <a:ext uri="{FF2B5EF4-FFF2-40B4-BE49-F238E27FC236}">
                <a16:creationId xmlns:a16="http://schemas.microsoft.com/office/drawing/2014/main" id="{DF9F445B-AFB7-4535-B2E6-64ED84A76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018" y="172279"/>
            <a:ext cx="11368472" cy="1456267"/>
          </a:xfrm>
        </p:spPr>
        <p:txBody>
          <a:bodyPr/>
          <a:lstStyle/>
          <a:p>
            <a:pPr algn="r"/>
            <a:r>
              <a:rPr lang="en-US" altLang="en-US" dirty="0"/>
              <a:t>Mongol Conquests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972A36F9-2843-4320-BA3C-3436CD1FB22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4661" y="172278"/>
            <a:ext cx="4721086" cy="66857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No honor in fighting – only winning.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Conquered China (by 1220)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Conquered Afghanistan (1221), Persia (1223)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Mongol emissaries murdered</a:t>
            </a:r>
          </a:p>
          <a:p>
            <a:pPr>
              <a:lnSpc>
                <a:spcPct val="90000"/>
              </a:lnSpc>
            </a:pPr>
            <a:r>
              <a:rPr lang="en-US" altLang="en-US" sz="3000" dirty="0">
                <a:cs typeface="Times New Roman" panose="02020603050405020304" pitchFamily="18" charset="0"/>
              </a:rPr>
              <a:t>Mongols ravaged Persia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Large-scale, long-term devastation: qanat systems/ buildings destroyed, mass executions</a:t>
            </a:r>
          </a:p>
          <a:p>
            <a:pPr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Genghis Khan sired children to solidify loyalties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 err="1">
                <a:cs typeface="Times New Roman" panose="02020603050405020304" pitchFamily="18" charset="0"/>
              </a:rPr>
              <a:t>Appr</a:t>
            </a:r>
            <a:r>
              <a:rPr lang="en-US" altLang="en-US" sz="2400" dirty="0">
                <a:cs typeface="Times New Roman" panose="02020603050405020304" pitchFamily="18" charset="0"/>
              </a:rPr>
              <a:t>. 16 million descendants!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04800-6A7B-4616-81AD-A6C7A49D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07BAC-7CB2-491D-B097-5834D2179ECD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2AB1749-6191-4F20-A359-C6ED9481EE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5747" y="1489849"/>
            <a:ext cx="7296253" cy="496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54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6D05C-E341-441E-B772-A4C61C0F4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7" y="172279"/>
            <a:ext cx="11294164" cy="1007166"/>
          </a:xfrm>
        </p:spPr>
        <p:txBody>
          <a:bodyPr/>
          <a:lstStyle/>
          <a:p>
            <a:pPr algn="r"/>
            <a:r>
              <a:rPr lang="en-US" dirty="0"/>
              <a:t>A Divided Empire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8226F3-9C00-473B-AEB1-A5C1058E9E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573" y="1179444"/>
            <a:ext cx="6960844" cy="515022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2A00C-17A1-498F-A2F7-9E3E1A6CB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4712" y="1179444"/>
            <a:ext cx="4797287" cy="5340626"/>
          </a:xfrm>
        </p:spPr>
        <p:txBody>
          <a:bodyPr>
            <a:normAutofit/>
          </a:bodyPr>
          <a:lstStyle/>
          <a:p>
            <a:r>
              <a:rPr lang="en-US" sz="2800" dirty="0"/>
              <a:t>Death of Chinggis Khan leads to in-fighting</a:t>
            </a:r>
          </a:p>
          <a:p>
            <a:r>
              <a:rPr lang="en-US" sz="2800" dirty="0"/>
              <a:t>Empire divided into 4 parts</a:t>
            </a:r>
          </a:p>
          <a:p>
            <a:pPr lvl="1"/>
            <a:r>
              <a:rPr lang="en-US" sz="2600" dirty="0"/>
              <a:t>Great Khans = China</a:t>
            </a:r>
          </a:p>
          <a:p>
            <a:pPr lvl="1"/>
            <a:r>
              <a:rPr lang="en-US" sz="2600" dirty="0"/>
              <a:t>Descendants of Chagatai = Khanate of Chagatai</a:t>
            </a:r>
          </a:p>
          <a:p>
            <a:pPr lvl="1"/>
            <a:r>
              <a:rPr lang="en-US" sz="2600" dirty="0"/>
              <a:t>Persia = </a:t>
            </a:r>
            <a:r>
              <a:rPr lang="en-US" sz="2600" dirty="0" err="1"/>
              <a:t>Ilkhans</a:t>
            </a:r>
            <a:endParaRPr lang="en-US" sz="2600" dirty="0"/>
          </a:p>
          <a:p>
            <a:pPr lvl="1"/>
            <a:r>
              <a:rPr lang="en-US" sz="2600" dirty="0"/>
              <a:t>Golden Horde = Russia</a:t>
            </a:r>
          </a:p>
          <a:p>
            <a:r>
              <a:rPr lang="en-US" sz="2800" dirty="0"/>
              <a:t>Tension between empires</a:t>
            </a:r>
          </a:p>
        </p:txBody>
      </p:sp>
    </p:spTree>
    <p:extLst>
      <p:ext uri="{BB962C8B-B14F-4D97-AF65-F5344CB8AC3E}">
        <p14:creationId xmlns:p14="http://schemas.microsoft.com/office/powerpoint/2010/main" val="1917092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>
            <a:extLst>
              <a:ext uri="{FF2B5EF4-FFF2-40B4-BE49-F238E27FC236}">
                <a16:creationId xmlns:a16="http://schemas.microsoft.com/office/drawing/2014/main" id="{EAECB5D1-B664-4BC8-BF54-40B2F3168A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423" y="212036"/>
            <a:ext cx="10131425" cy="662608"/>
          </a:xfrm>
        </p:spPr>
        <p:txBody>
          <a:bodyPr/>
          <a:lstStyle/>
          <a:p>
            <a:r>
              <a:rPr lang="en-US" altLang="en-US" dirty="0"/>
              <a:t>Kublai Khan (r. 1264-1294)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90BA612E-E96A-450B-A008-36B8EB22A89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857461" y="868018"/>
            <a:ext cx="6162261" cy="569843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3000" dirty="0">
                <a:cs typeface="Times New Roman" panose="02020603050405020304" pitchFamily="18" charset="0"/>
              </a:rPr>
              <a:t>Grandson of Chinggis Khan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Rule of China</a:t>
            </a:r>
          </a:p>
          <a:p>
            <a:pPr>
              <a:lnSpc>
                <a:spcPct val="80000"/>
              </a:lnSpc>
            </a:pPr>
            <a:r>
              <a:rPr lang="en-US" altLang="en-US" sz="3000" dirty="0">
                <a:cs typeface="Times New Roman" panose="02020603050405020304" pitchFamily="18" charset="0"/>
              </a:rPr>
              <a:t>Ruthless warrior, but religiously tolerant</a:t>
            </a:r>
          </a:p>
          <a:p>
            <a:pPr lvl="1">
              <a:lnSpc>
                <a:spcPct val="8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Hosted Marco Polo</a:t>
            </a:r>
          </a:p>
          <a:p>
            <a:pPr>
              <a:lnSpc>
                <a:spcPct val="80000"/>
              </a:lnSpc>
            </a:pPr>
            <a:r>
              <a:rPr lang="en-US" altLang="en-US" sz="3000" dirty="0">
                <a:cs typeface="Times New Roman" panose="02020603050405020304" pitchFamily="18" charset="0"/>
              </a:rPr>
              <a:t>Established Yuan dynasty (to 1368)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Capital in Khanbaliq (Beijing)</a:t>
            </a:r>
          </a:p>
          <a:p>
            <a:pPr>
              <a:lnSpc>
                <a:spcPct val="80000"/>
              </a:lnSpc>
            </a:pPr>
            <a:r>
              <a:rPr lang="en-US" altLang="en-US" sz="3000" dirty="0">
                <a:cs typeface="Times New Roman" panose="02020603050405020304" pitchFamily="18" charset="0"/>
              </a:rPr>
              <a:t>Unsuccessful forays into Vietnam, Cambodia, Burma, Java</a:t>
            </a:r>
          </a:p>
          <a:p>
            <a:pPr>
              <a:lnSpc>
                <a:spcPct val="80000"/>
              </a:lnSpc>
            </a:pPr>
            <a:r>
              <a:rPr lang="en-US" altLang="en-US" sz="3000" dirty="0">
                <a:cs typeface="Times New Roman" panose="02020603050405020304" pitchFamily="18" charset="0"/>
              </a:rPr>
              <a:t>Two attempted invasions of Japan (1274, 1281) turned back by typhoons (</a:t>
            </a:r>
            <a:r>
              <a:rPr lang="en-US" altLang="en-US" sz="3000" i="1" dirty="0">
                <a:cs typeface="Times New Roman" panose="02020603050405020304" pitchFamily="18" charset="0"/>
              </a:rPr>
              <a:t>kamikaze: </a:t>
            </a:r>
            <a:r>
              <a:rPr lang="en-US" altLang="en-US" sz="3000" dirty="0">
                <a:cs typeface="Times New Roman" panose="02020603050405020304" pitchFamily="18" charset="0"/>
              </a:rPr>
              <a:t>“divine winds”)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ED7586F-B05F-4FF1-A24D-B53C5107AF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0784" y="1070113"/>
            <a:ext cx="4434187" cy="530086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BE16A-0786-4547-A779-B10CB078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75A4-22CE-484B-B2AF-9FDD603CD6DE}" type="slidenum">
              <a:rPr lang="en-US" altLang="en-US"/>
              <a:pPr/>
              <a:t>15</a:t>
            </a:fld>
            <a:endParaRPr lang="en-US" altLang="en-US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76C286E-5F13-48E9-9C42-DAA92167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42863"/>
            <a:ext cx="10696575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5E2479-D127-4053-A48D-2BCD33FD3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68DF53-B49A-4FE8-801E-DCA566803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734"/>
            <a:ext cx="12200782" cy="60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4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>
            <a:extLst>
              <a:ext uri="{FF2B5EF4-FFF2-40B4-BE49-F238E27FC236}">
                <a16:creationId xmlns:a16="http://schemas.microsoft.com/office/drawing/2014/main" id="{76FF85F4-18B5-4A53-823A-A02BA6DD2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950" y="259291"/>
            <a:ext cx="10131425" cy="1456267"/>
          </a:xfrm>
        </p:spPr>
        <p:txBody>
          <a:bodyPr/>
          <a:lstStyle/>
          <a:p>
            <a:r>
              <a:rPr lang="en-US" altLang="en-US" dirty="0"/>
              <a:t>The Golden Horde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37C67131-6775-4CFE-9BD5-FC7A286BA29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762655" y="1842972"/>
            <a:ext cx="5429345" cy="3649134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dirty="0">
                <a:cs typeface="Times New Roman" panose="02020603050405020304" pitchFamily="18" charset="0"/>
              </a:rPr>
              <a:t>Conquest of Russia, 1237-1241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Established tributary relationship to 15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800" dirty="0">
                <a:cs typeface="Times New Roman" panose="02020603050405020304" pitchFamily="18" charset="0"/>
              </a:rPr>
              <a:t> century (Russian princes create army)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Rule over Crimea to late 18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800" dirty="0">
                <a:cs typeface="Times New Roman" panose="02020603050405020304" pitchFamily="18" charset="0"/>
              </a:rPr>
              <a:t> century</a:t>
            </a:r>
          </a:p>
          <a:p>
            <a:r>
              <a:rPr lang="en-US" altLang="en-US" sz="3200" dirty="0">
                <a:cs typeface="Times New Roman" panose="02020603050405020304" pitchFamily="18" charset="0"/>
              </a:rPr>
              <a:t>Raids into Poland, Hungary, Germany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2D008D4-C94F-4BF8-AFA7-27CD2E386A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217" y="1735719"/>
            <a:ext cx="6365078" cy="42632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4AA63-0B85-4F10-AB44-A3A5A7B64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0FED-84E6-4371-A900-46A739884168}" type="slidenum">
              <a:rPr lang="en-US" altLang="en-US"/>
              <a:pPr/>
              <a:t>16</a:t>
            </a:fld>
            <a:endParaRPr lang="en-US" alt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B0104E-DAAB-4A6D-80A1-474207532391}"/>
              </a:ext>
            </a:extLst>
          </p:cNvPr>
          <p:cNvCxnSpPr>
            <a:cxnSpLocks/>
          </p:cNvCxnSpPr>
          <p:nvPr/>
        </p:nvCxnSpPr>
        <p:spPr>
          <a:xfrm flipH="1">
            <a:off x="5274365" y="3867324"/>
            <a:ext cx="2125148" cy="5486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661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>
            <a:extLst>
              <a:ext uri="{FF2B5EF4-FFF2-40B4-BE49-F238E27FC236}">
                <a16:creationId xmlns:a16="http://schemas.microsoft.com/office/drawing/2014/main" id="{BC894FCD-274B-4229-B82E-A01D427D65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8296" y="609600"/>
            <a:ext cx="10131425" cy="1456267"/>
          </a:xfrm>
        </p:spPr>
        <p:txBody>
          <a:bodyPr/>
          <a:lstStyle/>
          <a:p>
            <a:r>
              <a:rPr lang="en-US" altLang="en-US" dirty="0"/>
              <a:t>The Ilkhanate of Persia</a:t>
            </a: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A84EF7C1-E2C6-4756-AFA1-4C91105CAD0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78296" y="2142067"/>
            <a:ext cx="5247861" cy="3649133"/>
          </a:xfrm>
        </p:spPr>
        <p:txBody>
          <a:bodyPr/>
          <a:lstStyle/>
          <a:p>
            <a:r>
              <a:rPr lang="en-US" altLang="en-US" sz="3200" dirty="0">
                <a:cs typeface="Times New Roman" panose="02020603050405020304" pitchFamily="18" charset="0"/>
              </a:rPr>
              <a:t>Abbasid empire toppled</a:t>
            </a:r>
          </a:p>
          <a:p>
            <a:r>
              <a:rPr lang="en-US" altLang="en-US" sz="3200" dirty="0">
                <a:cs typeface="Times New Roman" panose="02020603050405020304" pitchFamily="18" charset="0"/>
              </a:rPr>
              <a:t>Baghdad sacked, 1258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200,000 massacred</a:t>
            </a:r>
          </a:p>
          <a:p>
            <a:r>
              <a:rPr lang="en-US" altLang="en-US" sz="3200" dirty="0">
                <a:cs typeface="Times New Roman" panose="02020603050405020304" pitchFamily="18" charset="0"/>
              </a:rPr>
              <a:t>Expansion into Syria checked by Egyptian forces</a:t>
            </a:r>
          </a:p>
          <a:p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A3F04D5-3302-49FC-96EC-CA44137908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40422" y="934278"/>
            <a:ext cx="6073282" cy="531412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E2B45-3EF6-4579-B5B1-7A5978F4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0802-6606-4212-BB36-6F48AEA28FAE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982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145A4B52-E4F1-46C3-ABC5-C2827CAC7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369059"/>
            <a:ext cx="10131425" cy="781878"/>
          </a:xfrm>
        </p:spPr>
        <p:txBody>
          <a:bodyPr/>
          <a:lstStyle/>
          <a:p>
            <a:r>
              <a:rPr lang="en-US" altLang="en-US" dirty="0"/>
              <a:t>Mongol Rule in Persia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C6C260BF-C42F-46E4-A413-C015B60C40A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3841" y="1311966"/>
            <a:ext cx="5751513" cy="535387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Nomadic conquerors had to learn to rule sedentary societies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Inexperienced; Lost control of most lands within a century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Persia: depended on existing administration to deliver tax revenues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Left matters of governance to bureaucracy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Eventually assimilated into Islamic lifestyle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By 1295, Massive conversions lead to massacres of Christians and Jews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1145A7F-1947-40C0-8745-2493A62B68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25354" y="2005564"/>
            <a:ext cx="6266646" cy="37014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DEC42-A512-444A-BE6A-6B12924A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98C5-8DC0-4CCA-BAC5-3EEDC5FAF7ED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920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>
            <a:extLst>
              <a:ext uri="{FF2B5EF4-FFF2-40B4-BE49-F238E27FC236}">
                <a16:creationId xmlns:a16="http://schemas.microsoft.com/office/drawing/2014/main" id="{5665EB67-2BD7-4D66-B141-41E744D8F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635" y="208583"/>
            <a:ext cx="10131425" cy="1456267"/>
          </a:xfrm>
        </p:spPr>
        <p:txBody>
          <a:bodyPr/>
          <a:lstStyle/>
          <a:p>
            <a:r>
              <a:rPr lang="en-US" altLang="en-US" dirty="0"/>
              <a:t>Mongol Rule in China: Yuan </a:t>
            </a:r>
            <a:r>
              <a:rPr lang="en-US" altLang="en-US" dirty="0" err="1"/>
              <a:t>DYnasty</a:t>
            </a:r>
            <a:endParaRPr lang="en-US" altLang="en-US" dirty="0"/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EB68D69C-ECD1-42EF-BE41-5579292A02C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017565" y="410817"/>
            <a:ext cx="3984858" cy="623859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Strove to maintain strict separation from Chinese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Intermarriage forbidden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Chinese forbidden to study Mongol language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Considered eliminating all Chinese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Imported administrators from other areas (esp. Arabs, Persians)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Dismantled Confucian governance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Religious freedoms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84A411B-03F9-4262-B7CE-80D8E73917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9550" y="1814006"/>
            <a:ext cx="7529038" cy="443439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D321-0012-43DF-B676-98D9E87F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1256" y="6278217"/>
            <a:ext cx="551167" cy="377825"/>
          </a:xfrm>
        </p:spPr>
        <p:txBody>
          <a:bodyPr/>
          <a:lstStyle/>
          <a:p>
            <a:fld id="{3FFDACF9-62CF-4464-8B52-8126CDCC5A0B}" type="slidenum">
              <a:rPr lang="en-US" altLang="en-US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2168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>
            <a:extLst>
              <a:ext uri="{FF2B5EF4-FFF2-40B4-BE49-F238E27FC236}">
                <a16:creationId xmlns:a16="http://schemas.microsoft.com/office/drawing/2014/main" id="{DAFEB2C2-6F94-4BD6-B10C-EAA095239A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438" y="228601"/>
            <a:ext cx="11575905" cy="1456267"/>
          </a:xfrm>
        </p:spPr>
        <p:txBody>
          <a:bodyPr/>
          <a:lstStyle/>
          <a:p>
            <a:pPr algn="r"/>
            <a:r>
              <a:rPr lang="en-US" altLang="en-US" dirty="0"/>
              <a:t>Nomadic Economy and Society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D812831D-236A-4414-8279-0A23B3FB342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41657" y="228602"/>
            <a:ext cx="5168418" cy="66293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Turks descended from Turkic-language peoples in central Asia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Rainfall in central Asia too little to support large-scale agriculture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Grazing animals thrive, central Asians turn to animal herding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Food and drink (</a:t>
            </a:r>
            <a:r>
              <a:rPr lang="en-US" altLang="en-US" sz="2800" i="1" dirty="0" err="1">
                <a:cs typeface="Times New Roman" panose="02020603050405020304" pitchFamily="18" charset="0"/>
              </a:rPr>
              <a:t>kumiss</a:t>
            </a:r>
            <a:r>
              <a:rPr lang="en-US" altLang="en-US" sz="2800" dirty="0"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Clothing (wool/leather)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Shelter (</a:t>
            </a:r>
            <a:r>
              <a:rPr lang="en-US" altLang="en-US" sz="2800" i="1" dirty="0">
                <a:cs typeface="Times New Roman" panose="02020603050405020304" pitchFamily="18" charset="0"/>
              </a:rPr>
              <a:t>yurts</a:t>
            </a:r>
            <a:r>
              <a:rPr lang="en-US" altLang="en-US" sz="2800" dirty="0"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Migratory cycles follow pasturelands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Small-scale farming, rudimentary artisanry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5AA20-36B0-4584-AA76-122123DB8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7236-8C2C-48DF-9243-B4B965CBE57C}" type="slidenum">
              <a:rPr lang="en-US" altLang="en-US"/>
              <a:pPr/>
              <a:t>2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181FF7-6969-4817-92FA-3F9001DFE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132" y="1684868"/>
            <a:ext cx="6628211" cy="4374619"/>
          </a:xfrm>
          <a:prstGeom prst="rect">
            <a:avLst/>
          </a:prstGeom>
        </p:spPr>
      </p:pic>
      <p:pic>
        <p:nvPicPr>
          <p:cNvPr id="1026" name="Picture 2" descr="Image result for yurt">
            <a:extLst>
              <a:ext uri="{FF2B5EF4-FFF2-40B4-BE49-F238E27FC236}">
                <a16:creationId xmlns:a16="http://schemas.microsoft.com/office/drawing/2014/main" id="{A7D9010B-B1FC-469D-A5C8-9D9FE28469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686" y="1684868"/>
            <a:ext cx="6932657" cy="437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50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>
            <a:extLst>
              <a:ext uri="{FF2B5EF4-FFF2-40B4-BE49-F238E27FC236}">
                <a16:creationId xmlns:a16="http://schemas.microsoft.com/office/drawing/2014/main" id="{9CF30910-E350-44F5-9179-2CB0EB9D7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423" y="226759"/>
            <a:ext cx="10131425" cy="1456267"/>
          </a:xfrm>
        </p:spPr>
        <p:txBody>
          <a:bodyPr/>
          <a:lstStyle/>
          <a:p>
            <a:r>
              <a:rPr lang="en-US" altLang="en-US" dirty="0"/>
              <a:t>The Mongols and Buddhism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6B4F174F-224C-4BD3-B04C-0A376F6BB0F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27993" y="1683026"/>
            <a:ext cx="4995334" cy="4903303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Shamanism remains popular</a:t>
            </a:r>
          </a:p>
          <a:p>
            <a:r>
              <a:rPr lang="en-US" altLang="en-US" sz="2800" dirty="0" err="1">
                <a:cs typeface="Times New Roman" panose="02020603050405020304" pitchFamily="18" charset="0"/>
              </a:rPr>
              <a:t>Lamaist</a:t>
            </a:r>
            <a:r>
              <a:rPr lang="en-US" altLang="en-US" sz="2800" dirty="0">
                <a:cs typeface="Times New Roman" panose="02020603050405020304" pitchFamily="18" charset="0"/>
              </a:rPr>
              <a:t> school of Buddhism (Tibet) gains strength among Mongols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Large element of magic, similar to shamanism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Ingratiating attitude to Mongols: khans as incarnations of Buddha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619FC1C-AAC1-49A3-8753-CDCD57874D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0854" y="1767899"/>
            <a:ext cx="6608408" cy="44805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A398C-97AE-437A-A11B-161E0E7D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92D0-A42B-4111-9A85-922F92B0DDAE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216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>
            <a:extLst>
              <a:ext uri="{FF2B5EF4-FFF2-40B4-BE49-F238E27FC236}">
                <a16:creationId xmlns:a16="http://schemas.microsoft.com/office/drawing/2014/main" id="{5DD71380-65EF-4B8E-AF07-FEF8BD2BCB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437323"/>
            <a:ext cx="10131425" cy="901148"/>
          </a:xfrm>
        </p:spPr>
        <p:txBody>
          <a:bodyPr/>
          <a:lstStyle/>
          <a:p>
            <a:r>
              <a:rPr lang="en-US" altLang="en-US" dirty="0"/>
              <a:t>The Mongols and Eurasian Integration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766F53AB-2287-4266-962A-6A07780E7F8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21231" y="1711370"/>
            <a:ext cx="4863641" cy="470930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Experience with long-distance trade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Protection of traveling merchants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Volume of trade across central Asia increases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Diplomatic missions protected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Missionary activity increases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Mongol resettlement policies to attain artisans and administrators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09EAA76-F0BC-420B-AA4A-989CC643E4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2454" y="1392398"/>
            <a:ext cx="6959546" cy="53472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83996-947D-44C7-A668-DFBD33696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DC759-A64E-4C69-815B-91225562AA25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4363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>
            <a:extLst>
              <a:ext uri="{FF2B5EF4-FFF2-40B4-BE49-F238E27FC236}">
                <a16:creationId xmlns:a16="http://schemas.microsoft.com/office/drawing/2014/main" id="{CB82C185-D035-497C-A93C-F5A5C9C8B8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800"/>
              <a:t>Decline of the Mongol Empire in Persia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4EE07DBC-562A-4C16-94EB-AB6E2366E3E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29649" y="2186608"/>
            <a:ext cx="11532702" cy="3369365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Overspending, poor tax returns from overburdened peasantry</a:t>
            </a:r>
          </a:p>
          <a:p>
            <a:r>
              <a:rPr lang="en-US" altLang="en-US" sz="2800" dirty="0" err="1">
                <a:cs typeface="Times New Roman" panose="02020603050405020304" pitchFamily="18" charset="0"/>
              </a:rPr>
              <a:t>Ilkhan</a:t>
            </a:r>
            <a:r>
              <a:rPr lang="en-US" altLang="en-US" sz="2800" dirty="0">
                <a:cs typeface="Times New Roman" panose="02020603050405020304" pitchFamily="18" charset="0"/>
              </a:rPr>
              <a:t> attempts to replace precious metal currency with paper in 1290s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Failure, forced to rescind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Factional fighting after 1304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Last </a:t>
            </a:r>
            <a:r>
              <a:rPr lang="en-US" altLang="en-US" sz="2800" dirty="0" err="1">
                <a:cs typeface="Times New Roman" panose="02020603050405020304" pitchFamily="18" charset="0"/>
              </a:rPr>
              <a:t>ilkhan</a:t>
            </a:r>
            <a:r>
              <a:rPr lang="en-US" altLang="en-US" sz="2800" dirty="0">
                <a:cs typeface="Times New Roman" panose="02020603050405020304" pitchFamily="18" charset="0"/>
              </a:rPr>
              <a:t> dies without heir in 1335, Mongol rule collapses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5A433-6E87-4EAB-A593-8C4708D1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2501D-56CF-4D5D-A41E-4B1FFFFCDE8C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911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>
            <a:extLst>
              <a:ext uri="{FF2B5EF4-FFF2-40B4-BE49-F238E27FC236}">
                <a16:creationId xmlns:a16="http://schemas.microsoft.com/office/drawing/2014/main" id="{ECB1F0AF-984F-4803-855C-B026A715FD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2" y="438933"/>
            <a:ext cx="10131425" cy="1071816"/>
          </a:xfrm>
        </p:spPr>
        <p:txBody>
          <a:bodyPr/>
          <a:lstStyle/>
          <a:p>
            <a:r>
              <a:rPr lang="en-US" altLang="en-US" dirty="0"/>
              <a:t>Decline of the Yuan Dynasty in China</a:t>
            </a:r>
          </a:p>
        </p:txBody>
      </p:sp>
      <p:sp>
        <p:nvSpPr>
          <p:cNvPr id="29702" name="Rectangle 6">
            <a:extLst>
              <a:ext uri="{FF2B5EF4-FFF2-40B4-BE49-F238E27FC236}">
                <a16:creationId xmlns:a16="http://schemas.microsoft.com/office/drawing/2014/main" id="{087F8E42-B4D8-4D3A-8CC0-4E308A8BAD7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85531" y="1722783"/>
            <a:ext cx="5645426" cy="4638260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Mongols spend bullion that supported paper currency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Massive inflation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From 1320s, major power struggles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Bubonic plague erupts in SW China in 1330.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Spreads to SW Asia/Europe by 1340s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In 1368, Mongols flee peasant rebellion (White Lotus movement)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257C8BE-99C5-4167-9726-A48A8DD012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63648" y="1744610"/>
            <a:ext cx="6042821" cy="45037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D8E23-FEE0-45EC-B23A-47E7F6CEC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2622-4214-4EEE-B6A8-594564006876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193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>
            <a:extLst>
              <a:ext uri="{FF2B5EF4-FFF2-40B4-BE49-F238E27FC236}">
                <a16:creationId xmlns:a16="http://schemas.microsoft.com/office/drawing/2014/main" id="{5938D908-EDC0-4CC8-BB17-C2D0918F18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164318"/>
            <a:ext cx="10131425" cy="1456267"/>
          </a:xfrm>
        </p:spPr>
        <p:txBody>
          <a:bodyPr/>
          <a:lstStyle/>
          <a:p>
            <a:r>
              <a:rPr lang="en-US" altLang="en-US" sz="3800" dirty="0"/>
              <a:t>Tamerlane the Conqueror (c. 1336-1405)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1FF02BE9-E1A9-41A0-A05A-D56C1F044DC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43867" y="1391730"/>
            <a:ext cx="4995334" cy="5301951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Turkish conqueror</a:t>
            </a:r>
            <a:r>
              <a:rPr lang="en-US" altLang="en-US" sz="3200" dirty="0"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cs typeface="Times New Roman" panose="02020603050405020304" pitchFamily="18" charset="0"/>
              </a:rPr>
              <a:t>Timur</a:t>
            </a:r>
            <a:r>
              <a:rPr lang="en-US" altLang="en-US" sz="2800" dirty="0">
                <a:cs typeface="Times New Roman" panose="02020603050405020304" pitchFamily="18" charset="0"/>
              </a:rPr>
              <a:t> the Lame (“Tamerlane”)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Ruthless, ferocious, brilliant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United Turkish nomads in Khanate of </a:t>
            </a:r>
            <a:r>
              <a:rPr lang="en-US" altLang="en-US" sz="2800" dirty="0" err="1">
                <a:cs typeface="Times New Roman" panose="02020603050405020304" pitchFamily="18" charset="0"/>
              </a:rPr>
              <a:t>Chaghatai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r>
              <a:rPr lang="en-US" altLang="en-US" sz="2800" dirty="0">
                <a:cs typeface="Times New Roman" panose="02020603050405020304" pitchFamily="18" charset="0"/>
              </a:rPr>
              <a:t>Major military campaigns throughout Asia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Built capital in Samarkand</a:t>
            </a:r>
          </a:p>
          <a:p>
            <a:r>
              <a:rPr lang="en-US" altLang="en-US" sz="2600" dirty="0">
                <a:cs typeface="Times New Roman" panose="02020603050405020304" pitchFamily="18" charset="0"/>
              </a:rPr>
              <a:t>Died </a:t>
            </a:r>
            <a:r>
              <a:rPr lang="en-US" altLang="en-US" sz="2600" dirty="0" err="1">
                <a:cs typeface="Times New Roman" panose="02020603050405020304" pitchFamily="18" charset="0"/>
              </a:rPr>
              <a:t>en</a:t>
            </a:r>
            <a:r>
              <a:rPr lang="en-US" altLang="en-US" sz="2600" dirty="0">
                <a:cs typeface="Times New Roman" panose="02020603050405020304" pitchFamily="18" charset="0"/>
              </a:rPr>
              <a:t>-route to China</a:t>
            </a:r>
          </a:p>
          <a:p>
            <a:r>
              <a:rPr lang="en-US" altLang="en-US" sz="2600" dirty="0">
                <a:cs typeface="Times New Roman" panose="02020603050405020304" pitchFamily="18" charset="0"/>
              </a:rPr>
              <a:t>Empire dissolves within a century from poor governance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73F1F-757F-4DB6-8B2A-8A17527C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E617-7B87-4B61-90A4-39B5051B3D9A}" type="slidenum">
              <a:rPr lang="en-US" altLang="en-US"/>
              <a:pPr/>
              <a:t>24</a:t>
            </a:fld>
            <a:endParaRPr lang="en-US" altLang="en-US"/>
          </a:p>
        </p:txBody>
      </p:sp>
      <p:pic>
        <p:nvPicPr>
          <p:cNvPr id="7" name="Picture 5" descr="ben06937_m1803">
            <a:extLst>
              <a:ext uri="{FF2B5EF4-FFF2-40B4-BE49-F238E27FC236}">
                <a16:creationId xmlns:a16="http://schemas.microsoft.com/office/drawing/2014/main" id="{4548A54A-83BA-4848-A261-520489F6CD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01" y="2005450"/>
            <a:ext cx="6833530" cy="42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85D64A-3385-4C07-A7DA-778F3A9D0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965" y="1626165"/>
            <a:ext cx="3460518" cy="5231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202D14-E914-43A6-A145-3705F92B4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18" r="5507" b="4520"/>
          <a:stretch/>
        </p:blipFill>
        <p:spPr>
          <a:xfrm>
            <a:off x="8731483" y="1626165"/>
            <a:ext cx="3460518" cy="523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1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extLst>
              <a:ext uri="{FF2B5EF4-FFF2-40B4-BE49-F238E27FC236}">
                <a16:creationId xmlns:a16="http://schemas.microsoft.com/office/drawing/2014/main" id="{7D84F3A8-0531-41AA-8BE5-067AB44F42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1245" y="291549"/>
            <a:ext cx="10131425" cy="1073836"/>
          </a:xfrm>
        </p:spPr>
        <p:txBody>
          <a:bodyPr/>
          <a:lstStyle/>
          <a:p>
            <a:r>
              <a:rPr lang="en-US" altLang="en-US" dirty="0"/>
              <a:t>The Ottoman Empire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696AF77D-6BA4-4C8A-B9D2-1D667AF2EC8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407965" y="0"/>
            <a:ext cx="4651512" cy="6858000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Osman, charismatic leader in NW Anatolia, unites Turks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Declares independence from </a:t>
            </a:r>
            <a:r>
              <a:rPr lang="en-US" altLang="en-US" sz="2800" dirty="0" err="1">
                <a:cs typeface="Times New Roman" panose="02020603050405020304" pitchFamily="18" charset="0"/>
              </a:rPr>
              <a:t>Saljuq</a:t>
            </a:r>
            <a:r>
              <a:rPr lang="en-US" altLang="en-US" sz="2800" dirty="0">
                <a:cs typeface="Times New Roman" panose="02020603050405020304" pitchFamily="18" charset="0"/>
              </a:rPr>
              <a:t> sultan in 1299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Attacks Byzantine empire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Followers known as Osmanlis (Ottomans)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D53D004-EE8A-4FAE-AD66-EDD9D4C809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74773" y="1365384"/>
            <a:ext cx="3753676" cy="520106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3FE60-B93C-44C6-AC71-F8E8B614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EC5-9FF4-4D12-9A76-48EECF4D4EBA}" type="slidenum">
              <a:rPr lang="en-US" altLang="en-US"/>
              <a:pPr/>
              <a:t>25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1FE508-AD58-4914-9220-39ED11C5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65383"/>
            <a:ext cx="7286129" cy="520106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2B20B0-426D-408B-9437-608FBDCE7AFA}"/>
              </a:ext>
            </a:extLst>
          </p:cNvPr>
          <p:cNvCxnSpPr>
            <a:cxnSpLocks/>
          </p:cNvCxnSpPr>
          <p:nvPr/>
        </p:nvCxnSpPr>
        <p:spPr>
          <a:xfrm flipH="1">
            <a:off x="4108174" y="2405406"/>
            <a:ext cx="3519200" cy="8482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08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>
            <a:extLst>
              <a:ext uri="{FF2B5EF4-FFF2-40B4-BE49-F238E27FC236}">
                <a16:creationId xmlns:a16="http://schemas.microsoft.com/office/drawing/2014/main" id="{92B8CC11-D23D-4252-A23F-8BE6F76F6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488" y="0"/>
            <a:ext cx="10131425" cy="1456267"/>
          </a:xfrm>
        </p:spPr>
        <p:txBody>
          <a:bodyPr/>
          <a:lstStyle/>
          <a:p>
            <a:r>
              <a:rPr lang="en-US" altLang="en-US" dirty="0"/>
              <a:t>Ottoman Conquests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A657C28D-9AC7-4A8C-8B2D-CEFAD3045FD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551310" y="873839"/>
            <a:ext cx="5640690" cy="5473147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1350s conquests in the Balkans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Local support for Ottoman invasion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Peasants unhappy with fragmented, ineffective Byzantine rule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Tamerlane crushes Ottoman forces in 1402, but Ottomans recover by 1440s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D86C0C3-0447-4C43-8059-B2BA6D1D29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3316" y="1456267"/>
            <a:ext cx="6304678" cy="452787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51D20-8E77-47A1-BEBD-458A2B43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06DF5-87AE-4F75-8094-09ADCAA89D5C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235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4D4F3CFF-E49A-45D2-B4CB-185C5025D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7566" y="508721"/>
            <a:ext cx="10131425" cy="1456267"/>
          </a:xfrm>
        </p:spPr>
        <p:txBody>
          <a:bodyPr/>
          <a:lstStyle/>
          <a:p>
            <a:r>
              <a:rPr lang="en-US" altLang="en-US" dirty="0"/>
              <a:t>The Capture of Constantinople, 1453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20C71593-A321-4639-BD8B-B43C37CA2BB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7566" y="1925231"/>
            <a:ext cx="4505738" cy="4605168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Sultan Mehmed II (“Mehmed the Conqueror”) starts campaign of expansion in 1440s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Conquers Constantinople in 1453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Renamed city Istanbul, capital of Ottoman empire</a:t>
            </a:r>
          </a:p>
          <a:p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3437D2E-B57B-4CA9-A72A-8F3CA963CC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1843" y="1925231"/>
            <a:ext cx="6904383" cy="460516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9A2AA-ED43-4F9A-B73B-95741CE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5B911-EBB1-4175-A9A7-B89097CBFB27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27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>
            <a:extLst>
              <a:ext uri="{FF2B5EF4-FFF2-40B4-BE49-F238E27FC236}">
                <a16:creationId xmlns:a16="http://schemas.microsoft.com/office/drawing/2014/main" id="{1C509384-CB45-4D50-97C3-AD5FCB8CDF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235" y="80746"/>
            <a:ext cx="10131425" cy="1456267"/>
          </a:xfrm>
        </p:spPr>
        <p:txBody>
          <a:bodyPr/>
          <a:lstStyle/>
          <a:p>
            <a:r>
              <a:rPr lang="en-US" altLang="en-US" dirty="0"/>
              <a:t>Nomadic Economy  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953183A8-BB02-43CD-BA3F-40F7B5BE748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6458" y="1866083"/>
            <a:ext cx="3833213" cy="4135115"/>
          </a:xfrm>
        </p:spPr>
        <p:txBody>
          <a:bodyPr/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Trade links between nomadic and settled peoples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Engaged in long-distance travel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Caravan routes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/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9033C-EAEA-4D4B-A4A2-F6B0D4475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615FD-88EB-4372-A2B7-303ED87EB5B6}" type="slidenum">
              <a:rPr lang="en-US" altLang="en-US"/>
              <a:pPr/>
              <a:t>3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F37A9F-5AC6-44FD-A9FC-47B67BB9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243" y="1207944"/>
            <a:ext cx="7623244" cy="5044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5E48F2-BD7B-4288-94E9-C6A074712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19706" b="-4352"/>
          <a:stretch/>
        </p:blipFill>
        <p:spPr>
          <a:xfrm>
            <a:off x="3899671" y="1207944"/>
            <a:ext cx="8255816" cy="531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5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id="{3A5E950B-A735-479E-B452-FCD281F77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423" y="364435"/>
            <a:ext cx="10131425" cy="1456267"/>
          </a:xfrm>
        </p:spPr>
        <p:txBody>
          <a:bodyPr/>
          <a:lstStyle/>
          <a:p>
            <a:r>
              <a:rPr lang="en-US" altLang="en-US" dirty="0"/>
              <a:t>Nomadic Society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6B2D5485-B12D-4493-895B-3559DA6C634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144259" y="364435"/>
            <a:ext cx="4897482" cy="6129130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Governance basically clan-based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Charismatic individuals become nobles, occasionally assert authority 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Unusually fluid status for nobility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Hereditary, but could be lost through incompetence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Advancement for meritorious non-nobles</a:t>
            </a:r>
          </a:p>
          <a:p>
            <a:r>
              <a:rPr lang="en-US" altLang="en-US" sz="2600" dirty="0">
                <a:cs typeface="Times New Roman" panose="02020603050405020304" pitchFamily="18" charset="0"/>
              </a:rPr>
              <a:t>Women wielded considerable influence (think Sparta)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690FE6D-6359-4CD7-9E53-1B7013BE14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0260" y="1820702"/>
            <a:ext cx="6528835" cy="4352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14979-0A76-4A47-9D26-71FC77B9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6478" y="6173258"/>
            <a:ext cx="551167" cy="377825"/>
          </a:xfrm>
        </p:spPr>
        <p:txBody>
          <a:bodyPr/>
          <a:lstStyle/>
          <a:p>
            <a:fld id="{1A0723B4-46DD-437F-A4D5-CB6A3E85B06E}" type="slidenum">
              <a:rPr lang="en-US" altLang="en-US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7180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>
            <a:extLst>
              <a:ext uri="{FF2B5EF4-FFF2-40B4-BE49-F238E27FC236}">
                <a16:creationId xmlns:a16="http://schemas.microsoft.com/office/drawing/2014/main" id="{57FB07CE-5CA6-4177-B2D3-E7F64D461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Nomadic Religion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3FC627BD-298B-496D-B654-E8A5FDBEE73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21976" y="1787502"/>
            <a:ext cx="5874024" cy="4271985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Shamans center of pagan worship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Appeal of Buddhism, Nestorian Christianity, Islam, Manichaeism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Turkish script developed, partially to record religious teachings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D3C358B-10E2-4081-B017-A168953774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42521"/>
          <a:stretch/>
        </p:blipFill>
        <p:spPr>
          <a:xfrm>
            <a:off x="6260767" y="609600"/>
            <a:ext cx="5762019" cy="56388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FB96E-1991-49AB-B739-1AFB83919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8F6C-D67F-4FE2-B35F-6E2C5F02383F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70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>
            <a:extLst>
              <a:ext uri="{FF2B5EF4-FFF2-40B4-BE49-F238E27FC236}">
                <a16:creationId xmlns:a16="http://schemas.microsoft.com/office/drawing/2014/main" id="{106BA90C-A930-41E2-8DA1-C3DB5FA1F0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237" y="214554"/>
            <a:ext cx="10131425" cy="1456267"/>
          </a:xfrm>
        </p:spPr>
        <p:txBody>
          <a:bodyPr/>
          <a:lstStyle/>
          <a:p>
            <a:r>
              <a:rPr lang="en-US" altLang="en-US" dirty="0"/>
              <a:t>Military Organization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4CB0803C-8ABA-4550-8502-D54A5EFFB10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88237" y="1801859"/>
            <a:ext cx="4995334" cy="3649134"/>
          </a:xfrm>
        </p:spPr>
        <p:txBody>
          <a:bodyPr/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Large confederations under a </a:t>
            </a:r>
            <a:r>
              <a:rPr lang="en-US" altLang="en-US" sz="2800" i="1" dirty="0">
                <a:cs typeface="Times New Roman" panose="02020603050405020304" pitchFamily="18" charset="0"/>
              </a:rPr>
              <a:t>khan (“ruler”)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r>
              <a:rPr lang="en-US" altLang="en-US" sz="2800" dirty="0">
                <a:cs typeface="Times New Roman" panose="02020603050405020304" pitchFamily="18" charset="0"/>
              </a:rPr>
              <a:t>Exceptionally strong cavalries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Mobility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Speed</a:t>
            </a:r>
          </a:p>
          <a:p>
            <a:r>
              <a:rPr lang="en-US" altLang="en-US" sz="2600" dirty="0">
                <a:cs typeface="Times New Roman" panose="02020603050405020304" pitchFamily="18" charset="0"/>
              </a:rPr>
              <a:t>Superior archery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DADF4-D488-4C48-A0EC-3DD3E38A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FC1-8F26-432F-93FB-4253D8776065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A441891-6928-4F37-B697-620667D279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1362" y="1552719"/>
            <a:ext cx="6221121" cy="414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04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>
            <a:extLst>
              <a:ext uri="{FF2B5EF4-FFF2-40B4-BE49-F238E27FC236}">
                <a16:creationId xmlns:a16="http://schemas.microsoft.com/office/drawing/2014/main" id="{44957B78-D881-4F02-A996-949F533CB5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423" y="344557"/>
            <a:ext cx="10131425" cy="662609"/>
          </a:xfrm>
        </p:spPr>
        <p:txBody>
          <a:bodyPr/>
          <a:lstStyle/>
          <a:p>
            <a:r>
              <a:rPr lang="en-US" altLang="en-US" dirty="0" err="1"/>
              <a:t>Saljuq</a:t>
            </a:r>
            <a:r>
              <a:rPr lang="en-US" altLang="en-US" dirty="0"/>
              <a:t> Turks and the Abbasid Empire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7E03B62B-2C2D-4423-8433-B5560EF875D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6017" y="1033671"/>
            <a:ext cx="6639339" cy="58508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8-10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800" dirty="0">
                <a:cs typeface="Times New Roman" panose="02020603050405020304" pitchFamily="18" charset="0"/>
              </a:rPr>
              <a:t> centuries Turkish peoples on border of Abbasid empire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Service in Abbasid armies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Eventually came to dominate Abbasid caliphs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1055 </a:t>
            </a:r>
            <a:r>
              <a:rPr lang="en-US" altLang="en-US" sz="2800" dirty="0" err="1">
                <a:cs typeface="Times New Roman" panose="02020603050405020304" pitchFamily="18" charset="0"/>
              </a:rPr>
              <a:t>Saljuq</a:t>
            </a:r>
            <a:r>
              <a:rPr lang="en-US" altLang="en-US" sz="2800" dirty="0">
                <a:cs typeface="Times New Roman" panose="02020603050405020304" pitchFamily="18" charset="0"/>
              </a:rPr>
              <a:t> leader, </a:t>
            </a:r>
            <a:r>
              <a:rPr lang="en-US" altLang="en-US" sz="2800" dirty="0" err="1">
                <a:cs typeface="Times New Roman" panose="02020603050405020304" pitchFamily="18" charset="0"/>
              </a:rPr>
              <a:t>Tughril</a:t>
            </a:r>
            <a:r>
              <a:rPr lang="en-US" altLang="en-US" sz="2800" dirty="0">
                <a:cs typeface="Times New Roman" panose="02020603050405020304" pitchFamily="18" charset="0"/>
              </a:rPr>
              <a:t> Beg, recognized as </a:t>
            </a:r>
            <a:r>
              <a:rPr lang="en-US" altLang="en-US" sz="2800" i="1" dirty="0">
                <a:cs typeface="Times New Roman" panose="02020603050405020304" pitchFamily="18" charset="0"/>
              </a:rPr>
              <a:t>sultan</a:t>
            </a:r>
            <a:r>
              <a:rPr lang="en-US" altLang="en-US" sz="2800" dirty="0">
                <a:cs typeface="Times New Roman" panose="02020603050405020304" pitchFamily="18" charset="0"/>
              </a:rPr>
              <a:t> (“</a:t>
            </a:r>
            <a:r>
              <a:rPr lang="en-US" altLang="en-US" sz="2800" dirty="0" err="1">
                <a:cs typeface="Times New Roman" panose="02020603050405020304" pitchFamily="18" charset="0"/>
              </a:rPr>
              <a:t>chieftan</a:t>
            </a:r>
            <a:r>
              <a:rPr lang="en-US" altLang="en-US" sz="2800" dirty="0">
                <a:cs typeface="Times New Roman" panose="02020603050405020304" pitchFamily="18" charset="0"/>
              </a:rPr>
              <a:t>”/”ruler”)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consolidated his hold on Baghdad, then extended rule to other parts of the empire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Abbasid caliphs served as figure heads of authority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 err="1">
                <a:cs typeface="Times New Roman" panose="02020603050405020304" pitchFamily="18" charset="0"/>
              </a:rPr>
              <a:t>Saljuks</a:t>
            </a:r>
            <a:r>
              <a:rPr lang="en-US" altLang="en-US" sz="2600" dirty="0">
                <a:cs typeface="Times New Roman" panose="02020603050405020304" pitchFamily="18" charset="0"/>
              </a:rPr>
              <a:t> look to Anatolia’s wealth next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88463A4-B71C-49AE-AD32-7F0C6A3436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6174" y="1192677"/>
            <a:ext cx="4620625" cy="519820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CD023-30F1-4606-8BFA-D847CCCE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3C70-328D-4012-91D0-50A842653C46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EF00BE-FBDB-4A99-BE22-6F03057AC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85" y="0"/>
            <a:ext cx="11221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31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>
            <a:extLst>
              <a:ext uri="{FF2B5EF4-FFF2-40B4-BE49-F238E27FC236}">
                <a16:creationId xmlns:a16="http://schemas.microsoft.com/office/drawing/2014/main" id="{5C62D035-228D-4FED-8563-4082589BAC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635" y="291549"/>
            <a:ext cx="10131425" cy="1013790"/>
          </a:xfrm>
        </p:spPr>
        <p:txBody>
          <a:bodyPr/>
          <a:lstStyle/>
          <a:p>
            <a:r>
              <a:rPr lang="en-US" altLang="en-US" sz="3800" dirty="0" err="1"/>
              <a:t>SEljuq</a:t>
            </a:r>
            <a:r>
              <a:rPr lang="en-US" altLang="en-US" sz="3800" dirty="0"/>
              <a:t> Turks and the Byzantine Empire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9B9377A0-C66F-4842-B57C-685328EA86A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34635" y="1066800"/>
            <a:ext cx="4728913" cy="5413512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1071 Seljuq Turks defeat Byzantine army at Manzikert, take emperor captive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Many Byzantine peasants welcome them as liberators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Large-scale invasion of Anatolia by Turks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Many conversions to Islam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Ottoman Turks conquer Constantinople 1453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AF60205-ED7F-4CAF-9C58-CB6ECC5956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3549" y="1543878"/>
            <a:ext cx="7328452" cy="48550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AC444-F2AF-4017-8E9D-1854801F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83C5-FEBE-44CD-B8A0-80FBAB6BC3FA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862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>
            <a:extLst>
              <a:ext uri="{FF2B5EF4-FFF2-40B4-BE49-F238E27FC236}">
                <a16:creationId xmlns:a16="http://schemas.microsoft.com/office/drawing/2014/main" id="{0DCBE78A-BAB5-4AA6-A934-2EBA01B59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2" y="373346"/>
            <a:ext cx="10131425" cy="1456267"/>
          </a:xfrm>
        </p:spPr>
        <p:txBody>
          <a:bodyPr/>
          <a:lstStyle/>
          <a:p>
            <a:r>
              <a:rPr lang="en-US" altLang="en-US" sz="3800" dirty="0"/>
              <a:t>Ghaznavid Turks and the Sultanate of Delhi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E280976F-BEE0-4BEA-9027-BC1AB7A285D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618922" y="2158608"/>
            <a:ext cx="6383501" cy="3649134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Mahmud of </a:t>
            </a:r>
            <a:r>
              <a:rPr lang="en-US" altLang="en-US" sz="2800" dirty="0" err="1">
                <a:cs typeface="Times New Roman" panose="02020603050405020304" pitchFamily="18" charset="0"/>
              </a:rPr>
              <a:t>Ghazni</a:t>
            </a:r>
            <a:r>
              <a:rPr lang="en-US" altLang="en-US" sz="2800" dirty="0">
                <a:cs typeface="Times New Roman" panose="02020603050405020304" pitchFamily="18" charset="0"/>
              </a:rPr>
              <a:t> invades northern India from Afghanistan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At first for plunder, later to rule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Northern India completely dominated by 13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800" dirty="0">
                <a:cs typeface="Times New Roman" panose="02020603050405020304" pitchFamily="18" charset="0"/>
              </a:rPr>
              <a:t> century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Persecution of Buddhists, Hindus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CFD631F-D98E-41F3-A02A-A283CC88F4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0173" y="1829613"/>
            <a:ext cx="4336772" cy="453805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B4EDE-A335-4129-9FEB-59CBC2A1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FAC8-7C18-41C8-B213-2079FB49D06A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0851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1657</TotalTime>
  <Words>1082</Words>
  <Application>Microsoft Office PowerPoint</Application>
  <PresentationFormat>Widescreen</PresentationFormat>
  <Paragraphs>192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Celestial</vt:lpstr>
      <vt:lpstr>Nomadic Empires and Eurasian Integration</vt:lpstr>
      <vt:lpstr>Nomadic Economy and Society</vt:lpstr>
      <vt:lpstr>Nomadic Economy  </vt:lpstr>
      <vt:lpstr>Nomadic Society</vt:lpstr>
      <vt:lpstr>Nomadic Religion</vt:lpstr>
      <vt:lpstr>Military Organization</vt:lpstr>
      <vt:lpstr>Saljuq Turks and the Abbasid Empire</vt:lpstr>
      <vt:lpstr>SEljuq Turks and the Byzantine Empire</vt:lpstr>
      <vt:lpstr>Ghaznavid Turks and the Sultanate of Delhi</vt:lpstr>
      <vt:lpstr>the Making of the Mongol Empire</vt:lpstr>
      <vt:lpstr>Mongol Political Organization</vt:lpstr>
      <vt:lpstr>Mongol Arms</vt:lpstr>
      <vt:lpstr>Mongol Conquests</vt:lpstr>
      <vt:lpstr>A Divided Empire</vt:lpstr>
      <vt:lpstr>Kublai Khan (r. 1264-1294)</vt:lpstr>
      <vt:lpstr>The Golden Horde</vt:lpstr>
      <vt:lpstr>The Ilkhanate of Persia</vt:lpstr>
      <vt:lpstr>Mongol Rule in Persia</vt:lpstr>
      <vt:lpstr>Mongol Rule in China: Yuan DYnasty</vt:lpstr>
      <vt:lpstr>The Mongols and Buddhism</vt:lpstr>
      <vt:lpstr>The Mongols and Eurasian Integration</vt:lpstr>
      <vt:lpstr>Decline of the Mongol Empire in Persia</vt:lpstr>
      <vt:lpstr>Decline of the Yuan Dynasty in China</vt:lpstr>
      <vt:lpstr>Tamerlane the Conqueror (c. 1336-1405)</vt:lpstr>
      <vt:lpstr>The Ottoman Empire</vt:lpstr>
      <vt:lpstr>Ottoman Conquests</vt:lpstr>
      <vt:lpstr>The Capture of Constantinople, 1453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18</dc:title>
  <dc:creator>Jeannine Meis</dc:creator>
  <cp:lastModifiedBy>Jeannine Meis</cp:lastModifiedBy>
  <cp:revision>40</cp:revision>
  <dcterms:created xsi:type="dcterms:W3CDTF">2017-10-11T09:54:01Z</dcterms:created>
  <dcterms:modified xsi:type="dcterms:W3CDTF">2017-11-13T09:24:58Z</dcterms:modified>
</cp:coreProperties>
</file>