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60" r:id="rId4"/>
    <p:sldId id="261" r:id="rId5"/>
    <p:sldId id="262" r:id="rId6"/>
    <p:sldId id="269" r:id="rId7"/>
    <p:sldId id="263" r:id="rId8"/>
    <p:sldId id="264" r:id="rId9"/>
    <p:sldId id="265" r:id="rId10"/>
    <p:sldId id="289" r:id="rId11"/>
    <p:sldId id="266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81" r:id="rId22"/>
    <p:sldId id="282" r:id="rId23"/>
    <p:sldId id="283" r:id="rId24"/>
    <p:sldId id="284" r:id="rId25"/>
    <p:sldId id="285" r:id="rId26"/>
    <p:sldId id="287" r:id="rId27"/>
    <p:sldId id="28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EBF41-E400-4732-B80C-3D2175892FE0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7F179-EAF8-4A81-8B0A-D856C85E9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57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61CC66-36FE-449E-9696-7DDC75F02B8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59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D3729-2527-4DF6-B9FC-19214A8C000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41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7BF6E6-0C1E-4EF0-8F2E-00C95E83994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92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2040EC-774B-48B9-A51C-248866242F0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56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3A29D1-1E3A-44D2-8C6E-4CB3DC0E5C0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71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EB8149-5826-4EBA-A8F4-B1F9F67F647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71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8BCBBA-4947-4145-B95A-1308228823F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65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214601-8DDF-4C2D-8620-543AF2E1803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92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DF2700-0A32-4BDE-A467-29F819C7F30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338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E23C69-D6EB-442B-81B5-CA40828A867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58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B88877-6A5F-43A8-9493-36EE370C43D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54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9A46AB-EE55-42FE-ADA9-8546216503F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27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5C0780-CD43-45B0-A886-8A2D804F5AE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2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6C402-DC47-4DC4-8EDA-86F287FC9CA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20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041BB8-C60A-4F2D-820F-BD122129B59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35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1A79FB-99AF-458D-ADD1-0622F3FD646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251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572A2C-920D-4041-96B6-257A6880DA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461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E84647-83E6-4B4A-A8EA-310722C72AA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47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5AC7AB-192E-480D-9C6C-4BC6F5A29B3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26B5AE-AFEE-4111-A2F8-24212C9EC73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8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ACFE2C-69BB-40C2-A51B-4FF79157B02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01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819715-9DCE-4437-8B68-7DFF789DE1C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12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F2F796-A86F-4648-9347-1AE5DF1AF9C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64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9E700D-C9C6-4851-97BA-CCB54D42172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87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CA4EAC-8E35-4020-B0BC-2F2FED24CEF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62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DB1F91-D418-4D23-A3ED-134A9C1ECEF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98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63757" y="1964267"/>
            <a:ext cx="9596368" cy="2421464"/>
          </a:xfrm>
        </p:spPr>
        <p:txBody>
          <a:bodyPr>
            <a:normAutofit/>
          </a:bodyPr>
          <a:lstStyle/>
          <a:p>
            <a:r>
              <a:rPr lang="en-US" sz="5400" cap="none" dirty="0"/>
              <a:t>The Transformation of Europe</a:t>
            </a:r>
            <a:endParaRPr lang="en-US" sz="54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32383" y="4385732"/>
            <a:ext cx="8827742" cy="1405467"/>
          </a:xfrm>
        </p:spPr>
        <p:txBody>
          <a:bodyPr/>
          <a:lstStyle/>
          <a:p>
            <a:pPr eaLnBrk="1" hangingPunct="1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2385495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EA6401-3324-457B-A978-E14A3ED9AE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4661" y="1964267"/>
            <a:ext cx="8655464" cy="2421464"/>
          </a:xfrm>
        </p:spPr>
        <p:txBody>
          <a:bodyPr/>
          <a:lstStyle/>
          <a:p>
            <a:r>
              <a:rPr lang="en-US" cap="none" dirty="0"/>
              <a:t>Changes in State Building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73A74FF-2D4B-46A9-BAC4-1D0A2F2836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51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652" y="0"/>
            <a:ext cx="8686800" cy="1139825"/>
          </a:xfrm>
        </p:spPr>
        <p:txBody>
          <a:bodyPr/>
          <a:lstStyle/>
          <a:p>
            <a:pPr eaLnBrk="1" hangingPunct="1"/>
            <a:r>
              <a:rPr lang="en-US" dirty="0"/>
              <a:t>The Consolidation of Sovereign States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44557" y="993913"/>
            <a:ext cx="5857460" cy="5764696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Emperor Charles V (r. 1519-1556) attempts to revive Holy Roman Empire as strong center of Europe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Through marriage, political alliances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Ultimately fails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400" dirty="0"/>
              <a:t>Protestant Reformation provides cover for local princes to assert greater independence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400" dirty="0"/>
              <a:t>Foreign opposition from France, Ottoman empire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Unlike China, India, Ottoman empire, Europe does not develop as single empire, rather individual states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Charles V abdicates to monastery in Spain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301" y="1266364"/>
            <a:ext cx="5364945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3260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3352" y="114301"/>
            <a:ext cx="11410095" cy="954157"/>
          </a:xfrm>
        </p:spPr>
        <p:txBody>
          <a:bodyPr/>
          <a:lstStyle/>
          <a:p>
            <a:pPr algn="r" eaLnBrk="1" hangingPunct="1"/>
            <a:r>
              <a:rPr lang="en-US" dirty="0"/>
              <a:t>The New Monarchs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868518" y="1317762"/>
            <a:ext cx="7323482" cy="502257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3200" dirty="0"/>
              <a:t>Italy well-developed as economic power through trade, manufacturing, finance</a:t>
            </a:r>
          </a:p>
          <a:p>
            <a:pPr eaLnBrk="1" hangingPunct="1"/>
            <a:r>
              <a:rPr lang="en-US" sz="3200" dirty="0"/>
              <a:t>Yet England, France, and Spain surge ahead in sixteenth century with innovative new tax revenues</a:t>
            </a:r>
          </a:p>
          <a:p>
            <a:pPr lvl="1" eaLnBrk="1" hangingPunct="1"/>
            <a:r>
              <a:rPr lang="en-US" sz="2800" dirty="0"/>
              <a:t>England: Henry VIII</a:t>
            </a:r>
          </a:p>
          <a:p>
            <a:pPr lvl="2" eaLnBrk="1" hangingPunct="1"/>
            <a:r>
              <a:rPr lang="en-US" sz="2400" dirty="0"/>
              <a:t>Fines and fees for royal services; confiscated monastic holdings</a:t>
            </a:r>
          </a:p>
          <a:p>
            <a:pPr lvl="1" eaLnBrk="1" hangingPunct="1"/>
            <a:r>
              <a:rPr lang="en-US" sz="2800" dirty="0"/>
              <a:t>France: Louis XI, Francis I</a:t>
            </a:r>
          </a:p>
          <a:p>
            <a:pPr lvl="2" eaLnBrk="1" hangingPunct="1"/>
            <a:r>
              <a:rPr lang="en-US" sz="2400" dirty="0"/>
              <a:t>New taxes on sales, salt trade (</a:t>
            </a:r>
            <a:r>
              <a:rPr lang="en-US" sz="2400" dirty="0" err="1"/>
              <a:t>gabelle</a:t>
            </a:r>
            <a:r>
              <a:rPr lang="en-US" sz="2400" dirty="0"/>
              <a:t>)</a:t>
            </a:r>
            <a:endParaRPr 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02E631-E86D-46A0-AB3F-8523B44F9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399"/>
            <a:ext cx="48006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8587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34010" y="119270"/>
            <a:ext cx="10131425" cy="1033669"/>
          </a:xfrm>
        </p:spPr>
        <p:txBody>
          <a:bodyPr/>
          <a:lstStyle/>
          <a:p>
            <a:pPr eaLnBrk="1" hangingPunct="1"/>
            <a:r>
              <a:rPr lang="en-US" dirty="0"/>
              <a:t>Constitutional States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idx="1"/>
          </p:nvPr>
        </p:nvSpPr>
        <p:spPr>
          <a:xfrm>
            <a:off x="209132" y="1125536"/>
            <a:ext cx="7457964" cy="54864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3200" dirty="0"/>
              <a:t>England and the Netherlands develop institutions of popular representation</a:t>
            </a:r>
          </a:p>
          <a:p>
            <a:pPr lvl="1" eaLnBrk="1" hangingPunct="1">
              <a:defRPr/>
            </a:pPr>
            <a:r>
              <a:rPr lang="en-US" sz="2800" dirty="0"/>
              <a:t>England: constitutional monarchy</a:t>
            </a:r>
          </a:p>
          <a:p>
            <a:pPr lvl="1" eaLnBrk="1" hangingPunct="1">
              <a:defRPr/>
            </a:pPr>
            <a:r>
              <a:rPr lang="en-US" sz="2800" dirty="0"/>
              <a:t>Netherlands: republic</a:t>
            </a:r>
          </a:p>
          <a:p>
            <a:pPr eaLnBrk="1" hangingPunct="1">
              <a:defRPr/>
            </a:pPr>
            <a:r>
              <a:rPr lang="en-US" sz="3200" dirty="0"/>
              <a:t>English Civil War, 1642-1649</a:t>
            </a:r>
          </a:p>
          <a:p>
            <a:pPr lvl="1" eaLnBrk="1" hangingPunct="1">
              <a:defRPr/>
            </a:pPr>
            <a:r>
              <a:rPr lang="en-US" sz="2800" dirty="0"/>
              <a:t>Begins with opposition to royal taxes (Parliament vs. Monarchy)</a:t>
            </a:r>
          </a:p>
          <a:p>
            <a:pPr lvl="1" eaLnBrk="1" hangingPunct="1">
              <a:defRPr/>
            </a:pPr>
            <a:r>
              <a:rPr lang="en-US" sz="2800" dirty="0"/>
              <a:t>Religious elements: Anglican church favors complex ritual, complex church hierarchy; opposed by Calvinist Puritans </a:t>
            </a:r>
          </a:p>
          <a:p>
            <a:pPr lvl="1" eaLnBrk="1" hangingPunct="1">
              <a:defRPr/>
            </a:pPr>
            <a:r>
              <a:rPr lang="en-US" sz="2800" dirty="0"/>
              <a:t>King Charles I and parliamentary armies clash</a:t>
            </a:r>
          </a:p>
          <a:p>
            <a:pPr lvl="1" eaLnBrk="1" hangingPunct="1">
              <a:defRPr/>
            </a:pPr>
            <a:r>
              <a:rPr lang="en-US" sz="2800" dirty="0"/>
              <a:t>King loses, is beheaded in 1649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D1BCF4-D723-40A7-A526-D950A1864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623" y="863850"/>
            <a:ext cx="5525557" cy="3362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2C9363-6FD9-4204-9E89-F1A546125FE0}"/>
              </a:ext>
            </a:extLst>
          </p:cNvPr>
          <p:cNvSpPr txBox="1"/>
          <p:nvPr/>
        </p:nvSpPr>
        <p:spPr>
          <a:xfrm>
            <a:off x="7343131" y="4937090"/>
            <a:ext cx="4189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Parliamentarians vs. Royalists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28D0942-8A88-4D9E-805C-F723CBECDAEF}"/>
              </a:ext>
            </a:extLst>
          </p:cNvPr>
          <p:cNvCxnSpPr/>
          <p:nvPr/>
        </p:nvCxnSpPr>
        <p:spPr>
          <a:xfrm flipH="1" flipV="1">
            <a:off x="7991061" y="4174435"/>
            <a:ext cx="675861" cy="8216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B2B53AF-5CD9-4786-B3CB-2ED0E362322F}"/>
              </a:ext>
            </a:extLst>
          </p:cNvPr>
          <p:cNvCxnSpPr/>
          <p:nvPr/>
        </p:nvCxnSpPr>
        <p:spPr>
          <a:xfrm flipV="1">
            <a:off x="10151165" y="4207806"/>
            <a:ext cx="291548" cy="729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54144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514" y="0"/>
            <a:ext cx="10131425" cy="1456267"/>
          </a:xfrm>
        </p:spPr>
        <p:txBody>
          <a:bodyPr/>
          <a:lstStyle/>
          <a:p>
            <a:pPr eaLnBrk="1" hangingPunct="1"/>
            <a:r>
              <a:rPr lang="en-US" dirty="0"/>
              <a:t>The Glorious Revolution (1688-1689)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65514" y="1338469"/>
            <a:ext cx="7044911" cy="5125279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3200" dirty="0"/>
              <a:t>Puritans take over; becomes a dictatorship</a:t>
            </a:r>
          </a:p>
          <a:p>
            <a:pPr eaLnBrk="1" hangingPunct="1"/>
            <a:r>
              <a:rPr lang="en-US" sz="3200" dirty="0"/>
              <a:t>Monarchy restored in 1660, fighting resumes</a:t>
            </a:r>
          </a:p>
          <a:p>
            <a:pPr eaLnBrk="1" hangingPunct="1"/>
            <a:r>
              <a:rPr lang="en-US" sz="3200" dirty="0"/>
              <a:t>Resolution with bloodless coup called Glorious Revolution</a:t>
            </a:r>
          </a:p>
          <a:p>
            <a:pPr eaLnBrk="1" hangingPunct="1"/>
            <a:r>
              <a:rPr lang="en-US" sz="3200" dirty="0"/>
              <a:t>King James II deposed, daughter Mary and husband William of Orange take throne</a:t>
            </a:r>
          </a:p>
          <a:p>
            <a:pPr lvl="1" eaLnBrk="1" hangingPunct="1"/>
            <a:r>
              <a:rPr lang="en-US" sz="2800" dirty="0"/>
              <a:t>Shared governance between crown and parliament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D057E-F40E-4692-B9BC-D32EAF205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425" y="1557131"/>
            <a:ext cx="498157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5698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Dutch Republic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20758" y="2208328"/>
            <a:ext cx="6496877" cy="364913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King Philip II of Spain attempts to suppress Calvinists in Netherlands, 1567</a:t>
            </a:r>
          </a:p>
          <a:p>
            <a:pPr eaLnBrk="1" hangingPunct="1"/>
            <a:r>
              <a:rPr lang="en-US" sz="2800" dirty="0"/>
              <a:t>Large-scale rebellion follows; by 1581, Netherlands declares independence</a:t>
            </a:r>
          </a:p>
          <a:p>
            <a:pPr eaLnBrk="1" hangingPunct="1"/>
            <a:r>
              <a:rPr lang="en-US" sz="2800" dirty="0"/>
              <a:t>Based on a representative parliamentary system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608" y="609600"/>
            <a:ext cx="4608975" cy="57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0324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020" y="0"/>
            <a:ext cx="10131425" cy="1456267"/>
          </a:xfrm>
        </p:spPr>
        <p:txBody>
          <a:bodyPr/>
          <a:lstStyle/>
          <a:p>
            <a:pPr eaLnBrk="1" hangingPunct="1"/>
            <a:r>
              <a:rPr lang="en-US" dirty="0"/>
              <a:t>Absolute Monarchies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280452" y="1337733"/>
            <a:ext cx="7712835" cy="449727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Theory of divine right of kings</a:t>
            </a:r>
          </a:p>
          <a:p>
            <a:pPr eaLnBrk="1" hangingPunct="1"/>
            <a:r>
              <a:rPr lang="en-US" sz="3200" dirty="0"/>
              <a:t>French absolutism designed by Cardinal Richelieu (under King Louis XIII, 1624-1642)</a:t>
            </a:r>
          </a:p>
          <a:p>
            <a:pPr lvl="1" eaLnBrk="1" hangingPunct="1"/>
            <a:r>
              <a:rPr lang="en-US" sz="2800" dirty="0"/>
              <a:t>Destroyed castles of nobles, crushed aristocratic conspiracies</a:t>
            </a:r>
          </a:p>
          <a:p>
            <a:pPr lvl="1" eaLnBrk="1" hangingPunct="1"/>
            <a:r>
              <a:rPr lang="en-US" sz="2800" dirty="0"/>
              <a:t>Built bureaucracy to bolster royal power base</a:t>
            </a:r>
          </a:p>
          <a:p>
            <a:pPr lvl="1" eaLnBrk="1" hangingPunct="1"/>
            <a:r>
              <a:rPr lang="en-US" sz="2800" dirty="0"/>
              <a:t>Ruthlessly attacked Calvinists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20" y="1337732"/>
            <a:ext cx="3202850" cy="471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7451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4009" y="119270"/>
            <a:ext cx="10131425" cy="1456267"/>
          </a:xfrm>
        </p:spPr>
        <p:txBody>
          <a:bodyPr/>
          <a:lstStyle/>
          <a:p>
            <a:pPr eaLnBrk="1" hangingPunct="1"/>
            <a:r>
              <a:rPr lang="en-US" sz="3800" dirty="0"/>
              <a:t>Louis XIV (the “Sun King,” 1643-1715)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5009322" y="1338471"/>
            <a:ext cx="7023652" cy="542013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i="1" dirty="0" err="1"/>
              <a:t>L’état</a:t>
            </a:r>
            <a:r>
              <a:rPr lang="en-US" sz="2800" i="1" dirty="0"/>
              <a:t>, </a:t>
            </a:r>
            <a:r>
              <a:rPr lang="en-US" sz="2800" i="1" dirty="0" err="1"/>
              <a:t>c’est</a:t>
            </a:r>
            <a:r>
              <a:rPr lang="en-US" sz="2800" i="1" dirty="0"/>
              <a:t> </a:t>
            </a:r>
            <a:r>
              <a:rPr lang="en-US" sz="2800" i="1" dirty="0" err="1"/>
              <a:t>moi</a:t>
            </a:r>
            <a:r>
              <a:rPr lang="en-US" sz="2800" i="1" dirty="0"/>
              <a:t>:</a:t>
            </a:r>
            <a:r>
              <a:rPr lang="en-US" sz="2800" dirty="0"/>
              <a:t> “The State – that’s me.”</a:t>
            </a:r>
          </a:p>
          <a:p>
            <a:pPr eaLnBrk="1" hangingPunct="1"/>
            <a:r>
              <a:rPr lang="en-US" sz="2800" dirty="0"/>
              <a:t>Magnificent palace at Versailles, 1670s, becomes his court</a:t>
            </a:r>
          </a:p>
          <a:p>
            <a:pPr lvl="1" eaLnBrk="1" hangingPunct="1"/>
            <a:r>
              <a:rPr lang="en-US" sz="2400" dirty="0"/>
              <a:t>Largest building in Europe</a:t>
            </a:r>
          </a:p>
          <a:p>
            <a:pPr lvl="1" eaLnBrk="1" hangingPunct="1"/>
            <a:r>
              <a:rPr lang="en-US" sz="2400" dirty="0"/>
              <a:t>1,400 fountains</a:t>
            </a:r>
          </a:p>
          <a:p>
            <a:pPr lvl="1" eaLnBrk="1" hangingPunct="1"/>
            <a:r>
              <a:rPr lang="en-US" sz="2400" dirty="0"/>
              <a:t>25,000 fully grown trees transplanted</a:t>
            </a:r>
          </a:p>
          <a:p>
            <a:pPr eaLnBrk="1" hangingPunct="1"/>
            <a:r>
              <a:rPr lang="en-US" sz="2800" dirty="0"/>
              <a:t>Power centered in court, important nobles pressured to maintain presence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09" y="1270172"/>
            <a:ext cx="3910817" cy="5556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F66062-97FB-4548-AE17-B102C5486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765" y="0"/>
            <a:ext cx="1228476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44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783" y="0"/>
            <a:ext cx="11794434" cy="1456267"/>
          </a:xfrm>
        </p:spPr>
        <p:txBody>
          <a:bodyPr/>
          <a:lstStyle/>
          <a:p>
            <a:pPr eaLnBrk="1" hangingPunct="1"/>
            <a:r>
              <a:rPr lang="en-US" dirty="0"/>
              <a:t>Absolutism in Russia: The Romanov Dynasty (1613-1917)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351183" y="1456267"/>
            <a:ext cx="6785113" cy="5088836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sz="3200" dirty="0"/>
              <a:t>Peter I (“the Great,” r. 1682-1725)</a:t>
            </a:r>
          </a:p>
          <a:p>
            <a:pPr lvl="1" eaLnBrk="1" hangingPunct="1">
              <a:defRPr/>
            </a:pPr>
            <a:r>
              <a:rPr lang="en-US" sz="2800" dirty="0"/>
              <a:t>Worked to modernize Russia on western European model</a:t>
            </a:r>
          </a:p>
          <a:p>
            <a:pPr lvl="1" eaLnBrk="1" hangingPunct="1">
              <a:defRPr/>
            </a:pPr>
            <a:r>
              <a:rPr lang="en-US" sz="2800" dirty="0"/>
              <a:t>Developed modern Russian army, reformed Russian government bureaucracy, demanded changes in fashion: beards forbidden (taxed)</a:t>
            </a:r>
          </a:p>
          <a:p>
            <a:pPr lvl="1" eaLnBrk="1" hangingPunct="1">
              <a:defRPr/>
            </a:pPr>
            <a:r>
              <a:rPr lang="en-US" sz="2800" dirty="0"/>
              <a:t>Built new capital at St. Petersburg</a:t>
            </a:r>
          </a:p>
          <a:p>
            <a:pPr eaLnBrk="1" hangingPunct="1">
              <a:defRPr/>
            </a:pPr>
            <a:r>
              <a:rPr lang="en-US" sz="3200" dirty="0"/>
              <a:t>Catherine II (“the Great,” r. 1762-1796)</a:t>
            </a:r>
          </a:p>
          <a:p>
            <a:pPr lvl="1" eaLnBrk="1" hangingPunct="1">
              <a:defRPr/>
            </a:pPr>
            <a:r>
              <a:rPr lang="en-US" sz="2800" dirty="0"/>
              <a:t>Huge military expansion</a:t>
            </a:r>
          </a:p>
          <a:p>
            <a:pPr lvl="1" eaLnBrk="1" hangingPunct="1">
              <a:defRPr/>
            </a:pPr>
            <a:r>
              <a:rPr lang="en-US" sz="2800" dirty="0"/>
              <a:t>Social reforms at first, </a:t>
            </a:r>
          </a:p>
          <a:p>
            <a:pPr lvl="1" eaLnBrk="1" hangingPunct="1">
              <a:defRPr/>
            </a:pPr>
            <a:r>
              <a:rPr lang="en-US" sz="2800" dirty="0"/>
              <a:t>Massive peasant rebellions (</a:t>
            </a:r>
            <a:r>
              <a:rPr lang="en-US" sz="2800" dirty="0" err="1"/>
              <a:t>Pugachev</a:t>
            </a:r>
            <a:r>
              <a:rPr lang="en-US" sz="2800" dirty="0"/>
              <a:t> peasant rebellion, 1773-1774)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FD154E-BBF3-481C-B896-419EEE03A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877" y="1036961"/>
            <a:ext cx="4200940" cy="56388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730294-F8D7-4646-8E46-09FAFF52B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906" y="1029379"/>
            <a:ext cx="4956311" cy="5828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D167DA-AFC0-413F-B6C1-B102C53386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530"/>
          <a:stretch/>
        </p:blipFill>
        <p:spPr>
          <a:xfrm>
            <a:off x="7036905" y="1023486"/>
            <a:ext cx="5108712" cy="58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82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13523" y="159027"/>
            <a:ext cx="10131425" cy="1233676"/>
          </a:xfrm>
        </p:spPr>
        <p:txBody>
          <a:bodyPr/>
          <a:lstStyle/>
          <a:p>
            <a:pPr eaLnBrk="1" hangingPunct="1"/>
            <a:r>
              <a:rPr lang="en-US" dirty="0"/>
              <a:t>The European States System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idx="1"/>
          </p:nvPr>
        </p:nvSpPr>
        <p:spPr>
          <a:xfrm>
            <a:off x="253789" y="1245704"/>
            <a:ext cx="5640795" cy="5300869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3000" dirty="0"/>
              <a:t>No imperial authority to mediate regional disputes!</a:t>
            </a:r>
          </a:p>
          <a:p>
            <a:pPr eaLnBrk="1" hangingPunct="1">
              <a:defRPr/>
            </a:pPr>
            <a:r>
              <a:rPr lang="en-US" sz="3000" dirty="0"/>
              <a:t>Peace of Westphalia (1648) after Thirty Years’ War</a:t>
            </a:r>
          </a:p>
          <a:p>
            <a:pPr lvl="1">
              <a:defRPr/>
            </a:pPr>
            <a:r>
              <a:rPr lang="en-US" sz="2600" dirty="0"/>
              <a:t>European states to be recognized as sovereign and equal</a:t>
            </a:r>
          </a:p>
          <a:p>
            <a:pPr lvl="1" eaLnBrk="1" hangingPunct="1">
              <a:defRPr/>
            </a:pPr>
            <a:r>
              <a:rPr lang="en-US" sz="2600" dirty="0"/>
              <a:t>Religious, other domestic affairs protected</a:t>
            </a:r>
          </a:p>
          <a:p>
            <a:pPr>
              <a:defRPr/>
            </a:pPr>
            <a:r>
              <a:rPr lang="en-US" sz="3000" dirty="0"/>
              <a:t>Warfare restarts in 1756</a:t>
            </a:r>
          </a:p>
          <a:p>
            <a:pPr lvl="1">
              <a:defRPr/>
            </a:pPr>
            <a:r>
              <a:rPr lang="en-US" sz="2800" dirty="0"/>
              <a:t>French/English = Seven Years’ War </a:t>
            </a:r>
          </a:p>
          <a:p>
            <a:pPr eaLnBrk="1" hangingPunct="1">
              <a:defRPr/>
            </a:pPr>
            <a:r>
              <a:rPr lang="en-US" sz="3000" dirty="0"/>
              <a:t>Innovations in military technology proceed rapidly</a:t>
            </a:r>
            <a:endParaRPr lang="en-US" dirty="0"/>
          </a:p>
        </p:txBody>
      </p:sp>
      <p:pic>
        <p:nvPicPr>
          <p:cNvPr id="4" name="Picture 7" descr="ben85646_m2302">
            <a:extLst>
              <a:ext uri="{FF2B5EF4-FFF2-40B4-BE49-F238E27FC236}">
                <a16:creationId xmlns:a16="http://schemas.microsoft.com/office/drawing/2014/main" id="{55AC3158-2EAC-4BA5-919C-F1C3E0F1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4584" y="1392702"/>
            <a:ext cx="6297416" cy="54652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827217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462" y="-106017"/>
            <a:ext cx="10131425" cy="1456267"/>
          </a:xfrm>
        </p:spPr>
        <p:txBody>
          <a:bodyPr/>
          <a:lstStyle/>
          <a:p>
            <a:pPr eaLnBrk="1" hangingPunct="1"/>
            <a:r>
              <a:rPr lang="en-US" dirty="0"/>
              <a:t>The Protestant Reformation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48479" y="980661"/>
            <a:ext cx="6947451" cy="5738192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Martin Luther attacks Roman Catholic church practices in 1517</a:t>
            </a:r>
          </a:p>
          <a:p>
            <a:pPr eaLnBrk="1" hangingPunct="1"/>
            <a:r>
              <a:rPr lang="en-US" sz="3200" dirty="0"/>
              <a:t>Writes </a:t>
            </a:r>
            <a:r>
              <a:rPr lang="en-US" sz="3200" i="1" dirty="0"/>
              <a:t>Ninety-Five Theses</a:t>
            </a:r>
            <a:r>
              <a:rPr lang="en-US" sz="3200" dirty="0"/>
              <a:t>, rapidly reproduced with new printing technology</a:t>
            </a:r>
          </a:p>
          <a:p>
            <a:pPr eaLnBrk="1" hangingPunct="1"/>
            <a:r>
              <a:rPr lang="en-US" sz="3200" dirty="0"/>
              <a:t>Excommunicated by Pope Leo X in 1520</a:t>
            </a:r>
          </a:p>
          <a:p>
            <a:pPr eaLnBrk="1" hangingPunct="1"/>
            <a:r>
              <a:rPr lang="en-US" sz="3200" dirty="0"/>
              <a:t>1520s-1530s dissent spread throughout Germany and Switzerland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930" y="1590260"/>
            <a:ext cx="4791445" cy="356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5389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7992" y="132523"/>
            <a:ext cx="10131425" cy="1344586"/>
          </a:xfrm>
        </p:spPr>
        <p:txBody>
          <a:bodyPr/>
          <a:lstStyle/>
          <a:p>
            <a:pPr eaLnBrk="1" hangingPunct="1"/>
            <a:r>
              <a:rPr lang="en-US" dirty="0"/>
              <a:t>Population Growth and Urbanization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7090116" y="872197"/>
            <a:ext cx="5066576" cy="5853281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3900" dirty="0"/>
              <a:t>Rapidly growing population due to Columbian exchange</a:t>
            </a:r>
          </a:p>
          <a:p>
            <a:pPr lvl="1" eaLnBrk="1" hangingPunct="1"/>
            <a:r>
              <a:rPr lang="en-US" sz="3500" dirty="0"/>
              <a:t>Improved nutrition</a:t>
            </a:r>
          </a:p>
          <a:p>
            <a:pPr lvl="2" eaLnBrk="1" hangingPunct="1"/>
            <a:r>
              <a:rPr lang="en-US" sz="3000" dirty="0"/>
              <a:t>Role of the potato (considered an aphrodisiac in 16</a:t>
            </a:r>
            <a:r>
              <a:rPr lang="en-US" sz="3000" baseline="30000" dirty="0"/>
              <a:t>th</a:t>
            </a:r>
            <a:r>
              <a:rPr lang="en-US" sz="3000" dirty="0"/>
              <a:t> and 17th centuries)</a:t>
            </a:r>
          </a:p>
          <a:p>
            <a:pPr lvl="2" eaLnBrk="1" hangingPunct="1"/>
            <a:r>
              <a:rPr lang="en-US" sz="3000" dirty="0"/>
              <a:t>Replaces bread as staple of diet by early 18</a:t>
            </a:r>
            <a:r>
              <a:rPr lang="en-US" sz="3000" baseline="30000" dirty="0"/>
              <a:t>th</a:t>
            </a:r>
            <a:r>
              <a:rPr lang="en-US" sz="3000" dirty="0"/>
              <a:t> century</a:t>
            </a:r>
          </a:p>
          <a:p>
            <a:r>
              <a:rPr lang="en-US" sz="3700" dirty="0"/>
              <a:t>Better nutrition reduces susceptibility to plague</a:t>
            </a:r>
          </a:p>
          <a:p>
            <a:pPr lvl="1" eaLnBrk="1" hangingPunct="1"/>
            <a:r>
              <a:rPr lang="en-US" sz="3100" dirty="0"/>
              <a:t>Epidemic disease becomes insignificant for overall population decline by mid-seventeenth century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663B5B-AA4A-462E-BB38-D3D152A18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" y="1591184"/>
            <a:ext cx="7347493" cy="404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309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3091" y="144683"/>
            <a:ext cx="10131425" cy="854123"/>
          </a:xfrm>
        </p:spPr>
        <p:txBody>
          <a:bodyPr/>
          <a:lstStyle/>
          <a:p>
            <a:pPr eaLnBrk="1" hangingPunct="1"/>
            <a:r>
              <a:rPr lang="en-US" dirty="0"/>
              <a:t>Early Capitalism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6246054" y="1"/>
            <a:ext cx="5829733" cy="6857999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200" dirty="0"/>
              <a:t>Private parties offer goods and services on a free market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Own means of production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Private initiative, not government control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/>
              <a:t>Supply and demand determines prices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/>
              <a:t>Banks, stock exchanges develop in early modern period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/>
              <a:t>Joint-stock companies (EOC, VOC)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/>
              <a:t>Relationship with empire-building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/>
              <a:t>Medieval guilds discarded in favor of “putting-out”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B5EDFC-24B2-4990-902A-48747FA4E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0991"/>
            <a:ext cx="5856626" cy="4656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6AED16-82CC-463F-9DF5-5E7C64282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408" y="5369240"/>
            <a:ext cx="3563592" cy="148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0833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54496" y="185209"/>
            <a:ext cx="10131425" cy="1456267"/>
          </a:xfrm>
        </p:spPr>
        <p:txBody>
          <a:bodyPr/>
          <a:lstStyle/>
          <a:p>
            <a:pPr eaLnBrk="1" hangingPunct="1"/>
            <a:r>
              <a:rPr lang="en-US" dirty="0"/>
              <a:t>Impact of Capitalism on the Social Order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idx="1"/>
          </p:nvPr>
        </p:nvSpPr>
        <p:spPr>
          <a:xfrm>
            <a:off x="6450495" y="1167618"/>
            <a:ext cx="5566371" cy="569038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3200" dirty="0"/>
              <a:t>Rural life</a:t>
            </a:r>
          </a:p>
          <a:p>
            <a:pPr lvl="1" eaLnBrk="1" hangingPunct="1">
              <a:defRPr/>
            </a:pPr>
            <a:r>
              <a:rPr lang="en-US" sz="2800" dirty="0"/>
              <a:t>Improved access to manufactured goods</a:t>
            </a:r>
          </a:p>
          <a:p>
            <a:pPr lvl="1" eaLnBrk="1" hangingPunct="1">
              <a:defRPr/>
            </a:pPr>
            <a:r>
              <a:rPr lang="en-US" sz="2800" dirty="0"/>
              <a:t>Increasing opportunities in urban centers begins depletion of the rural population</a:t>
            </a:r>
          </a:p>
          <a:p>
            <a:pPr eaLnBrk="1" hangingPunct="1">
              <a:defRPr/>
            </a:pPr>
            <a:r>
              <a:rPr lang="en-US" sz="3200" dirty="0"/>
              <a:t>Inefficient institution of serfdom abandoned in western Europe, retained in Russia until 19th cent. </a:t>
            </a:r>
          </a:p>
          <a:p>
            <a:pPr eaLnBrk="1" hangingPunct="1">
              <a:defRPr/>
            </a:pPr>
            <a:r>
              <a:rPr lang="en-US" sz="3200" dirty="0"/>
              <a:t>Nuclear families replace extended families</a:t>
            </a:r>
          </a:p>
          <a:p>
            <a:pPr eaLnBrk="1" hangingPunct="1">
              <a:defRPr/>
            </a:pPr>
            <a:r>
              <a:rPr lang="en-US" sz="3200" dirty="0"/>
              <a:t>Gender changes as women enter income-earning work force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FBAEB8-4E12-4E74-9B62-CE5D85060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34" y="1826821"/>
            <a:ext cx="60960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6724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1100" y="384256"/>
            <a:ext cx="9695327" cy="1456267"/>
          </a:xfrm>
        </p:spPr>
        <p:txBody>
          <a:bodyPr/>
          <a:lstStyle/>
          <a:p>
            <a:pPr eaLnBrk="1" hangingPunct="1"/>
            <a:r>
              <a:rPr lang="en-US" dirty="0"/>
              <a:t>Capitalism and Morality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81100" y="1493259"/>
            <a:ext cx="6108895" cy="482144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Adam Smith (1723-1790) argued that capitalism would ultimately improve society as a whole</a:t>
            </a:r>
          </a:p>
          <a:p>
            <a:pPr eaLnBrk="1" hangingPunct="1"/>
            <a:r>
              <a:rPr lang="en-US" sz="3200" dirty="0"/>
              <a:t>But major social change increases poverty in some sectors</a:t>
            </a:r>
          </a:p>
          <a:p>
            <a:pPr lvl="1" eaLnBrk="1" hangingPunct="1"/>
            <a:r>
              <a:rPr lang="en-US" sz="2800" dirty="0"/>
              <a:t>Rise in crime</a:t>
            </a:r>
          </a:p>
          <a:p>
            <a:pPr lvl="1" eaLnBrk="1" hangingPunct="1"/>
            <a:r>
              <a:rPr lang="en-US" sz="2800" dirty="0"/>
              <a:t>Witch-hunting a possible result of capitalist tensions and gender roles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414994-5A9A-4517-A8E8-9889B097D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094" y="0"/>
            <a:ext cx="5520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2837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61731" y="225288"/>
            <a:ext cx="10131425" cy="1279956"/>
          </a:xfrm>
        </p:spPr>
        <p:txBody>
          <a:bodyPr/>
          <a:lstStyle/>
          <a:p>
            <a:pPr eaLnBrk="1" hangingPunct="1"/>
            <a:r>
              <a:rPr lang="en-US" dirty="0"/>
              <a:t>The Copernican Universe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61731" y="1311967"/>
            <a:ext cx="5834269" cy="538038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Re-conception of the Universe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Motionless earth inside nine concentric spheres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Christians understand heaven as last sphere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Difficulty reconciling model with observed planetary movement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1543, Nicolaus Copernicus of Poland breaks theory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Notion of moving Earth challenges Christian doctrine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712" y="1311967"/>
            <a:ext cx="4862557" cy="478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0468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EAD404-AC37-4B89-B57D-67201BC604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26" t="16796" r="17897" b="9154"/>
          <a:stretch/>
        </p:blipFill>
        <p:spPr>
          <a:xfrm>
            <a:off x="6308035" y="1559858"/>
            <a:ext cx="5584873" cy="5078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DD1732-CC18-42CC-AD1C-B9F1ABC53A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" t="355" r="-112" b="4238"/>
          <a:stretch/>
        </p:blipFill>
        <p:spPr>
          <a:xfrm>
            <a:off x="8878124" y="1800032"/>
            <a:ext cx="3313876" cy="4598715"/>
          </a:xfrm>
          <a:prstGeom prst="rect">
            <a:avLst/>
          </a:prstGeom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07505" y="0"/>
            <a:ext cx="11606303" cy="1456267"/>
          </a:xfrm>
        </p:spPr>
        <p:txBody>
          <a:bodyPr/>
          <a:lstStyle/>
          <a:p>
            <a:pPr algn="r" eaLnBrk="1" hangingPunct="1"/>
            <a:r>
              <a:rPr lang="en-US" dirty="0"/>
              <a:t>The Scientific Revolution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9940" y="172278"/>
            <a:ext cx="6298095" cy="668572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Rigorous challenge to Church doctrines!</a:t>
            </a:r>
          </a:p>
          <a:p>
            <a:pPr eaLnBrk="1" hangingPunct="1"/>
            <a:r>
              <a:rPr lang="en-US" sz="2800" dirty="0"/>
              <a:t>Johannes Kepler (Germany, 1571-1630) and Galileo Galilei (Italy, 1564-1642) reinforce Copernican model</a:t>
            </a:r>
          </a:p>
          <a:p>
            <a:pPr eaLnBrk="1" hangingPunct="1"/>
            <a:r>
              <a:rPr lang="en-US" sz="2800" dirty="0"/>
              <a:t>Isaac Newton (1642-1727) revolutionizes study of physics</a:t>
            </a:r>
          </a:p>
          <a:p>
            <a:r>
              <a:rPr lang="en-US" sz="2800" dirty="0"/>
              <a:t>William Harvey (1578-1657) “scientifically” proves innate female inferiority</a:t>
            </a:r>
          </a:p>
          <a:p>
            <a:r>
              <a:rPr lang="en-US" sz="2800" dirty="0" err="1"/>
              <a:t>Émilie</a:t>
            </a:r>
            <a:r>
              <a:rPr lang="en-US" sz="2800" dirty="0"/>
              <a:t> du </a:t>
            </a:r>
            <a:r>
              <a:rPr lang="en-US" sz="2800" dirty="0" err="1"/>
              <a:t>Châtelet</a:t>
            </a:r>
            <a:r>
              <a:rPr lang="en-US" sz="2800" dirty="0"/>
              <a:t> (1701-1749)</a:t>
            </a:r>
          </a:p>
          <a:p>
            <a:pPr lvl="1"/>
            <a:r>
              <a:rPr lang="en-US" sz="2600" dirty="0"/>
              <a:t>Female French mathematician and physicist</a:t>
            </a:r>
          </a:p>
          <a:p>
            <a:pPr lvl="1"/>
            <a:r>
              <a:rPr lang="en-US" sz="2600" dirty="0"/>
              <a:t>Translated Newton’s </a:t>
            </a:r>
            <a:r>
              <a:rPr lang="en-US" sz="2600" i="1" dirty="0"/>
              <a:t>Principia Mathematica</a:t>
            </a:r>
            <a:endParaRPr lang="en-US" sz="2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46F5B8-0B90-4083-BDAB-664B5D362D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34" r="7259"/>
          <a:stretch/>
        </p:blipFill>
        <p:spPr>
          <a:xfrm>
            <a:off x="5698825" y="1800032"/>
            <a:ext cx="3179299" cy="459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41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8966" y="119270"/>
            <a:ext cx="10131425" cy="998461"/>
          </a:xfrm>
        </p:spPr>
        <p:txBody>
          <a:bodyPr/>
          <a:lstStyle/>
          <a:p>
            <a:pPr eaLnBrk="1" hangingPunct="1"/>
            <a:r>
              <a:rPr lang="en-US" dirty="0"/>
              <a:t>The Enlightenment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5500468" y="379828"/>
            <a:ext cx="6479496" cy="629926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Trend away from Aristotelian philosophy and Church doctrine in favor of rational thought and scientific analysis</a:t>
            </a:r>
          </a:p>
          <a:p>
            <a:pPr lvl="1"/>
            <a:r>
              <a:rPr lang="en-US" sz="2600" dirty="0"/>
              <a:t>John Locke (England, 1632-1704), Baron de Montesquieu (France, 1689-1755) attempt to discover natural laws of politics</a:t>
            </a:r>
          </a:p>
          <a:p>
            <a:pPr eaLnBrk="1" hangingPunct="1"/>
            <a:r>
              <a:rPr lang="en-US" sz="2800" dirty="0"/>
              <a:t>Center of Enlightenment: France, </a:t>
            </a:r>
            <a:r>
              <a:rPr lang="en-US" sz="2800" i="1" dirty="0"/>
              <a:t>philosophes</a:t>
            </a:r>
            <a:endParaRPr lang="en-US" sz="2800" dirty="0"/>
          </a:p>
          <a:p>
            <a:pPr lvl="1"/>
            <a:r>
              <a:rPr lang="en-US" sz="2600" dirty="0"/>
              <a:t>Voltaire (1694-1778), caustic attacks on Roman Catholic church: </a:t>
            </a:r>
            <a:r>
              <a:rPr lang="en-US" sz="2600" i="1" dirty="0" err="1"/>
              <a:t>écrasez</a:t>
            </a:r>
            <a:r>
              <a:rPr lang="en-US" sz="2600" i="1" dirty="0"/>
              <a:t> </a:t>
            </a:r>
            <a:r>
              <a:rPr lang="en-US" sz="2600" i="1" dirty="0" err="1"/>
              <a:t>l’infame</a:t>
            </a:r>
            <a:r>
              <a:rPr lang="en-US" sz="2600" dirty="0"/>
              <a:t>, “crush the damned thing”</a:t>
            </a:r>
            <a:endParaRPr lang="en-US" sz="2600" i="1" dirty="0"/>
          </a:p>
          <a:p>
            <a:pPr lvl="1" eaLnBrk="1" hangingPunct="1"/>
            <a:r>
              <a:rPr lang="en-US" sz="2600" dirty="0"/>
              <a:t>Deism increasingly popular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B3C57D-2690-42A8-9D4E-F30750F77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90" y="1058096"/>
            <a:ext cx="4566300" cy="56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2974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" y="75696"/>
            <a:ext cx="10131425" cy="1456267"/>
          </a:xfrm>
        </p:spPr>
        <p:txBody>
          <a:bodyPr/>
          <a:lstStyle/>
          <a:p>
            <a:pPr eaLnBrk="1" hangingPunct="1"/>
            <a:r>
              <a:rPr lang="en-US" dirty="0"/>
              <a:t>Kant’s Theory of Progress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810539" y="1474672"/>
            <a:ext cx="6893781" cy="459482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Assumption that Enlightenment thought would ultimately lead to human harmony, material wealth</a:t>
            </a:r>
          </a:p>
          <a:p>
            <a:pPr eaLnBrk="1" hangingPunct="1"/>
            <a:r>
              <a:rPr lang="en-US" sz="2800" dirty="0"/>
              <a:t>Decline in authority of traditional organized religion</a:t>
            </a:r>
          </a:p>
          <a:p>
            <a:pPr marL="0" indent="0" eaLnBrk="1" hangingPunct="1">
              <a:buNone/>
            </a:pPr>
            <a:endParaRPr lang="en-US" sz="2800" dirty="0"/>
          </a:p>
          <a:p>
            <a:pPr marL="0" indent="0" algn="ctr" eaLnBrk="1" hangingPunct="1">
              <a:buNone/>
            </a:pPr>
            <a:r>
              <a:rPr lang="en-US" sz="2400" i="1" dirty="0"/>
              <a:t>Kant is associated with the philosophers of the Enlightenment, however most of his writings are completed during Period 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3E667-6586-4A83-8E18-DA94BBE91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94" y="1451669"/>
            <a:ext cx="3793130" cy="538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2910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79" y="106018"/>
            <a:ext cx="11839159" cy="1126435"/>
          </a:xfrm>
        </p:spPr>
        <p:txBody>
          <a:bodyPr/>
          <a:lstStyle/>
          <a:p>
            <a:pPr algn="r" eaLnBrk="1" hangingPunct="1"/>
            <a:r>
              <a:rPr lang="en-US" dirty="0"/>
              <a:t>Martin Luther Criticizes the Church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04362" y="894521"/>
            <a:ext cx="5453267" cy="5963479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Luther’s expanded critique:</a:t>
            </a:r>
          </a:p>
          <a:p>
            <a:pPr lvl="1"/>
            <a:r>
              <a:rPr lang="en-US" sz="2400" dirty="0"/>
              <a:t>Closure of monasteries</a:t>
            </a:r>
          </a:p>
          <a:p>
            <a:pPr lvl="1"/>
            <a:r>
              <a:rPr lang="en-US" sz="2400" dirty="0"/>
              <a:t>Translations of Bible into vernacular</a:t>
            </a:r>
          </a:p>
          <a:p>
            <a:pPr lvl="1"/>
            <a:r>
              <a:rPr lang="en-US" sz="2400" dirty="0"/>
              <a:t>End of priestly authority, especially the pope</a:t>
            </a:r>
          </a:p>
          <a:p>
            <a:pPr lvl="2"/>
            <a:r>
              <a:rPr lang="en-US" sz="2400" dirty="0"/>
              <a:t>Return to biblical text for authority (personal involvement with the divine)</a:t>
            </a:r>
          </a:p>
          <a:p>
            <a:pPr lvl="1"/>
            <a:r>
              <a:rPr lang="en-US" sz="2600" dirty="0"/>
              <a:t>Political involvement, wealth, and power foster greed and corruption</a:t>
            </a:r>
          </a:p>
          <a:p>
            <a:pPr lvl="2"/>
            <a:r>
              <a:rPr lang="en-US" sz="2400" dirty="0"/>
              <a:t>Indulgences, simony</a:t>
            </a:r>
          </a:p>
          <a:p>
            <a:r>
              <a:rPr lang="en-US" sz="2800" dirty="0"/>
              <a:t>German princes interested (HRE)</a:t>
            </a:r>
          </a:p>
          <a:p>
            <a:pPr lvl="1" eaLnBrk="1" hangingPunct="1"/>
            <a:r>
              <a:rPr lang="en-US" sz="2600" dirty="0"/>
              <a:t>Opportunities for assertion of local control</a:t>
            </a:r>
          </a:p>
          <a:p>
            <a:pPr lvl="1"/>
            <a:r>
              <a:rPr lang="en-US" sz="2600" dirty="0"/>
              <a:t>Support for reform spreads throughout Germany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8AB650-5A5B-4235-B292-F51405F09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629" y="1610140"/>
            <a:ext cx="6530009" cy="435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1124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0757" y="236790"/>
            <a:ext cx="5608983" cy="1456267"/>
          </a:xfrm>
        </p:spPr>
        <p:txBody>
          <a:bodyPr/>
          <a:lstStyle/>
          <a:p>
            <a:pPr eaLnBrk="1" hangingPunct="1"/>
            <a:r>
              <a:rPr lang="en-US" dirty="0"/>
              <a:t>Reform Outside Germany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268357" y="1399854"/>
            <a:ext cx="5827643" cy="5221356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/>
              <a:t>Switzerland, Low Countries follow Germany</a:t>
            </a:r>
          </a:p>
          <a:p>
            <a:pPr eaLnBrk="1" hangingPunct="1"/>
            <a:r>
              <a:rPr lang="en-US" sz="2400" dirty="0"/>
              <a:t>England: King Henry VIII (r. 1509-1547) has conflict with pope over requested divorce</a:t>
            </a:r>
          </a:p>
          <a:p>
            <a:pPr lvl="1" eaLnBrk="1" hangingPunct="1"/>
            <a:r>
              <a:rPr lang="en-US" sz="2000" dirty="0"/>
              <a:t>England forms its own church by 1560</a:t>
            </a:r>
          </a:p>
          <a:p>
            <a:pPr eaLnBrk="1" hangingPunct="1"/>
            <a:r>
              <a:rPr lang="en-US" sz="2400" dirty="0"/>
              <a:t>France: John Calvin (1509-1564) codifies Protestant teachings while in exile in Geneva</a:t>
            </a:r>
          </a:p>
          <a:p>
            <a:pPr eaLnBrk="1" hangingPunct="1"/>
            <a:r>
              <a:rPr lang="en-US" sz="2400" dirty="0"/>
              <a:t>Scotland, Netherlands, Hungary also experience reform movements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45ECFE-4C43-49C4-9860-5E79871CA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033" y="1125415"/>
            <a:ext cx="4176932" cy="4639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740" y="1125415"/>
            <a:ext cx="6142892" cy="460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28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31912" y="172280"/>
            <a:ext cx="11913703" cy="987908"/>
          </a:xfrm>
        </p:spPr>
        <p:txBody>
          <a:bodyPr/>
          <a:lstStyle/>
          <a:p>
            <a:pPr eaLnBrk="1" hangingPunct="1"/>
            <a:r>
              <a:rPr lang="en-US" dirty="0"/>
              <a:t>The Catholic Reformation (aka. Counter Reformation)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927187" y="1160188"/>
            <a:ext cx="6218427" cy="5525532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/>
              <a:t>Roman Catholic church reacts</a:t>
            </a:r>
          </a:p>
          <a:p>
            <a:pPr lvl="1" eaLnBrk="1" hangingPunct="1"/>
            <a:r>
              <a:rPr lang="en-US" sz="2400" dirty="0"/>
              <a:t>Refining doctrine, missionary activities to Protestants, attempt to renew spiritual activity</a:t>
            </a:r>
          </a:p>
          <a:p>
            <a:pPr eaLnBrk="1" hangingPunct="1"/>
            <a:r>
              <a:rPr lang="en-US" sz="2800" dirty="0"/>
              <a:t>Council of Trent (1545-1563), periodic meetings to discuss reform</a:t>
            </a:r>
          </a:p>
          <a:p>
            <a:r>
              <a:rPr lang="en-US" sz="2800" dirty="0"/>
              <a:t>Society of Jesus (Jesuits) founded by St. Ignatius Loyola (1491-1556)</a:t>
            </a:r>
          </a:p>
          <a:p>
            <a:pPr lvl="1"/>
            <a:r>
              <a:rPr lang="en-US" sz="2400" dirty="0"/>
              <a:t>Rigorous religious and secular education</a:t>
            </a:r>
          </a:p>
          <a:p>
            <a:pPr lvl="1"/>
            <a:r>
              <a:rPr lang="en-US" sz="2400" dirty="0"/>
              <a:t>Effective missionaries</a:t>
            </a:r>
          </a:p>
          <a:p>
            <a:r>
              <a:rPr lang="en-US" sz="2600" dirty="0"/>
              <a:t>Inquisition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608110-03D6-443C-91FD-C56C749D9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6" y="2120663"/>
            <a:ext cx="57150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9707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7921" y="33130"/>
            <a:ext cx="10131425" cy="1456267"/>
          </a:xfrm>
        </p:spPr>
        <p:txBody>
          <a:bodyPr/>
          <a:lstStyle/>
          <a:p>
            <a:pPr eaLnBrk="1" hangingPunct="1"/>
            <a:r>
              <a:rPr lang="en-US" dirty="0"/>
              <a:t>RELIGIOUS ANXIETY: The Spanish Inquisition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7063307" y="1113183"/>
            <a:ext cx="5083533" cy="5592417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Founded by rulers Fernando and Isabel in 1478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Original task: search for secret practitioners of Judaism or Islam; later search for Protestan</a:t>
            </a:r>
            <a:r>
              <a:rPr lang="en-US" sz="3200" dirty="0"/>
              <a:t>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Spread to Spanish holdings outside Iberian peninsula in western hemisphere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Imprisonment, executions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Intimidated nobles who might have considered Protestantism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E036C1-214D-4705-9750-24658B0EB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6" y="1826353"/>
            <a:ext cx="6904281" cy="454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5148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84682" y="96333"/>
            <a:ext cx="10131425" cy="1219200"/>
          </a:xfrm>
        </p:spPr>
        <p:txBody>
          <a:bodyPr/>
          <a:lstStyle/>
          <a:p>
            <a:pPr eaLnBrk="1" hangingPunct="1"/>
            <a:r>
              <a:rPr lang="en-US" b="1" dirty="0"/>
              <a:t>Religious Anxiety: Witch Hunts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42462" y="1179443"/>
            <a:ext cx="6624098" cy="5582224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/>
              <a:t>Most prominent in regions of tension between Catholics and Protestants</a:t>
            </a:r>
          </a:p>
          <a:p>
            <a:pPr eaLnBrk="1" hangingPunct="1"/>
            <a:r>
              <a:rPr lang="en-US" sz="2800" dirty="0"/>
              <a:t>16-17</a:t>
            </a:r>
            <a:r>
              <a:rPr lang="en-US" sz="2800" baseline="30000" dirty="0"/>
              <a:t>th</a:t>
            </a:r>
            <a:r>
              <a:rPr lang="en-US" sz="2800" dirty="0"/>
              <a:t> centuries approximately 110,000 people put on trial; 45,000 put to death</a:t>
            </a:r>
          </a:p>
          <a:p>
            <a:pPr lvl="1" eaLnBrk="1" hangingPunct="1"/>
            <a:r>
              <a:rPr lang="en-US" sz="2400" dirty="0"/>
              <a:t>Vast majority females, usually single, widowed</a:t>
            </a:r>
          </a:p>
          <a:p>
            <a:pPr lvl="1" eaLnBrk="1" hangingPunct="1"/>
            <a:r>
              <a:rPr lang="en-US" sz="2400" dirty="0"/>
              <a:t>Held accountable for crop failures, miscarriages, etc.</a:t>
            </a:r>
          </a:p>
          <a:p>
            <a:pPr eaLnBrk="1" hangingPunct="1"/>
            <a:r>
              <a:rPr lang="en-US" sz="2800" dirty="0"/>
              <a:t>New England: 234 witches tried, 36 hung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429" y="1752319"/>
            <a:ext cx="5144109" cy="47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5945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62609" y="0"/>
            <a:ext cx="9598026" cy="1456267"/>
          </a:xfrm>
        </p:spPr>
        <p:txBody>
          <a:bodyPr/>
          <a:lstStyle/>
          <a:p>
            <a:pPr eaLnBrk="1" hangingPunct="1"/>
            <a:r>
              <a:rPr lang="en-US" dirty="0"/>
              <a:t>Religious Anxiety: Religious Wars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98783" y="1142677"/>
            <a:ext cx="6785114" cy="5367131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/>
              <a:t>French Wars of Religion (1562-1598)</a:t>
            </a:r>
          </a:p>
          <a:p>
            <a:pPr lvl="1"/>
            <a:r>
              <a:rPr lang="en-US" sz="2600" dirty="0"/>
              <a:t>Huguenots vs. Roman Catholics</a:t>
            </a:r>
          </a:p>
          <a:p>
            <a:pPr lvl="1"/>
            <a:r>
              <a:rPr lang="en-US" sz="2400" dirty="0"/>
              <a:t>Edict of Nantes – toleration of Huguenots</a:t>
            </a:r>
          </a:p>
          <a:p>
            <a:pPr eaLnBrk="1" hangingPunct="1"/>
            <a:r>
              <a:rPr lang="en-US" sz="2800" dirty="0"/>
              <a:t>Spanish Armada - 1588 </a:t>
            </a:r>
          </a:p>
          <a:p>
            <a:pPr lvl="1"/>
            <a:r>
              <a:rPr lang="en-US" sz="2600" dirty="0"/>
              <a:t>Philip II of Spain attacks England (Elizabeth I) to force return to Catholicism </a:t>
            </a:r>
          </a:p>
          <a:p>
            <a:pPr lvl="1" eaLnBrk="1" hangingPunct="1"/>
            <a:r>
              <a:rPr lang="en-US" sz="2600" dirty="0"/>
              <a:t>English destroy convoy by sending flaming unmanned ships into the fleet</a:t>
            </a:r>
          </a:p>
          <a:p>
            <a:pPr eaLnBrk="1" hangingPunct="1"/>
            <a:r>
              <a:rPr lang="en-US" sz="2800" dirty="0"/>
              <a:t>Eighty Year’s War (1568-1648) </a:t>
            </a:r>
          </a:p>
          <a:p>
            <a:pPr lvl="1"/>
            <a:r>
              <a:rPr lang="en-US" sz="2600" dirty="0"/>
              <a:t>Netherlands rebel against Spain, gain independence by 1610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898" y="1640946"/>
            <a:ext cx="5208102" cy="40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5696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66531" y="225288"/>
            <a:ext cx="11042373" cy="914400"/>
          </a:xfrm>
        </p:spPr>
        <p:txBody>
          <a:bodyPr/>
          <a:lstStyle/>
          <a:p>
            <a:pPr eaLnBrk="1" hangingPunct="1"/>
            <a:r>
              <a:rPr lang="en-US" dirty="0"/>
              <a:t>Religious Anxiety: The Thirty Years’ War (1618-1648)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11015" y="1298713"/>
            <a:ext cx="6560847" cy="5049078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3200" dirty="0"/>
              <a:t>Failure of the Peace of Augsburg (1555)</a:t>
            </a:r>
          </a:p>
          <a:p>
            <a:pPr eaLnBrk="1" hangingPunct="1"/>
            <a:r>
              <a:rPr lang="en-US" sz="3200" dirty="0"/>
              <a:t>Holy Roman Emperor attempts to force Bohemians to return to Roman Catholic church</a:t>
            </a:r>
          </a:p>
          <a:p>
            <a:pPr eaLnBrk="1" hangingPunct="1"/>
            <a:r>
              <a:rPr lang="en-US" sz="3200" dirty="0"/>
              <a:t>All of Europe becomes involved in conflict</a:t>
            </a:r>
          </a:p>
          <a:p>
            <a:pPr lvl="1" eaLnBrk="1" hangingPunct="1"/>
            <a:r>
              <a:rPr lang="en-US" sz="2800" dirty="0"/>
              <a:t>Principal battleground: Germany</a:t>
            </a:r>
          </a:p>
          <a:p>
            <a:pPr eaLnBrk="1" hangingPunct="1"/>
            <a:r>
              <a:rPr lang="en-US" sz="3200" dirty="0"/>
              <a:t>Becomes political and economic</a:t>
            </a:r>
          </a:p>
          <a:p>
            <a:pPr eaLnBrk="1" hangingPunct="1"/>
            <a:r>
              <a:rPr lang="en-US" sz="3200" dirty="0"/>
              <a:t>Approximately one-third of German population destroyed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629" y="2523571"/>
            <a:ext cx="5324356" cy="390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67577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739</TotalTime>
  <Words>1427</Words>
  <Application>Microsoft Office PowerPoint</Application>
  <PresentationFormat>Widescreen</PresentationFormat>
  <Paragraphs>205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Celestial</vt:lpstr>
      <vt:lpstr>The Transformation of Europe</vt:lpstr>
      <vt:lpstr>The Protestant Reformation</vt:lpstr>
      <vt:lpstr>Martin Luther Criticizes the Church</vt:lpstr>
      <vt:lpstr>Reform Outside Germany</vt:lpstr>
      <vt:lpstr>The Catholic Reformation (aka. Counter Reformation)</vt:lpstr>
      <vt:lpstr>RELIGIOUS ANXIETY: The Spanish Inquisition</vt:lpstr>
      <vt:lpstr>Religious Anxiety: Witch Hunts</vt:lpstr>
      <vt:lpstr>Religious Anxiety: Religious Wars</vt:lpstr>
      <vt:lpstr>Religious Anxiety: The Thirty Years’ War (1618-1648)</vt:lpstr>
      <vt:lpstr>Changes in State Building</vt:lpstr>
      <vt:lpstr>The Consolidation of Sovereign States</vt:lpstr>
      <vt:lpstr>The New Monarchs</vt:lpstr>
      <vt:lpstr>Constitutional States</vt:lpstr>
      <vt:lpstr>The Glorious Revolution (1688-1689)</vt:lpstr>
      <vt:lpstr>The Dutch Republic</vt:lpstr>
      <vt:lpstr>Absolute Monarchies</vt:lpstr>
      <vt:lpstr>Louis XIV (the “Sun King,” 1643-1715)</vt:lpstr>
      <vt:lpstr>Absolutism in Russia: The Romanov Dynasty (1613-1917)</vt:lpstr>
      <vt:lpstr>The European States System</vt:lpstr>
      <vt:lpstr>Population Growth and Urbanization</vt:lpstr>
      <vt:lpstr>Early Capitalism</vt:lpstr>
      <vt:lpstr>Impact of Capitalism on the Social Order</vt:lpstr>
      <vt:lpstr>Capitalism and Morality</vt:lpstr>
      <vt:lpstr>The Copernican Universe</vt:lpstr>
      <vt:lpstr>The Scientific Revolution</vt:lpstr>
      <vt:lpstr>The Enlightenment</vt:lpstr>
      <vt:lpstr>Kant’s Theory of Progress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23</dc:title>
  <dc:creator>Meis, Jeannine</dc:creator>
  <cp:lastModifiedBy>Jeannine Meis</cp:lastModifiedBy>
  <cp:revision>38</cp:revision>
  <dcterms:created xsi:type="dcterms:W3CDTF">2016-11-16T05:19:58Z</dcterms:created>
  <dcterms:modified xsi:type="dcterms:W3CDTF">2017-12-08T10:11:09Z</dcterms:modified>
</cp:coreProperties>
</file>