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2"/>
  </p:sldMasterIdLst>
  <p:notesMasterIdLst>
    <p:notesMasterId r:id="rId91"/>
  </p:notesMasterIdLst>
  <p:handoutMasterIdLst>
    <p:handoutMasterId r:id="rId92"/>
  </p:handoutMasterIdLst>
  <p:sldIdLst>
    <p:sldId id="256" r:id="rId3"/>
    <p:sldId id="289" r:id="rId4"/>
    <p:sldId id="266" r:id="rId5"/>
    <p:sldId id="350" r:id="rId6"/>
    <p:sldId id="271" r:id="rId7"/>
    <p:sldId id="349" r:id="rId8"/>
    <p:sldId id="270" r:id="rId9"/>
    <p:sldId id="361" r:id="rId10"/>
    <p:sldId id="286" r:id="rId11"/>
    <p:sldId id="272" r:id="rId12"/>
    <p:sldId id="273" r:id="rId13"/>
    <p:sldId id="320" r:id="rId14"/>
    <p:sldId id="274" r:id="rId15"/>
    <p:sldId id="276" r:id="rId16"/>
    <p:sldId id="275" r:id="rId17"/>
    <p:sldId id="279" r:id="rId18"/>
    <p:sldId id="278" r:id="rId19"/>
    <p:sldId id="277" r:id="rId20"/>
    <p:sldId id="280" r:id="rId21"/>
    <p:sldId id="319" r:id="rId22"/>
    <p:sldId id="281" r:id="rId23"/>
    <p:sldId id="282" r:id="rId24"/>
    <p:sldId id="284" r:id="rId25"/>
    <p:sldId id="283" r:id="rId26"/>
    <p:sldId id="287" r:id="rId27"/>
    <p:sldId id="351" r:id="rId28"/>
    <p:sldId id="291" r:id="rId29"/>
    <p:sldId id="318" r:id="rId30"/>
    <p:sldId id="357" r:id="rId31"/>
    <p:sldId id="295" r:id="rId32"/>
    <p:sldId id="355" r:id="rId33"/>
    <p:sldId id="352" r:id="rId34"/>
    <p:sldId id="292" r:id="rId35"/>
    <p:sldId id="356" r:id="rId36"/>
    <p:sldId id="293" r:id="rId37"/>
    <p:sldId id="294" r:id="rId38"/>
    <p:sldId id="296" r:id="rId39"/>
    <p:sldId id="297" r:id="rId40"/>
    <p:sldId id="321" r:id="rId41"/>
    <p:sldId id="358" r:id="rId42"/>
    <p:sldId id="353" r:id="rId43"/>
    <p:sldId id="359" r:id="rId44"/>
    <p:sldId id="300" r:id="rId45"/>
    <p:sldId id="302" r:id="rId46"/>
    <p:sldId id="303" r:id="rId47"/>
    <p:sldId id="354" r:id="rId48"/>
    <p:sldId id="288" r:id="rId49"/>
    <p:sldId id="305" r:id="rId50"/>
    <p:sldId id="306" r:id="rId51"/>
    <p:sldId id="307" r:id="rId52"/>
    <p:sldId id="308" r:id="rId53"/>
    <p:sldId id="309" r:id="rId54"/>
    <p:sldId id="310" r:id="rId55"/>
    <p:sldId id="290" r:id="rId56"/>
    <p:sldId id="311" r:id="rId57"/>
    <p:sldId id="312" r:id="rId58"/>
    <p:sldId id="313" r:id="rId59"/>
    <p:sldId id="315" r:id="rId60"/>
    <p:sldId id="314" r:id="rId61"/>
    <p:sldId id="316" r:id="rId62"/>
    <p:sldId id="317" r:id="rId63"/>
    <p:sldId id="360" r:id="rId64"/>
    <p:sldId id="322" r:id="rId65"/>
    <p:sldId id="337" r:id="rId66"/>
    <p:sldId id="323" r:id="rId67"/>
    <p:sldId id="324" r:id="rId68"/>
    <p:sldId id="348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43" r:id="rId81"/>
    <p:sldId id="336" r:id="rId82"/>
    <p:sldId id="339" r:id="rId83"/>
    <p:sldId id="338" r:id="rId84"/>
    <p:sldId id="341" r:id="rId85"/>
    <p:sldId id="344" r:id="rId86"/>
    <p:sldId id="342" r:id="rId87"/>
    <p:sldId id="347" r:id="rId88"/>
    <p:sldId id="345" r:id="rId89"/>
    <p:sldId id="346" r:id="rId90"/>
  </p:sldIdLst>
  <p:sldSz cx="12188825" cy="6858000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21" autoAdjust="0"/>
    <p:restoredTop sz="96163" autoAdjust="0"/>
  </p:normalViewPr>
  <p:slideViewPr>
    <p:cSldViewPr>
      <p:cViewPr varScale="1">
        <p:scale>
          <a:sx n="91" d="100"/>
          <a:sy n="91" d="100"/>
        </p:scale>
        <p:origin x="354" y="84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notesViewPr>
    <p:cSldViewPr showGuides="1">
      <p:cViewPr varScale="1">
        <p:scale>
          <a:sx n="76" d="100"/>
          <a:sy n="76" d="100"/>
        </p:scale>
        <p:origin x="2538" y="96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11/02/2018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11/02/2018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698500"/>
            <a:ext cx="6205537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21823"/>
            <a:ext cx="5642610" cy="4189095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80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4630" y="1788454"/>
            <a:ext cx="8359052" cy="2098226"/>
          </a:xfrm>
        </p:spPr>
        <p:txBody>
          <a:bodyPr anchor="b">
            <a:noAutofit/>
          </a:bodyPr>
          <a:lstStyle>
            <a:lvl1pPr algn="ctr">
              <a:defRPr sz="7198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209" y="3956280"/>
            <a:ext cx="6829894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662" y="6453386"/>
            <a:ext cx="1607525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11/02/2018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3382" y="6453386"/>
            <a:ext cx="7021548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28123" y="6453386"/>
            <a:ext cx="1595876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663" y="744470"/>
            <a:ext cx="1067133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566850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7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243" y="2295526"/>
            <a:ext cx="95987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04246"/>
      </p:ext>
    </p:extLst>
  </p:cSld>
  <p:clrMapOvr>
    <a:masterClrMapping/>
  </p:clrMapOvr>
  <p:transition advClick="0" advTm="7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4062" y="624156"/>
            <a:ext cx="1565358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243" y="624156"/>
            <a:ext cx="817751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29458"/>
      </p:ext>
    </p:extLst>
  </p:cSld>
  <p:clrMapOvr>
    <a:masterClrMapping/>
  </p:clrMapOvr>
  <p:transition advClick="0" advTm="7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07956"/>
      </p:ext>
    </p:extLst>
  </p:cSld>
  <p:clrMapOvr>
    <a:masterClrMapping/>
  </p:clrMapOvr>
  <p:transition advClick="0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826" y="1301361"/>
            <a:ext cx="9610468" cy="2852737"/>
          </a:xfrm>
        </p:spPr>
        <p:txBody>
          <a:bodyPr anchor="b">
            <a:normAutofit/>
          </a:bodyPr>
          <a:lstStyle>
            <a:lvl1pPr algn="r">
              <a:defRPr sz="7198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4826" y="4216328"/>
            <a:ext cx="961046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99">
                <a:solidFill>
                  <a:schemeClr val="tx2"/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716" y="6453386"/>
            <a:ext cx="162198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AFE8FB1-0A7A-443E-AAF7-31D4FA1AA312}" type="datetimeFigureOut">
              <a:rPr lang="en-US" smtClean="0"/>
              <a:t>11/02/2018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3639" y="6453386"/>
            <a:ext cx="7021548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28123" y="6453386"/>
            <a:ext cx="159587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49840" y="1685652"/>
            <a:ext cx="32741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74063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7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243" y="2286000"/>
            <a:ext cx="4446628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3704" y="2286000"/>
            <a:ext cx="4446628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11/02/2018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72425"/>
      </p:ext>
    </p:extLst>
  </p:cSld>
  <p:clrMapOvr>
    <a:masterClrMapping/>
  </p:clrMapOvr>
  <p:transition advClick="0" advTm="7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243" y="685800"/>
            <a:ext cx="95987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243" y="2340864"/>
            <a:ext cx="4442827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999" b="0" baseline="0">
                <a:solidFill>
                  <a:schemeClr val="tx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243" y="3305208"/>
            <a:ext cx="4442827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315" y="2340864"/>
            <a:ext cx="4442827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999" b="0" baseline="0">
                <a:solidFill>
                  <a:schemeClr val="tx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3315" y="3305208"/>
            <a:ext cx="4442827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11/02/2018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09419"/>
      </p:ext>
    </p:extLst>
  </p:cSld>
  <p:clrMapOvr>
    <a:masterClrMapping/>
  </p:clrMapOvr>
  <p:transition advClick="0" advTm="7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11/02/2018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75818"/>
      </p:ext>
    </p:extLst>
  </p:cSld>
  <p:clrMapOvr>
    <a:masterClrMapping/>
  </p:clrMapOvr>
  <p:transition advClick="0" advTm="7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11/02/2018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8286"/>
      </p:ext>
    </p:extLst>
  </p:cSld>
  <p:clrMapOvr>
    <a:masterClrMapping/>
  </p:clrMapOvr>
  <p:transition advClick="0" advTm="7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2139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11" y="685800"/>
            <a:ext cx="3854716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799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4391" y="685801"/>
            <a:ext cx="5210723" cy="5175250"/>
          </a:xfrm>
        </p:spPr>
        <p:txBody>
          <a:bodyPr/>
          <a:lstStyle>
            <a:lvl1pPr>
              <a:defRPr sz="1999"/>
            </a:lvl1pPr>
            <a:lvl2pPr>
              <a:defRPr sz="1999"/>
            </a:lvl2pPr>
            <a:lvl3pPr>
              <a:defRPr sz="1799"/>
            </a:lvl3pPr>
            <a:lvl4pPr>
              <a:defRPr sz="1799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711" y="2856344"/>
            <a:ext cx="3854716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712" y="6453386"/>
            <a:ext cx="1204258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AFE8FB1-0A7A-443E-AAF7-31D4FA1AA312}" type="datetimeFigureOut">
              <a:rPr lang="en-US" smtClean="0"/>
              <a:t>11/02/2018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371" y="6453386"/>
            <a:ext cx="237305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0566" y="6453386"/>
            <a:ext cx="159587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2139" y="376"/>
            <a:ext cx="2285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0665400"/>
      </p:ext>
    </p:extLst>
  </p:cSld>
  <p:clrMapOvr>
    <a:masterClrMapping/>
  </p:clrMapOvr>
  <p:transition advClick="0" advTm="7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2139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11" y="685800"/>
            <a:ext cx="3854716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799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0679" y="1"/>
            <a:ext cx="6658146" cy="6857999"/>
          </a:xfrm>
        </p:spPr>
        <p:txBody>
          <a:bodyPr anchor="t">
            <a:normAutofit/>
          </a:bodyPr>
          <a:lstStyle>
            <a:lvl1pPr marL="0" indent="0">
              <a:buNone/>
              <a:defRPr sz="1999"/>
            </a:lvl1pPr>
            <a:lvl2pPr marL="457063" indent="0">
              <a:buNone/>
              <a:defRPr sz="1999"/>
            </a:lvl2pPr>
            <a:lvl3pPr marL="914126" indent="0">
              <a:buNone/>
              <a:defRPr sz="19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711" y="2855968"/>
            <a:ext cx="3854716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712" y="6453386"/>
            <a:ext cx="1204258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AFE8FB1-0A7A-443E-AAF7-31D4FA1AA312}" type="datetimeFigureOut">
              <a:rPr lang="en-US" smtClean="0"/>
              <a:t>11/02/2018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371" y="6453386"/>
            <a:ext cx="237305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0566" y="6453386"/>
            <a:ext cx="159587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2139" y="376"/>
            <a:ext cx="2285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1154747"/>
      </p:ext>
    </p:extLst>
  </p:cSld>
  <p:clrMapOvr>
    <a:masterClrMapping/>
  </p:clrMapOvr>
  <p:transition advClick="0" advTm="7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243" y="685800"/>
            <a:ext cx="95987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243" y="2286000"/>
            <a:ext cx="95987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288" y="6453386"/>
            <a:ext cx="1204258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11/02/2018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2811" y="6453386"/>
            <a:ext cx="6279194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0269" y="6453386"/>
            <a:ext cx="1595876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7971" y="376"/>
            <a:ext cx="2285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9623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advClick="0" advTm="7000">
    <p:fade/>
  </p:transition>
  <p:txStyles>
    <p:titleStyle>
      <a:lvl1pPr algn="l" defTabSz="914126" rtl="0" eaLnBrk="1" latinLnBrk="0" hangingPunct="1">
        <a:lnSpc>
          <a:spcPct val="89000"/>
        </a:lnSpc>
        <a:spcBef>
          <a:spcPct val="0"/>
        </a:spcBef>
        <a:buNone/>
        <a:defRPr sz="4399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3933" indent="-383933" algn="l" defTabSz="914126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1999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126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999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189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799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251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799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5314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2377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199440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6503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3566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APWH Turning Points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200" dirty="0"/>
              <a:t>When the big stuff happened! </a:t>
            </a:r>
          </a:p>
          <a:p>
            <a:r>
              <a:rPr lang="en-US" sz="3200" dirty="0"/>
              <a:t>(There are more dates here than I require you to know.)</a:t>
            </a:r>
          </a:p>
        </p:txBody>
      </p:sp>
    </p:spTree>
    <p:extLst>
      <p:ext uri="{BB962C8B-B14F-4D97-AF65-F5344CB8AC3E}">
        <p14:creationId xmlns:p14="http://schemas.microsoft.com/office/powerpoint/2010/main" val="575311653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/>
              <a:t>c. 600 BCE</a:t>
            </a:r>
            <a:br>
              <a:rPr lang="en-US" sz="4400" b="1" dirty="0"/>
            </a:br>
            <a:endParaRPr lang="en-US" sz="4400" b="1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5713413" y="1676399"/>
            <a:ext cx="6248400" cy="41846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Lives of Siddhartha Gautama (Buddhism), Confucius (Confucianism) </a:t>
            </a:r>
            <a:br>
              <a:rPr lang="en-US" sz="4400" dirty="0"/>
            </a:br>
            <a:r>
              <a:rPr lang="en-US" sz="4400" dirty="0"/>
              <a:t>and Laozi (Daoism)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710" y="2856344"/>
            <a:ext cx="4303901" cy="3011056"/>
          </a:xfrm>
        </p:spPr>
        <p:txBody>
          <a:bodyPr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en-US" sz="3600" dirty="0"/>
              <a:t>Major thinkers react to times of war and upheaval. Emergence of quintessentially Chinese philosophies</a:t>
            </a:r>
          </a:p>
        </p:txBody>
      </p:sp>
    </p:spTree>
    <p:extLst>
      <p:ext uri="{BB962C8B-B14F-4D97-AF65-F5344CB8AC3E}">
        <p14:creationId xmlns:p14="http://schemas.microsoft.com/office/powerpoint/2010/main" val="3819015656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3710" y="685800"/>
            <a:ext cx="4227701" cy="2157884"/>
          </a:xfrm>
        </p:spPr>
        <p:txBody>
          <a:bodyPr/>
          <a:lstStyle/>
          <a:p>
            <a:pPr algn="ctr"/>
            <a:r>
              <a:rPr lang="en-US" sz="4800" b="1" dirty="0"/>
              <a:t>522–486 BCE</a:t>
            </a:r>
            <a:br>
              <a:rPr lang="en-US" sz="4800" b="1" dirty="0"/>
            </a:br>
            <a:endParaRPr lang="en-US" b="1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094412" y="1600200"/>
            <a:ext cx="5932890" cy="124348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dirty="0"/>
              <a:t>Reign of Darius I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23710" y="2856344"/>
            <a:ext cx="4380101" cy="301105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600" dirty="0"/>
              <a:t>Height of Persia/Achaemenid Empire. Beginning of Persian Wars. Use of satrapies.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390" y="2862888"/>
            <a:ext cx="5478821" cy="382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4057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812" y="1219200"/>
            <a:ext cx="4952999" cy="1624484"/>
          </a:xfrm>
        </p:spPr>
        <p:txBody>
          <a:bodyPr/>
          <a:lstStyle/>
          <a:p>
            <a:pPr algn="ctr"/>
            <a:r>
              <a:rPr lang="en-US" sz="4800" b="1" dirty="0"/>
              <a:t>c. 500-300 BCE</a:t>
            </a:r>
            <a:br>
              <a:rPr lang="en-US" sz="4800" b="1" dirty="0"/>
            </a:br>
            <a:endParaRPr lang="en-US" b="1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254391" y="2285999"/>
            <a:ext cx="5478821" cy="35750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Greek Golden 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012" y="2590800"/>
            <a:ext cx="4876799" cy="35052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600" dirty="0"/>
              <a:t>Height of Athenian power. Greek trade throughout Mediterranean, Black Sea and Anatolian Peninsula.</a:t>
            </a:r>
          </a:p>
        </p:txBody>
      </p:sp>
    </p:spTree>
    <p:extLst>
      <p:ext uri="{BB962C8B-B14F-4D97-AF65-F5344CB8AC3E}">
        <p14:creationId xmlns:p14="http://schemas.microsoft.com/office/powerpoint/2010/main" val="431115129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323 BCE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254391" y="1523999"/>
            <a:ext cx="5478821" cy="190500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5400" dirty="0"/>
              <a:t>Death of   Alexander the Great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600" dirty="0"/>
              <a:t>End of Hellenistic expansion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291" y="3851417"/>
            <a:ext cx="6645534" cy="27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38280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7012" y="685800"/>
            <a:ext cx="4952999" cy="2157884"/>
          </a:xfrm>
        </p:spPr>
        <p:txBody>
          <a:bodyPr/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sz="4800" b="1" dirty="0"/>
              <a:t>322 BCE-184 BCE</a:t>
            </a:r>
            <a:br>
              <a:rPr lang="en-US" sz="4800" b="1" dirty="0"/>
            </a:br>
            <a:endParaRPr lang="en-US" b="1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Mauryan Dynasty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27012" y="2514600"/>
            <a:ext cx="4952998" cy="4025518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Unification of India after Greek interference.  Expansion of Indian Ocean trade.  Buddhism replaces Hinduism under Ashoka.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445" y="2876222"/>
            <a:ext cx="3884613" cy="366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83185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3711" y="990600"/>
            <a:ext cx="3854716" cy="1853084"/>
          </a:xfrm>
        </p:spPr>
        <p:txBody>
          <a:bodyPr/>
          <a:lstStyle/>
          <a:p>
            <a:pPr algn="ctr"/>
            <a:r>
              <a:rPr lang="en-US" sz="4800" b="1" dirty="0"/>
              <a:t>221 BCE</a:t>
            </a:r>
            <a:endParaRPr lang="en-US" b="1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254391" y="2843683"/>
            <a:ext cx="5210723" cy="30173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Qin Dynasty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012" y="2856344"/>
            <a:ext cx="4953000" cy="3011056"/>
          </a:xfrm>
        </p:spPr>
        <p:txBody>
          <a:bodyPr>
            <a:normAutofit fontScale="92500"/>
          </a:bodyPr>
          <a:lstStyle/>
          <a:p>
            <a:pPr algn="ctr"/>
            <a:r>
              <a:rPr lang="en-US" sz="3600" dirty="0"/>
              <a:t>Unification of China.  Standardization of weights and measures.  Connection of Great Wall begins. Use of legalism.</a:t>
            </a:r>
          </a:p>
        </p:txBody>
      </p:sp>
    </p:spTree>
    <p:extLst>
      <p:ext uri="{BB962C8B-B14F-4D97-AF65-F5344CB8AC3E}">
        <p14:creationId xmlns:p14="http://schemas.microsoft.com/office/powerpoint/2010/main" val="3423331458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812" y="685800"/>
            <a:ext cx="5029199" cy="2157884"/>
          </a:xfrm>
        </p:spPr>
        <p:txBody>
          <a:bodyPr/>
          <a:lstStyle/>
          <a:p>
            <a:pPr algn="ctr"/>
            <a:r>
              <a:rPr lang="en-US" sz="4800" b="1" dirty="0"/>
              <a:t>206BCE - 220 CE</a:t>
            </a:r>
            <a:r>
              <a:rPr lang="en-US" sz="4800" dirty="0"/>
              <a:t/>
            </a:r>
            <a:br>
              <a:rPr lang="en-US" sz="4800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254391" y="1295399"/>
            <a:ext cx="5210723" cy="45656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Han Dynasty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08012" y="2072696"/>
            <a:ext cx="4267200" cy="394710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/>
              <a:t>Golden Age of China. Confucian exam established, Silk Road expanded to Europe/India; Pax </a:t>
            </a:r>
            <a:r>
              <a:rPr lang="en-US" sz="3600" dirty="0" err="1"/>
              <a:t>Sinica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905" y="3031927"/>
            <a:ext cx="522569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0163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812" y="685800"/>
            <a:ext cx="5029200" cy="2157884"/>
          </a:xfrm>
        </p:spPr>
        <p:txBody>
          <a:bodyPr/>
          <a:lstStyle/>
          <a:p>
            <a:pPr algn="ctr"/>
            <a:r>
              <a:rPr lang="en-US" sz="4800" b="1" dirty="0"/>
              <a:t>27BCE - 180 CE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dirty="0"/>
              <a:t/>
            </a:r>
            <a:br>
              <a:rPr lang="en-US" dirty="0"/>
            </a:br>
            <a:endParaRPr lang="en-US" sz="4400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254391" y="1904999"/>
            <a:ext cx="5210723" cy="39560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Pax Romana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012" y="2856344"/>
            <a:ext cx="4953000" cy="301105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600" dirty="0"/>
              <a:t>Roman expansion throughout Europe and into Asia. Connection of Silk Road to East. Use of slavery increases!</a:t>
            </a:r>
          </a:p>
        </p:txBody>
      </p:sp>
    </p:spTree>
    <p:extLst>
      <p:ext uri="{BB962C8B-B14F-4D97-AF65-F5344CB8AC3E}">
        <p14:creationId xmlns:p14="http://schemas.microsoft.com/office/powerpoint/2010/main" val="7830701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/>
              <a:t>32 CE</a:t>
            </a:r>
            <a:br>
              <a:rPr lang="en-US" sz="4800" b="1" dirty="0"/>
            </a:br>
            <a:endParaRPr lang="en-US" b="1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254391" y="1752599"/>
            <a:ext cx="5210723" cy="41084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Christianity begins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Establishment of second (major) Abrahamic religion. </a:t>
            </a:r>
          </a:p>
        </p:txBody>
      </p:sp>
    </p:spTree>
    <p:extLst>
      <p:ext uri="{BB962C8B-B14F-4D97-AF65-F5344CB8AC3E}">
        <p14:creationId xmlns:p14="http://schemas.microsoft.com/office/powerpoint/2010/main" val="2126549439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/>
              <a:t>285 CE </a:t>
            </a:r>
            <a:endParaRPr lang="en-US" b="1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Diocletian splits Roman Empire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Beginning of the end of Rome.  Rise of Greek culture in the East.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565" r="6216" b="9617"/>
          <a:stretch/>
        </p:blipFill>
        <p:spPr>
          <a:xfrm>
            <a:off x="6272681" y="3048000"/>
            <a:ext cx="5477454" cy="331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45224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7012" y="1371600"/>
            <a:ext cx="4952999" cy="1472084"/>
          </a:xfrm>
        </p:spPr>
        <p:txBody>
          <a:bodyPr/>
          <a:lstStyle/>
          <a:p>
            <a:r>
              <a:rPr lang="en-US" sz="4800" b="1" dirty="0"/>
              <a:t>8000BCE-600BCE</a:t>
            </a: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246812" y="2133600"/>
            <a:ext cx="5555021" cy="35750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Early Foundations Age (“Period 1”)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6153" y="2843684"/>
            <a:ext cx="3854716" cy="3011056"/>
          </a:xfrm>
        </p:spPr>
        <p:txBody>
          <a:bodyPr>
            <a:normAutofit fontScale="92500"/>
          </a:bodyPr>
          <a:lstStyle/>
          <a:p>
            <a:pPr algn="ctr"/>
            <a:r>
              <a:rPr lang="en-US" sz="3600" dirty="0"/>
              <a:t>Early civilizations emerge.  Agriculture, social stratifications, codified laws, religions.</a:t>
            </a:r>
          </a:p>
        </p:txBody>
      </p:sp>
    </p:spTree>
    <p:extLst>
      <p:ext uri="{BB962C8B-B14F-4D97-AF65-F5344CB8AC3E}">
        <p14:creationId xmlns:p14="http://schemas.microsoft.com/office/powerpoint/2010/main" val="4237935182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/>
              <a:t>333</a:t>
            </a:r>
            <a:r>
              <a:rPr lang="en-US" sz="4400" dirty="0"/>
              <a:t> CE</a:t>
            </a:r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254391" y="457200"/>
            <a:ext cx="5210723" cy="54038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Roman capital moved to Constantinople</a:t>
            </a:r>
          </a:p>
          <a:p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01102" y="2286000"/>
            <a:ext cx="3854716" cy="301105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/>
              <a:t>Mediterranean trade hub shifts east.  Rome further weakened as resources moved east.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213" y="3216625"/>
            <a:ext cx="6461526" cy="364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55436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1812" y="304800"/>
            <a:ext cx="3854716" cy="2157884"/>
          </a:xfrm>
        </p:spPr>
        <p:txBody>
          <a:bodyPr/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sz="4800" b="1" dirty="0"/>
              <a:t>c. 400 CE</a:t>
            </a:r>
            <a:endParaRPr lang="en-US" b="1" i="1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Camel saddle invented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Trans-Saharan trade emerges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25515"/>
          <a:stretch/>
        </p:blipFill>
        <p:spPr>
          <a:xfrm>
            <a:off x="5546834" y="3562494"/>
            <a:ext cx="6641991" cy="329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97663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89612" y="1600200"/>
            <a:ext cx="6248400" cy="1633330"/>
          </a:xfrm>
        </p:spPr>
        <p:txBody>
          <a:bodyPr/>
          <a:lstStyle/>
          <a:p>
            <a:pPr algn="ctr"/>
            <a:r>
              <a:rPr lang="en-US" sz="5400" dirty="0"/>
              <a:t>“Fall” of Rome</a:t>
            </a:r>
            <a:endParaRPr lang="en-US" sz="5400" i="1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0" y="1143000"/>
            <a:ext cx="5210723" cy="1371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/>
              <a:t>476 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2547729"/>
            <a:ext cx="3854716" cy="20574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600" dirty="0"/>
              <a:t>Disintegration of centralized state in Europe.  Rise of Eastern Orthodoxy.</a:t>
            </a:r>
          </a:p>
        </p:txBody>
      </p:sp>
    </p:spTree>
    <p:extLst>
      <p:ext uri="{BB962C8B-B14F-4D97-AF65-F5344CB8AC3E}">
        <p14:creationId xmlns:p14="http://schemas.microsoft.com/office/powerpoint/2010/main" val="575403881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320 - 550 CE</a:t>
            </a:r>
            <a:r>
              <a:rPr lang="en-US" dirty="0"/>
              <a:t> </a:t>
            </a:r>
            <a:br>
              <a:rPr lang="en-US" dirty="0"/>
            </a:br>
            <a:endParaRPr lang="en-US" i="1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rgbClr val="191B0E"/>
                </a:solidFill>
                <a:ea typeface="+mj-ea"/>
                <a:cs typeface="+mj-cs"/>
              </a:rPr>
              <a:t>Gupta Empire </a:t>
            </a:r>
            <a:endParaRPr lang="en-US" sz="6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303212" y="2843684"/>
            <a:ext cx="4876800" cy="2923232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Golden Age of learning in India. Return to Hinduism.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018" y="2879992"/>
            <a:ext cx="3608294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17678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527 - 565CE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170613" y="2057399"/>
            <a:ext cx="5294502" cy="38036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rgbClr val="191B0E"/>
                </a:solidFill>
                <a:ea typeface="+mj-ea"/>
                <a:cs typeface="+mj-cs"/>
              </a:rPr>
              <a:t>Justinian rules Byzantine empire</a:t>
            </a:r>
            <a:endParaRPr lang="en-US" sz="6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269" y="1752600"/>
            <a:ext cx="5181600" cy="339205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Expansion of Byzantine influence in Mediterranean and Anatolia.  Constantinople.  Revised law codes.  Commission of major works of art and architecture.</a:t>
            </a:r>
          </a:p>
        </p:txBody>
      </p:sp>
    </p:spTree>
    <p:extLst>
      <p:ext uri="{BB962C8B-B14F-4D97-AF65-F5344CB8AC3E}">
        <p14:creationId xmlns:p14="http://schemas.microsoft.com/office/powerpoint/2010/main" val="2039099480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812" y="533400"/>
            <a:ext cx="5410200" cy="2310284"/>
          </a:xfrm>
        </p:spPr>
        <p:txBody>
          <a:bodyPr/>
          <a:lstStyle/>
          <a:p>
            <a:r>
              <a:rPr lang="en-US" b="1" dirty="0"/>
              <a:t>600 CE – 1450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399212" y="2209799"/>
            <a:ext cx="5029200" cy="2895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Post-classical Age (“Period 3”)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086" y="2590800"/>
            <a:ext cx="4905774" cy="301105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Interaction of Islam and Christianity.  Golden Age of Indian Ocean Trade.  Restructuring of civilizations on classical models.</a:t>
            </a:r>
          </a:p>
        </p:txBody>
      </p:sp>
    </p:spTree>
    <p:extLst>
      <p:ext uri="{BB962C8B-B14F-4D97-AF65-F5344CB8AC3E}">
        <p14:creationId xmlns:p14="http://schemas.microsoft.com/office/powerpoint/2010/main" val="4259801316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5929CC-8115-4C20-AB08-7469A62FA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618-907CE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56B3659-8064-47EE-8ED6-72FD76446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4012" y="1828800"/>
            <a:ext cx="4761102" cy="4032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Tang Dynasty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308618" y="2438400"/>
            <a:ext cx="4684901" cy="3011056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Spread of Buddhism in China.  Expansion of civil service exam.  Fast-ripening rice! An Lushan Rebellion most devastating in history.</a:t>
            </a:r>
          </a:p>
        </p:txBody>
      </p:sp>
    </p:spTree>
    <p:extLst>
      <p:ext uri="{BB962C8B-B14F-4D97-AF65-F5344CB8AC3E}">
        <p14:creationId xmlns:p14="http://schemas.microsoft.com/office/powerpoint/2010/main" val="707332116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6211" y="597457"/>
            <a:ext cx="3132215" cy="2157884"/>
          </a:xfrm>
        </p:spPr>
        <p:txBody>
          <a:bodyPr/>
          <a:lstStyle/>
          <a:p>
            <a:r>
              <a:rPr lang="en-US" b="1" dirty="0"/>
              <a:t>622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094413" y="1676399"/>
            <a:ext cx="5370702" cy="41846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5400" dirty="0"/>
          </a:p>
          <a:p>
            <a:pPr marL="0" indent="0">
              <a:buNone/>
            </a:pPr>
            <a:r>
              <a:rPr lang="en-US" sz="5400" dirty="0"/>
              <a:t>Founding of Islam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412" y="1828800"/>
            <a:ext cx="4347407" cy="384925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3600" dirty="0"/>
              <a:t>Establishment of third Abrahamic religion.  Competition for land/resources between Islam/Christianity emerges.  Split of Sunni/Shia.  Emergence of Sufism.</a:t>
            </a:r>
          </a:p>
        </p:txBody>
      </p:sp>
    </p:spTree>
    <p:extLst>
      <p:ext uri="{BB962C8B-B14F-4D97-AF65-F5344CB8AC3E}">
        <p14:creationId xmlns:p14="http://schemas.microsoft.com/office/powerpoint/2010/main" val="3780819478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661-750 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018212" y="1470954"/>
            <a:ext cx="5827902" cy="5175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Umayyad Caliphate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303212" y="3581400"/>
            <a:ext cx="4419600" cy="2249692"/>
          </a:xfrm>
        </p:spPr>
        <p:txBody>
          <a:bodyPr/>
          <a:lstStyle/>
          <a:p>
            <a:pPr algn="ctr"/>
            <a:r>
              <a:rPr lang="en-US" sz="3600" dirty="0"/>
              <a:t>Islam reaches Spain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175" y="4058580"/>
            <a:ext cx="6583154" cy="279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14481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732 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018212" y="1470954"/>
            <a:ext cx="5827902" cy="51752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Battle of Tours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303212" y="3581400"/>
            <a:ext cx="4419600" cy="2249692"/>
          </a:xfrm>
        </p:spPr>
        <p:txBody>
          <a:bodyPr/>
          <a:lstStyle/>
          <a:p>
            <a:pPr algn="ctr"/>
            <a:r>
              <a:rPr lang="en-US" sz="3600" dirty="0"/>
              <a:t>Spread of Islam into Europe halted</a:t>
            </a:r>
          </a:p>
        </p:txBody>
      </p:sp>
    </p:spTree>
    <p:extLst>
      <p:ext uri="{BB962C8B-B14F-4D97-AF65-F5344CB8AC3E}">
        <p14:creationId xmlns:p14="http://schemas.microsoft.com/office/powerpoint/2010/main" val="1054988434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3711" y="1295400"/>
            <a:ext cx="3854716" cy="1548284"/>
          </a:xfrm>
        </p:spPr>
        <p:txBody>
          <a:bodyPr/>
          <a:lstStyle/>
          <a:p>
            <a:r>
              <a:rPr lang="en-US" sz="4800" b="1" dirty="0"/>
              <a:t>c. 8000 BCE</a:t>
            </a:r>
            <a:br>
              <a:rPr lang="en-US" sz="4800" b="1" dirty="0"/>
            </a:br>
            <a:endParaRPr lang="en-US" b="1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254391" y="2438399"/>
            <a:ext cx="5210723" cy="34226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Beginning of agriculture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/>
              <a:t>Emergence of sedentary communities; domestication of animals</a:t>
            </a:r>
          </a:p>
        </p:txBody>
      </p:sp>
    </p:spTree>
    <p:extLst>
      <p:ext uri="{BB962C8B-B14F-4D97-AF65-F5344CB8AC3E}">
        <p14:creationId xmlns:p14="http://schemas.microsoft.com/office/powerpoint/2010/main" val="1768095090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5904" y="838201"/>
            <a:ext cx="4351415" cy="990600"/>
          </a:xfrm>
        </p:spPr>
        <p:txBody>
          <a:bodyPr/>
          <a:lstStyle/>
          <a:p>
            <a:pPr algn="ctr"/>
            <a:r>
              <a:rPr lang="en-US" b="1" dirty="0"/>
              <a:t>750 - 1258 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5789613" y="533400"/>
            <a:ext cx="5675502" cy="5327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Abbasid Caliphate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27012" y="2590799"/>
            <a:ext cx="5029200" cy="342899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600" dirty="0"/>
              <a:t>Baghdad major trading/intellectual; center.  Viziers, extensive trade, Turkish migration, translation of Western texts. Heavy Persian influence on culture.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391" y="3273426"/>
            <a:ext cx="5637213" cy="310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4048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5904" y="838201"/>
            <a:ext cx="4351415" cy="990600"/>
          </a:xfrm>
        </p:spPr>
        <p:txBody>
          <a:bodyPr/>
          <a:lstStyle/>
          <a:p>
            <a:pPr algn="ctr"/>
            <a:r>
              <a:rPr lang="en-US" b="1" dirty="0"/>
              <a:t>800 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5865812" y="1351894"/>
            <a:ext cx="5675502" cy="3124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Charlemagne crowned Holy Roman Emperor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27012" y="2590800"/>
            <a:ext cx="5029200" cy="3276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First “unification” of Europe after fall of Rome.  Creation of Holy Roman Empire.</a:t>
            </a:r>
          </a:p>
        </p:txBody>
      </p:sp>
    </p:spTree>
    <p:extLst>
      <p:ext uri="{BB962C8B-B14F-4D97-AF65-F5344CB8AC3E}">
        <p14:creationId xmlns:p14="http://schemas.microsoft.com/office/powerpoint/2010/main" val="2230634518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8FA70D-E18F-4B15-A934-8A9C2093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2" y="685801"/>
            <a:ext cx="4495800" cy="2170543"/>
          </a:xfrm>
        </p:spPr>
        <p:txBody>
          <a:bodyPr/>
          <a:lstStyle/>
          <a:p>
            <a:r>
              <a:rPr lang="en-US" sz="4800" b="1" dirty="0"/>
              <a:t>c. 800-1300 CE</a:t>
            </a:r>
            <a:br>
              <a:rPr lang="en-US" sz="4800" b="1" dirty="0"/>
            </a:br>
            <a:endParaRPr lang="en-US" sz="4800" b="1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02A16B5-D268-4C8A-9533-E057D2F46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412" y="2209800"/>
            <a:ext cx="4982123" cy="3657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Great Warming Period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74612" y="2533072"/>
            <a:ext cx="4953000" cy="301105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/>
              <a:t>Increase in agricultural production, general population growth, and establishment of stronger centralized states.  Will lead to increased warfare.</a:t>
            </a:r>
          </a:p>
        </p:txBody>
      </p:sp>
    </p:spTree>
    <p:extLst>
      <p:ext uri="{BB962C8B-B14F-4D97-AF65-F5344CB8AC3E}">
        <p14:creationId xmlns:p14="http://schemas.microsoft.com/office/powerpoint/2010/main" val="33407130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c. 900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Collapse of Classical Maya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50812" y="1905000"/>
            <a:ext cx="4915089" cy="39624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End of centralized authority in Central America and loss of written language.  Power vacuum for Aztecs.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145" y="3310212"/>
            <a:ext cx="6399213" cy="331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4801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8FA70D-E18F-4B15-A934-8A9C2093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2" y="685801"/>
            <a:ext cx="4495800" cy="2170543"/>
          </a:xfrm>
        </p:spPr>
        <p:txBody>
          <a:bodyPr/>
          <a:lstStyle/>
          <a:p>
            <a:r>
              <a:rPr lang="en-US" sz="4800" b="1" dirty="0"/>
              <a:t>c. 1000 CE</a:t>
            </a:r>
            <a:br>
              <a:rPr lang="en-US" sz="4800" b="1" dirty="0"/>
            </a:br>
            <a:endParaRPr lang="en-US" sz="4800" b="1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02A16B5-D268-4C8A-9533-E057D2F46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412" y="2209800"/>
            <a:ext cx="4982123" cy="3657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High Middle Ages begins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74612" y="2533071"/>
            <a:ext cx="4953000" cy="363912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/>
              <a:t>Warming period reaches state where agriculture is prolific.  Population rises.  States strengthen, and warfare increases in Europe. </a:t>
            </a:r>
          </a:p>
        </p:txBody>
      </p:sp>
    </p:spTree>
    <p:extLst>
      <p:ext uri="{BB962C8B-B14F-4D97-AF65-F5344CB8AC3E}">
        <p14:creationId xmlns:p14="http://schemas.microsoft.com/office/powerpoint/2010/main" val="3764483841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1054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704012" y="1828799"/>
            <a:ext cx="4761102" cy="4032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Great Schism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452" y="2590800"/>
            <a:ext cx="4199015" cy="302371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600" dirty="0"/>
              <a:t>Split of Catholic and Orthodox Churches, further isolating Western and Eastern Europe.</a:t>
            </a:r>
          </a:p>
        </p:txBody>
      </p:sp>
    </p:spTree>
    <p:extLst>
      <p:ext uri="{BB962C8B-B14F-4D97-AF65-F5344CB8AC3E}">
        <p14:creationId xmlns:p14="http://schemas.microsoft.com/office/powerpoint/2010/main" val="2595267688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1066 CE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254391" y="1142999"/>
            <a:ext cx="5707421" cy="47180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Norman conquest of England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12669" y="2514600"/>
            <a:ext cx="4876800" cy="3023716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Vikings (under William the Conqueror) create strong state in England, bringing it into the fold of continental Europe.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3212" y="3657600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75917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1204 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sz="6000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323012" y="2743199"/>
            <a:ext cx="5142102" cy="31178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Fourth Crusade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412" y="2856344"/>
            <a:ext cx="4724400" cy="3011056"/>
          </a:xfrm>
        </p:spPr>
        <p:txBody>
          <a:bodyPr>
            <a:normAutofit/>
          </a:bodyPr>
          <a:lstStyle/>
          <a:p>
            <a:r>
              <a:rPr lang="en-US" sz="3600" dirty="0"/>
              <a:t>Christians sack Constantinople, further weakening it against Muslim pressure.</a:t>
            </a:r>
          </a:p>
        </p:txBody>
      </p:sp>
    </p:spTree>
    <p:extLst>
      <p:ext uri="{BB962C8B-B14F-4D97-AF65-F5344CB8AC3E}">
        <p14:creationId xmlns:p14="http://schemas.microsoft.com/office/powerpoint/2010/main" val="3813696984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1206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627812" y="2209799"/>
            <a:ext cx="4837302" cy="3651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Mongol Empire emerges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3212" y="1981200"/>
            <a:ext cx="4724400" cy="38862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Largest land empire in history begins under Genghis Khan; Pax </a:t>
            </a:r>
            <a:r>
              <a:rPr lang="en-US" sz="3600" dirty="0" err="1"/>
              <a:t>Mongolica</a:t>
            </a:r>
            <a:r>
              <a:rPr lang="en-US" sz="3600" dirty="0"/>
              <a:t>;  Plague appears.</a:t>
            </a:r>
          </a:p>
        </p:txBody>
      </p:sp>
    </p:spTree>
    <p:extLst>
      <p:ext uri="{BB962C8B-B14F-4D97-AF65-F5344CB8AC3E}">
        <p14:creationId xmlns:p14="http://schemas.microsoft.com/office/powerpoint/2010/main" val="3377026338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1215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5942012" y="2843684"/>
            <a:ext cx="6172200" cy="30173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Magna Carta signed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613" y="1828800"/>
            <a:ext cx="5029199" cy="384925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Power of the monarchy in England becomes limited.  Inspirational/</a:t>
            </a:r>
            <a:r>
              <a:rPr lang="en-US" sz="3600" dirty="0" err="1"/>
              <a:t>influencial</a:t>
            </a:r>
            <a:r>
              <a:rPr lang="en-US" sz="3600" dirty="0"/>
              <a:t> document during Age of Revolution.</a:t>
            </a:r>
          </a:p>
        </p:txBody>
      </p:sp>
    </p:spTree>
    <p:extLst>
      <p:ext uri="{BB962C8B-B14F-4D97-AF65-F5344CB8AC3E}">
        <p14:creationId xmlns:p14="http://schemas.microsoft.com/office/powerpoint/2010/main" val="2745501423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812" y="685800"/>
            <a:ext cx="5105399" cy="2157884"/>
          </a:xfrm>
        </p:spPr>
        <p:txBody>
          <a:bodyPr/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sz="4800" b="1" dirty="0"/>
              <a:t>c. 3300-1700 BCE</a:t>
            </a:r>
            <a:br>
              <a:rPr lang="en-US" sz="4800" b="1" dirty="0"/>
            </a:br>
            <a:endParaRPr lang="en-US" b="1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254391" y="1219199"/>
            <a:ext cx="5210723" cy="21336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Indus Valley Civilization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23711" y="2971800"/>
            <a:ext cx="3854716" cy="28956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/>
              <a:t>Evidence of urban planning and centralized government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256" y="4116643"/>
            <a:ext cx="6670981" cy="274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86720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3711" y="685800"/>
            <a:ext cx="3854716" cy="1066800"/>
          </a:xfrm>
        </p:spPr>
        <p:txBody>
          <a:bodyPr/>
          <a:lstStyle/>
          <a:p>
            <a:pPr algn="ctr"/>
            <a:r>
              <a:rPr lang="en-US" b="1" dirty="0"/>
              <a:t>1258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5942012" y="2843684"/>
            <a:ext cx="6172200" cy="30173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Baghdad sacked by Mongols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2" y="2667000"/>
            <a:ext cx="4267200" cy="301105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End of the Abbasid Caliphate.</a:t>
            </a:r>
          </a:p>
        </p:txBody>
      </p:sp>
    </p:spTree>
    <p:extLst>
      <p:ext uri="{BB962C8B-B14F-4D97-AF65-F5344CB8AC3E}">
        <p14:creationId xmlns:p14="http://schemas.microsoft.com/office/powerpoint/2010/main" val="269301279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4AB577-3471-4F64-A51B-D663487FB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c. 1300-1700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FD277B7-326E-45CF-9E36-7948C4A18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2523" y="2133600"/>
            <a:ext cx="4608702" cy="20510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Renaissance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303212" y="2209800"/>
            <a:ext cx="4724400" cy="43434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Period of artistic and scientific advancement due to increased European wealth.</a:t>
            </a:r>
          </a:p>
        </p:txBody>
      </p:sp>
    </p:spTree>
    <p:extLst>
      <p:ext uri="{BB962C8B-B14F-4D97-AF65-F5344CB8AC3E}">
        <p14:creationId xmlns:p14="http://schemas.microsoft.com/office/powerpoint/2010/main" val="2505594471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4AB577-3471-4F64-A51B-D663487FB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c. 1300-1870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FD277B7-326E-45CF-9E36-7948C4A18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2523" y="838200"/>
            <a:ext cx="4608702" cy="33464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Little Ice Age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288869" y="2511425"/>
            <a:ext cx="4724400" cy="3346451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Reductions in agriculture leads to social unrest and famines.  Massive migrations. Rise of the potato.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074" y="3352800"/>
            <a:ext cx="5943600" cy="338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08203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9412" y="685800"/>
            <a:ext cx="4572000" cy="2157883"/>
          </a:xfrm>
        </p:spPr>
        <p:txBody>
          <a:bodyPr/>
          <a:lstStyle/>
          <a:p>
            <a:pPr algn="ctr"/>
            <a:r>
              <a:rPr lang="en-US" b="1" dirty="0"/>
              <a:t>1347 - 1348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475412" y="2438399"/>
            <a:ext cx="4989702" cy="34226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Bubonic Plague in Europe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412" y="2362200"/>
            <a:ext cx="4800600" cy="301105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Rapid shift in European demographics leads to weakening of feudal system and the Catholic Church.</a:t>
            </a:r>
          </a:p>
        </p:txBody>
      </p:sp>
    </p:spTree>
    <p:extLst>
      <p:ext uri="{BB962C8B-B14F-4D97-AF65-F5344CB8AC3E}">
        <p14:creationId xmlns:p14="http://schemas.microsoft.com/office/powerpoint/2010/main" val="3511931235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1812" y="685800"/>
            <a:ext cx="4724400" cy="2157883"/>
          </a:xfrm>
        </p:spPr>
        <p:txBody>
          <a:bodyPr/>
          <a:lstStyle/>
          <a:p>
            <a:r>
              <a:rPr lang="en-US" b="1" dirty="0"/>
              <a:t>1405 – 1433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5942012" y="1371600"/>
            <a:ext cx="6477000" cy="4489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Zheng He’s voyages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China begins isolationism during Ming Dynasty.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212" y="2743200"/>
            <a:ext cx="6424612" cy="348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16565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1438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7008812" y="2285999"/>
            <a:ext cx="4456302" cy="35750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Rise of Inca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012" y="1905000"/>
            <a:ext cx="4800600" cy="39624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Construction of roads linking areas along the west coast of South America. Gold as commodity (will attract the Spanish…). </a:t>
            </a:r>
          </a:p>
        </p:txBody>
      </p:sp>
    </p:spTree>
    <p:extLst>
      <p:ext uri="{BB962C8B-B14F-4D97-AF65-F5344CB8AC3E}">
        <p14:creationId xmlns:p14="http://schemas.microsoft.com/office/powerpoint/2010/main" val="4058308923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B41270-247B-43D7-A880-EBE68835A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2" y="685800"/>
            <a:ext cx="4122815" cy="1295399"/>
          </a:xfrm>
        </p:spPr>
        <p:txBody>
          <a:bodyPr/>
          <a:lstStyle/>
          <a:p>
            <a:pPr algn="ctr"/>
            <a:r>
              <a:rPr lang="en-US" b="1" dirty="0"/>
              <a:t>1453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4CCFF012-1FD2-4738-B93C-5DF69C69F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6813" y="1981199"/>
            <a:ext cx="5218302" cy="38798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Constantinople falls to Ottomans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6968" y="1676400"/>
            <a:ext cx="4380101" cy="449579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/>
              <a:t>End of European influence in Eastern Mediterranean trade.  New Islamic monopoly leads to Age of Exploration.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Intellectual resources shift west reinforcing Renaissance.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25796926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5612" y="685800"/>
            <a:ext cx="4724400" cy="2157883"/>
          </a:xfrm>
        </p:spPr>
        <p:txBody>
          <a:bodyPr/>
          <a:lstStyle/>
          <a:p>
            <a:r>
              <a:rPr lang="en-US" b="1" dirty="0"/>
              <a:t>1450 – 1750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627812" y="2209799"/>
            <a:ext cx="4837302" cy="3651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Early Modern Age (“Period 4”)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2856344"/>
            <a:ext cx="5180012" cy="301105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Interconnectivity of global empires and cultures.  Spread of new crops and European hegemony.</a:t>
            </a:r>
          </a:p>
        </p:txBody>
      </p:sp>
    </p:spTree>
    <p:extLst>
      <p:ext uri="{BB962C8B-B14F-4D97-AF65-F5344CB8AC3E}">
        <p14:creationId xmlns:p14="http://schemas.microsoft.com/office/powerpoint/2010/main" val="3911364872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1492 CE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5713413" y="685801"/>
            <a:ext cx="6858000" cy="51752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5400" dirty="0"/>
          </a:p>
          <a:p>
            <a:pPr marL="0" indent="0" algn="ctr">
              <a:buNone/>
            </a:pPr>
            <a:r>
              <a:rPr lang="en-US" sz="5400" dirty="0"/>
              <a:t>Columbus “discovers” America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Sorry, indigenous peoples of the Americas…</a:t>
            </a:r>
          </a:p>
        </p:txBody>
      </p:sp>
    </p:spTree>
    <p:extLst>
      <p:ext uri="{BB962C8B-B14F-4D97-AF65-F5344CB8AC3E}">
        <p14:creationId xmlns:p14="http://schemas.microsoft.com/office/powerpoint/2010/main" val="4000862085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1517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7008812" y="1981199"/>
            <a:ext cx="4456302" cy="38798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Protestant Reformation begins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2362200"/>
            <a:ext cx="5332411" cy="35052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Literacy rates increase, religious anxiety and witch hunts increase.  Beginning of Christian religious wars.</a:t>
            </a:r>
          </a:p>
        </p:txBody>
      </p:sp>
    </p:spTree>
    <p:extLst>
      <p:ext uri="{BB962C8B-B14F-4D97-AF65-F5344CB8AC3E}">
        <p14:creationId xmlns:p14="http://schemas.microsoft.com/office/powerpoint/2010/main" val="588282083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3711" y="1295400"/>
            <a:ext cx="3854716" cy="1548284"/>
          </a:xfrm>
        </p:spPr>
        <p:txBody>
          <a:bodyPr/>
          <a:lstStyle/>
          <a:p>
            <a:r>
              <a:rPr lang="en-US" sz="4800" b="1" dirty="0"/>
              <a:t>c. 3000 BCE</a:t>
            </a:r>
            <a:endParaRPr lang="en-US" b="1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254391" y="2667000"/>
            <a:ext cx="5210723" cy="31940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Bronze Age</a:t>
            </a:r>
          </a:p>
          <a:p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ctr">
              <a:lnSpc>
                <a:spcPct val="110000"/>
              </a:lnSpc>
            </a:pPr>
            <a:r>
              <a:rPr lang="en-US" sz="3600" dirty="0"/>
              <a:t>Stronger tools and weapons available increase productivity and warfare</a:t>
            </a:r>
          </a:p>
        </p:txBody>
      </p:sp>
    </p:spTree>
    <p:extLst>
      <p:ext uri="{BB962C8B-B14F-4D97-AF65-F5344CB8AC3E}">
        <p14:creationId xmlns:p14="http://schemas.microsoft.com/office/powerpoint/2010/main" val="1469324935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1600 CE </a:t>
            </a:r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246813" y="1904999"/>
            <a:ext cx="5218302" cy="39560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Rise of Tokugawa </a:t>
            </a:r>
            <a:r>
              <a:rPr lang="en-US" sz="5400" dirty="0" err="1"/>
              <a:t>Shogunate</a:t>
            </a: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612" y="2856344"/>
            <a:ext cx="4724400" cy="301105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Unification and isolationist policy of Japan.  Christians persecuted.</a:t>
            </a:r>
          </a:p>
        </p:txBody>
      </p:sp>
    </p:spTree>
    <p:extLst>
      <p:ext uri="{BB962C8B-B14F-4D97-AF65-F5344CB8AC3E}">
        <p14:creationId xmlns:p14="http://schemas.microsoft.com/office/powerpoint/2010/main" val="896263147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1812" y="685800"/>
            <a:ext cx="4046615" cy="2157884"/>
          </a:xfrm>
        </p:spPr>
        <p:txBody>
          <a:bodyPr/>
          <a:lstStyle/>
          <a:p>
            <a:r>
              <a:rPr lang="en-US" b="1" dirty="0"/>
              <a:t>1618-1648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246813" y="2209799"/>
            <a:ext cx="5218302" cy="3651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Thirty Years’ War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012" y="1905000"/>
            <a:ext cx="5029200" cy="39624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Religious war that resulted in the economic and environmental destruction of Germany.  Famine follows.</a:t>
            </a:r>
          </a:p>
        </p:txBody>
      </p:sp>
    </p:spTree>
    <p:extLst>
      <p:ext uri="{BB962C8B-B14F-4D97-AF65-F5344CB8AC3E}">
        <p14:creationId xmlns:p14="http://schemas.microsoft.com/office/powerpoint/2010/main" val="2181412518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7012" y="685800"/>
            <a:ext cx="4648200" cy="1447800"/>
          </a:xfrm>
        </p:spPr>
        <p:txBody>
          <a:bodyPr/>
          <a:lstStyle/>
          <a:p>
            <a:pPr algn="ctr"/>
            <a:r>
              <a:rPr lang="en-US" b="1" dirty="0"/>
              <a:t>1644 – 1912 CE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Qing Dynasty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Manchurians in China!  Opium Wars, Spheres of Influence, last dynasty of China.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545" y="2567151"/>
            <a:ext cx="6094413" cy="35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91575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1689 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sz="4800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5942012" y="2286000"/>
            <a:ext cx="6172200" cy="3575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Glorious Revolution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012" y="2933136"/>
            <a:ext cx="4953000" cy="25146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600" dirty="0"/>
              <a:t>English Bill of Rights established.  Constitutional monarchy!</a:t>
            </a:r>
          </a:p>
        </p:txBody>
      </p:sp>
    </p:spTree>
    <p:extLst>
      <p:ext uri="{BB962C8B-B14F-4D97-AF65-F5344CB8AC3E}">
        <p14:creationId xmlns:p14="http://schemas.microsoft.com/office/powerpoint/2010/main" val="436097243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8012" y="685800"/>
            <a:ext cx="4419600" cy="2157883"/>
          </a:xfrm>
        </p:spPr>
        <p:txBody>
          <a:bodyPr/>
          <a:lstStyle/>
          <a:p>
            <a:r>
              <a:rPr lang="en-US" b="1" dirty="0"/>
              <a:t>1750-1900 CE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7085012" y="2285999"/>
            <a:ext cx="4380102" cy="35750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Modern Age (“Period 5”)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012" y="2285999"/>
            <a:ext cx="4648200" cy="3886201"/>
          </a:xfrm>
        </p:spPr>
        <p:txBody>
          <a:bodyPr>
            <a:normAutofit fontScale="92500"/>
          </a:bodyPr>
          <a:lstStyle/>
          <a:p>
            <a:pPr algn="ctr"/>
            <a:r>
              <a:rPr lang="en-US" sz="3600" dirty="0"/>
              <a:t>Spread of Enlightenment ideas.  Age of Revolutions begins.  Industrialization!  Establishment of world’s first democratic republic.</a:t>
            </a:r>
          </a:p>
        </p:txBody>
      </p:sp>
    </p:spTree>
    <p:extLst>
      <p:ext uri="{BB962C8B-B14F-4D97-AF65-F5344CB8AC3E}">
        <p14:creationId xmlns:p14="http://schemas.microsoft.com/office/powerpoint/2010/main" val="1342173756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c. 1760 CE</a:t>
            </a: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5789612" y="2286000"/>
            <a:ext cx="6248400" cy="3727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Industrial Revolution begins in England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412" y="2291891"/>
            <a:ext cx="4724400" cy="301105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600" dirty="0"/>
              <a:t>Capitalism becomes a real thing.  Beginning of European and US economic and military hegemony.  Population explosion.</a:t>
            </a:r>
          </a:p>
        </p:txBody>
      </p:sp>
    </p:spTree>
    <p:extLst>
      <p:ext uri="{BB962C8B-B14F-4D97-AF65-F5344CB8AC3E}">
        <p14:creationId xmlns:p14="http://schemas.microsoft.com/office/powerpoint/2010/main" val="473192121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1776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5865812" y="2209799"/>
            <a:ext cx="6323013" cy="3651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American Revolution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812" y="2856344"/>
            <a:ext cx="5029199" cy="301105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Start of “revolutionary fever” and the accumulation of intense French debt.</a:t>
            </a:r>
          </a:p>
        </p:txBody>
      </p:sp>
    </p:spTree>
    <p:extLst>
      <p:ext uri="{BB962C8B-B14F-4D97-AF65-F5344CB8AC3E}">
        <p14:creationId xmlns:p14="http://schemas.microsoft.com/office/powerpoint/2010/main" val="2480729374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8012" y="533400"/>
            <a:ext cx="3626116" cy="2538884"/>
          </a:xfrm>
        </p:spPr>
        <p:txBody>
          <a:bodyPr/>
          <a:lstStyle/>
          <a:p>
            <a:pPr algn="ctr"/>
            <a:r>
              <a:rPr lang="en-US" b="1" dirty="0"/>
              <a:t>1789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094413" y="2590799"/>
            <a:ext cx="5370702" cy="3270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French Revolution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710" y="2856344"/>
            <a:ext cx="4303901" cy="301105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End of French feudalism, rise of Napoleon, end of absolute monarchy.</a:t>
            </a:r>
          </a:p>
        </p:txBody>
      </p:sp>
    </p:spTree>
    <p:extLst>
      <p:ext uri="{BB962C8B-B14F-4D97-AF65-F5344CB8AC3E}">
        <p14:creationId xmlns:p14="http://schemas.microsoft.com/office/powerpoint/2010/main" val="4221549759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1799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170613" y="1447799"/>
            <a:ext cx="5294502" cy="44132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Napoleon crowned emperor (France)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Beginning of Napoleonic Wars</a:t>
            </a:r>
          </a:p>
        </p:txBody>
      </p:sp>
    </p:spTree>
    <p:extLst>
      <p:ext uri="{BB962C8B-B14F-4D97-AF65-F5344CB8AC3E}">
        <p14:creationId xmlns:p14="http://schemas.microsoft.com/office/powerpoint/2010/main" val="3516347644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1804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399212" y="1981199"/>
            <a:ext cx="5065902" cy="38798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Haitian Independence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First and only successful slave revolt.</a:t>
            </a:r>
          </a:p>
        </p:txBody>
      </p:sp>
    </p:spTree>
    <p:extLst>
      <p:ext uri="{BB962C8B-B14F-4D97-AF65-F5344CB8AC3E}">
        <p14:creationId xmlns:p14="http://schemas.microsoft.com/office/powerpoint/2010/main" val="3671013621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814" y="685800"/>
            <a:ext cx="5029198" cy="2157884"/>
          </a:xfrm>
        </p:spPr>
        <p:txBody>
          <a:bodyPr/>
          <a:lstStyle/>
          <a:p>
            <a:pPr algn="ctr"/>
            <a:r>
              <a:rPr lang="en-US" sz="4800" b="1" dirty="0"/>
              <a:t>c. 1770</a:t>
            </a:r>
            <a:r>
              <a:rPr lang="en-US" sz="4800" dirty="0"/>
              <a:t/>
            </a:r>
            <a:br>
              <a:rPr lang="en-US" sz="4800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5713412" y="1219200"/>
            <a:ext cx="6324599" cy="1752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Babylonian Empire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379412" y="2843684"/>
            <a:ext cx="4199015" cy="3023716"/>
          </a:xfrm>
        </p:spPr>
        <p:txBody>
          <a:bodyPr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en-US" sz="3600" dirty="0"/>
              <a:t>Hammurabi’s Code developed.  Model for future laws codes and influential on Hebrew scriptures.</a:t>
            </a:r>
          </a:p>
        </p:txBody>
      </p:sp>
    </p:spTree>
    <p:extLst>
      <p:ext uri="{BB962C8B-B14F-4D97-AF65-F5344CB8AC3E}">
        <p14:creationId xmlns:p14="http://schemas.microsoft.com/office/powerpoint/2010/main" val="3764327991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1815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5865812" y="2843683"/>
            <a:ext cx="5943599" cy="30173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Congress of Vienna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812" y="2362200"/>
            <a:ext cx="3854716" cy="3011056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After Napoleonic Wars, European borders redrawn to balance power.</a:t>
            </a:r>
          </a:p>
        </p:txBody>
      </p:sp>
    </p:spTree>
    <p:extLst>
      <p:ext uri="{BB962C8B-B14F-4D97-AF65-F5344CB8AC3E}">
        <p14:creationId xmlns:p14="http://schemas.microsoft.com/office/powerpoint/2010/main" val="1475284102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3710" y="685800"/>
            <a:ext cx="4151501" cy="2157884"/>
          </a:xfrm>
        </p:spPr>
        <p:txBody>
          <a:bodyPr/>
          <a:lstStyle/>
          <a:p>
            <a:r>
              <a:rPr lang="en-US" b="1" dirty="0"/>
              <a:t>1839-1878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018213" y="2285999"/>
            <a:ext cx="5446902" cy="35750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Tanzimat Reforms (Ottoman)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4609" y="2818044"/>
            <a:ext cx="4495800" cy="301105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Failed attempt to modernize Ottoman Empire.  Will continue to deteriorate.</a:t>
            </a:r>
          </a:p>
        </p:txBody>
      </p:sp>
    </p:spTree>
    <p:extLst>
      <p:ext uri="{BB962C8B-B14F-4D97-AF65-F5344CB8AC3E}">
        <p14:creationId xmlns:p14="http://schemas.microsoft.com/office/powerpoint/2010/main" val="4096387467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3710" y="685800"/>
            <a:ext cx="4151501" cy="2157884"/>
          </a:xfrm>
        </p:spPr>
        <p:txBody>
          <a:bodyPr/>
          <a:lstStyle/>
          <a:p>
            <a:pPr algn="ctr"/>
            <a:r>
              <a:rPr lang="en-US" b="1" dirty="0"/>
              <a:t>1848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018212" y="2285999"/>
            <a:ext cx="5714999" cy="35750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Year of Revolutions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32" y="2057400"/>
            <a:ext cx="4715479" cy="301105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Year of revolutionary fever for Europe!  Exceptions are England (constitutional monarchy) and Russia (tsars…)</a:t>
            </a:r>
          </a:p>
        </p:txBody>
      </p:sp>
    </p:spTree>
    <p:extLst>
      <p:ext uri="{BB962C8B-B14F-4D97-AF65-F5344CB8AC3E}">
        <p14:creationId xmlns:p14="http://schemas.microsoft.com/office/powerpoint/2010/main" val="1047380404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1853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018213" y="2057399"/>
            <a:ext cx="5446902" cy="38036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Commodore Perry “opens” Japan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812" y="2209800"/>
            <a:ext cx="3854716" cy="301105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End of Japanese isolationism.  Beginning of the end for Tokugawa </a:t>
            </a:r>
            <a:r>
              <a:rPr lang="en-US" sz="3600" dirty="0" err="1"/>
              <a:t>shogunate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7841673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1861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246813" y="2133599"/>
            <a:ext cx="5218302" cy="37274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Tsar Alexander II frees serfs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Last vestiges of feudalism ended.  Russia begins to industrialize.</a:t>
            </a:r>
          </a:p>
        </p:txBody>
      </p:sp>
    </p:spTree>
    <p:extLst>
      <p:ext uri="{BB962C8B-B14F-4D97-AF65-F5344CB8AC3E}">
        <p14:creationId xmlns:p14="http://schemas.microsoft.com/office/powerpoint/2010/main" val="2237238017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1885 CE</a:t>
            </a: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170612" y="2286000"/>
            <a:ext cx="5791200" cy="35750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Berlin Conference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Division of Africa</a:t>
            </a:r>
          </a:p>
        </p:txBody>
      </p:sp>
    </p:spTree>
    <p:extLst>
      <p:ext uri="{BB962C8B-B14F-4D97-AF65-F5344CB8AC3E}">
        <p14:creationId xmlns:p14="http://schemas.microsoft.com/office/powerpoint/2010/main" val="1236386793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1898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551612" y="2209799"/>
            <a:ext cx="4913502" cy="3651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Spanish-American War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U.S. asserts itself as international power.</a:t>
            </a:r>
          </a:p>
        </p:txBody>
      </p:sp>
    </p:spTree>
    <p:extLst>
      <p:ext uri="{BB962C8B-B14F-4D97-AF65-F5344CB8AC3E}">
        <p14:creationId xmlns:p14="http://schemas.microsoft.com/office/powerpoint/2010/main" val="4089470510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09600"/>
            <a:ext cx="5256212" cy="2234084"/>
          </a:xfrm>
        </p:spPr>
        <p:txBody>
          <a:bodyPr/>
          <a:lstStyle/>
          <a:p>
            <a:r>
              <a:rPr lang="en-US" b="1" dirty="0"/>
              <a:t>1900 CE – present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170612" y="2057399"/>
            <a:ext cx="5791199" cy="38036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Contemporary Age (“Period 6”)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3600" dirty="0"/>
              <a:t>Age of military technology, global integration and scientific breakthroughs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11773640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3711" y="698460"/>
            <a:ext cx="3854716" cy="2157884"/>
          </a:xfrm>
        </p:spPr>
        <p:txBody>
          <a:bodyPr/>
          <a:lstStyle/>
          <a:p>
            <a:r>
              <a:rPr lang="en-US" b="1" dirty="0"/>
              <a:t>1905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551612" y="2285999"/>
            <a:ext cx="4913502" cy="35750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Russo-Japanese War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2" y="2057400"/>
            <a:ext cx="3854716" cy="301105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Japan becomes a true military adversary.  Russia realizes that it needs to step up industrialization.</a:t>
            </a:r>
          </a:p>
        </p:txBody>
      </p:sp>
    </p:spTree>
    <p:extLst>
      <p:ext uri="{BB962C8B-B14F-4D97-AF65-F5344CB8AC3E}">
        <p14:creationId xmlns:p14="http://schemas.microsoft.com/office/powerpoint/2010/main" val="1485995924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1911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170612" y="2209799"/>
            <a:ext cx="5714999" cy="3651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Chinese Revolution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412" y="2209799"/>
            <a:ext cx="4572000" cy="3657601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End of Confucian China.  Battle between communism (CCP) and Kuomintang.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381207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3711" y="990600"/>
            <a:ext cx="3854716" cy="1853084"/>
          </a:xfrm>
        </p:spPr>
        <p:txBody>
          <a:bodyPr/>
          <a:lstStyle/>
          <a:p>
            <a:r>
              <a:rPr lang="en-US" sz="4800" b="1" dirty="0"/>
              <a:t>c. 1300 BCE</a:t>
            </a:r>
            <a:r>
              <a:rPr lang="en-US" sz="4800" dirty="0"/>
              <a:t/>
            </a:r>
            <a:br>
              <a:rPr lang="en-US" sz="4800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254391" y="2590799"/>
            <a:ext cx="5210723" cy="32702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Iron 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3600" dirty="0"/>
              <a:t>Less-expensive metal makes use of metal tools widespread.  Larger armies.</a:t>
            </a:r>
          </a:p>
        </p:txBody>
      </p:sp>
    </p:spTree>
    <p:extLst>
      <p:ext uri="{BB962C8B-B14F-4D97-AF65-F5344CB8AC3E}">
        <p14:creationId xmlns:p14="http://schemas.microsoft.com/office/powerpoint/2010/main" val="3509707309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3710" y="685800"/>
            <a:ext cx="4151501" cy="2157884"/>
          </a:xfrm>
        </p:spPr>
        <p:txBody>
          <a:bodyPr/>
          <a:lstStyle/>
          <a:p>
            <a:r>
              <a:rPr lang="en-US" b="1" dirty="0"/>
              <a:t>1914-1918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7008812" y="2362199"/>
            <a:ext cx="4456302" cy="34988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World War 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6926" y="2856344"/>
            <a:ext cx="4753087" cy="3011056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First total warfare scenario.  Targeting of civilian populations, and new deadlier military weapons.  </a:t>
            </a:r>
          </a:p>
        </p:txBody>
      </p:sp>
    </p:spTree>
    <p:extLst>
      <p:ext uri="{BB962C8B-B14F-4D97-AF65-F5344CB8AC3E}">
        <p14:creationId xmlns:p14="http://schemas.microsoft.com/office/powerpoint/2010/main" val="1721131324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1917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094412" y="2285999"/>
            <a:ext cx="5714999" cy="35750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Russian Revolution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End of reign of the tsars.  Transition to communism.</a:t>
            </a:r>
          </a:p>
        </p:txBody>
      </p:sp>
    </p:spTree>
    <p:extLst>
      <p:ext uri="{BB962C8B-B14F-4D97-AF65-F5344CB8AC3E}">
        <p14:creationId xmlns:p14="http://schemas.microsoft.com/office/powerpoint/2010/main" val="2552108716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1929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5789612" y="2057399"/>
            <a:ext cx="5943599" cy="3803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Stock Market Crash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Great Depression begins</a:t>
            </a:r>
          </a:p>
        </p:txBody>
      </p:sp>
    </p:spTree>
    <p:extLst>
      <p:ext uri="{BB962C8B-B14F-4D97-AF65-F5344CB8AC3E}">
        <p14:creationId xmlns:p14="http://schemas.microsoft.com/office/powerpoint/2010/main" val="4133053198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1937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170612" y="2133600"/>
            <a:ext cx="5294503" cy="3727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Rape of Nanjing / Nanking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Unofficial beginning of World War II</a:t>
            </a:r>
          </a:p>
        </p:txBody>
      </p:sp>
    </p:spTree>
    <p:extLst>
      <p:ext uri="{BB962C8B-B14F-4D97-AF65-F5344CB8AC3E}">
        <p14:creationId xmlns:p14="http://schemas.microsoft.com/office/powerpoint/2010/main" val="3242143139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3710" y="685800"/>
            <a:ext cx="4684901" cy="2157884"/>
          </a:xfrm>
        </p:spPr>
        <p:txBody>
          <a:bodyPr/>
          <a:lstStyle/>
          <a:p>
            <a:r>
              <a:rPr lang="en-US" b="1" dirty="0"/>
              <a:t>1939-1945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7008812" y="2209799"/>
            <a:ext cx="4456302" cy="3651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World War II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End of Great Depression.  Beginning of Atomic Age.</a:t>
            </a:r>
          </a:p>
        </p:txBody>
      </p:sp>
    </p:spTree>
    <p:extLst>
      <p:ext uri="{BB962C8B-B14F-4D97-AF65-F5344CB8AC3E}">
        <p14:creationId xmlns:p14="http://schemas.microsoft.com/office/powerpoint/2010/main" val="2756591428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1947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018212" y="2209799"/>
            <a:ext cx="5714999" cy="3651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Truman Doctrine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Start of Cold War</a:t>
            </a:r>
          </a:p>
        </p:txBody>
      </p:sp>
    </p:spTree>
    <p:extLst>
      <p:ext uri="{BB962C8B-B14F-4D97-AF65-F5344CB8AC3E}">
        <p14:creationId xmlns:p14="http://schemas.microsoft.com/office/powerpoint/2010/main" val="4129595403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1948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780212" y="2209799"/>
            <a:ext cx="4684902" cy="3651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Birth of Israel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3213" y="2856344"/>
            <a:ext cx="4876800" cy="301105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First national state for the Jewish.  Beginning of direct conflict with Palestine and Pan-Arab states.</a:t>
            </a:r>
          </a:p>
        </p:txBody>
      </p:sp>
    </p:spTree>
    <p:extLst>
      <p:ext uri="{BB962C8B-B14F-4D97-AF65-F5344CB8AC3E}">
        <p14:creationId xmlns:p14="http://schemas.microsoft.com/office/powerpoint/2010/main" val="627993677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3710" y="685800"/>
            <a:ext cx="4227701" cy="2157884"/>
          </a:xfrm>
        </p:spPr>
        <p:txBody>
          <a:bodyPr/>
          <a:lstStyle/>
          <a:p>
            <a:r>
              <a:rPr lang="en-US" b="1" dirty="0"/>
              <a:t>1950-1953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7008812" y="1981199"/>
            <a:ext cx="4456302" cy="38798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Korean War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Proxy War that established communist North and republican South Koreas.</a:t>
            </a:r>
          </a:p>
        </p:txBody>
      </p:sp>
    </p:spTree>
    <p:extLst>
      <p:ext uri="{BB962C8B-B14F-4D97-AF65-F5344CB8AC3E}">
        <p14:creationId xmlns:p14="http://schemas.microsoft.com/office/powerpoint/2010/main" val="1205541643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1956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7008812" y="1981200"/>
            <a:ext cx="4038600" cy="3879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Suez Canal Nationalized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Egypt takes control of essential maritime trade route to the east.</a:t>
            </a:r>
          </a:p>
        </p:txBody>
      </p:sp>
    </p:spTree>
    <p:extLst>
      <p:ext uri="{BB962C8B-B14F-4D97-AF65-F5344CB8AC3E}">
        <p14:creationId xmlns:p14="http://schemas.microsoft.com/office/powerpoint/2010/main" val="2938250564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1957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399212" y="2133599"/>
            <a:ext cx="5065902" cy="3727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Independence of Ghana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812" y="2856344"/>
            <a:ext cx="4876800" cy="301105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First peaceful African independence movement. Set the tone for the ideal transition to statehood.</a:t>
            </a:r>
          </a:p>
        </p:txBody>
      </p:sp>
    </p:spTree>
    <p:extLst>
      <p:ext uri="{BB962C8B-B14F-4D97-AF65-F5344CB8AC3E}">
        <p14:creationId xmlns:p14="http://schemas.microsoft.com/office/powerpoint/2010/main" val="3847876050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3711" y="990600"/>
            <a:ext cx="3854716" cy="1853084"/>
          </a:xfrm>
        </p:spPr>
        <p:txBody>
          <a:bodyPr/>
          <a:lstStyle/>
          <a:p>
            <a:pPr algn="ctr"/>
            <a:r>
              <a:rPr lang="en-US" sz="4800" dirty="0"/>
              <a:t>c. 626 BCE to 539 BCE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254391" y="2590799"/>
            <a:ext cx="5210723" cy="32702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Neo-Babylonian Empire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711" y="2856344"/>
            <a:ext cx="3854716" cy="354445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600" dirty="0"/>
              <a:t>Major Jewish diaspora (Babylonian Captivity).  Cyrus defeats empire and frees Jews. Cyrus Cylinder.</a:t>
            </a:r>
          </a:p>
        </p:txBody>
      </p:sp>
    </p:spTree>
    <p:extLst>
      <p:ext uri="{BB962C8B-B14F-4D97-AF65-F5344CB8AC3E}">
        <p14:creationId xmlns:p14="http://schemas.microsoft.com/office/powerpoint/2010/main" val="890638024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1959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323012" y="2133600"/>
            <a:ext cx="5333999" cy="3727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Cuban Revolution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Cuba becomes communist.</a:t>
            </a:r>
          </a:p>
        </p:txBody>
      </p:sp>
    </p:spTree>
    <p:extLst>
      <p:ext uri="{BB962C8B-B14F-4D97-AF65-F5344CB8AC3E}">
        <p14:creationId xmlns:p14="http://schemas.microsoft.com/office/powerpoint/2010/main" val="1359766152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1962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5865812" y="2133600"/>
            <a:ext cx="6172199" cy="3803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Cuban Missile Crisis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3212" y="2743200"/>
            <a:ext cx="4648199" cy="31242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Conflict encourages communication between U.S. and Soviet Union to avoid nuclear war.</a:t>
            </a:r>
          </a:p>
        </p:txBody>
      </p:sp>
    </p:spTree>
    <p:extLst>
      <p:ext uri="{BB962C8B-B14F-4D97-AF65-F5344CB8AC3E}">
        <p14:creationId xmlns:p14="http://schemas.microsoft.com/office/powerpoint/2010/main" val="2313973788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3710" y="685800"/>
            <a:ext cx="4075301" cy="2157884"/>
          </a:xfrm>
        </p:spPr>
        <p:txBody>
          <a:bodyPr/>
          <a:lstStyle/>
          <a:p>
            <a:r>
              <a:rPr lang="en-US" b="1" dirty="0"/>
              <a:t>1966-1976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5789611" y="1676400"/>
            <a:ext cx="6096001" cy="41846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Cultural Revolution (China)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5111" y="2508789"/>
            <a:ext cx="5029200" cy="301105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China spends ten years without an education system and endures extremely repressive censorship.</a:t>
            </a:r>
          </a:p>
        </p:txBody>
      </p:sp>
    </p:spTree>
    <p:extLst>
      <p:ext uri="{BB962C8B-B14F-4D97-AF65-F5344CB8AC3E}">
        <p14:creationId xmlns:p14="http://schemas.microsoft.com/office/powerpoint/2010/main" val="1218376347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1989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170612" y="2209800"/>
            <a:ext cx="5791200" cy="3623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Tiananmen Square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Chinese students unsuccessfully push for greater freedom in China</a:t>
            </a:r>
          </a:p>
        </p:txBody>
      </p:sp>
    </p:spTree>
    <p:extLst>
      <p:ext uri="{BB962C8B-B14F-4D97-AF65-F5344CB8AC3E}">
        <p14:creationId xmlns:p14="http://schemas.microsoft.com/office/powerpoint/2010/main" val="2998894186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0516" y="714226"/>
            <a:ext cx="3854716" cy="2157884"/>
          </a:xfrm>
        </p:spPr>
        <p:txBody>
          <a:bodyPr/>
          <a:lstStyle/>
          <a:p>
            <a:pPr algn="ctr"/>
            <a:r>
              <a:rPr lang="en-US" sz="4800" b="1" dirty="0"/>
              <a:t>1989 CE</a:t>
            </a: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170613" y="1600199"/>
            <a:ext cx="5294502" cy="42608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Internet available for consumer use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274" y="2480363"/>
            <a:ext cx="5029200" cy="301105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Digital information becomes available to the public transforming the fabric of communication and learning</a:t>
            </a:r>
          </a:p>
        </p:txBody>
      </p:sp>
    </p:spTree>
    <p:extLst>
      <p:ext uri="{BB962C8B-B14F-4D97-AF65-F5344CB8AC3E}">
        <p14:creationId xmlns:p14="http://schemas.microsoft.com/office/powerpoint/2010/main" val="1614999179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1991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246813" y="1676399"/>
            <a:ext cx="5218302" cy="4184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End of Cold War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USSR dissolves</a:t>
            </a:r>
          </a:p>
        </p:txBody>
      </p:sp>
    </p:spTree>
    <p:extLst>
      <p:ext uri="{BB962C8B-B14F-4D97-AF65-F5344CB8AC3E}">
        <p14:creationId xmlns:p14="http://schemas.microsoft.com/office/powerpoint/2010/main" val="1018097279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2001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704012" y="2057399"/>
            <a:ext cx="4761102" cy="3803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9/11 Attacks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5361" y="2508789"/>
            <a:ext cx="4351415" cy="301105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Global terrorism takes forefront of domestic and international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1903435953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2004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5942012" y="2209800"/>
            <a:ext cx="5714999" cy="3651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Facebook founded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3600" dirty="0"/>
              <a:t>Era of global organization and connection through social media</a:t>
            </a:r>
          </a:p>
        </p:txBody>
      </p:sp>
    </p:spTree>
    <p:extLst>
      <p:ext uri="{BB962C8B-B14F-4D97-AF65-F5344CB8AC3E}">
        <p14:creationId xmlns:p14="http://schemas.microsoft.com/office/powerpoint/2010/main" val="591043183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2011 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094412" y="1981200"/>
            <a:ext cx="5867400" cy="3879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Arab Spring begins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Fuse that triggers revolutionary fever in Middle East.</a:t>
            </a:r>
          </a:p>
        </p:txBody>
      </p:sp>
    </p:spTree>
    <p:extLst>
      <p:ext uri="{BB962C8B-B14F-4D97-AF65-F5344CB8AC3E}">
        <p14:creationId xmlns:p14="http://schemas.microsoft.com/office/powerpoint/2010/main" val="292175865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4569" y="838200"/>
            <a:ext cx="4953000" cy="1395883"/>
          </a:xfrm>
        </p:spPr>
        <p:txBody>
          <a:bodyPr/>
          <a:lstStyle/>
          <a:p>
            <a:r>
              <a:rPr lang="en-US" sz="4800" b="1" dirty="0"/>
              <a:t>600BCE – 600CE</a:t>
            </a:r>
            <a:br>
              <a:rPr lang="en-US" sz="4800" b="1" dirty="0"/>
            </a:br>
            <a:endParaRPr lang="en-US" b="1" dirty="0"/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6254391" y="2590799"/>
            <a:ext cx="5210723" cy="32702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Classical Age (“Period 2”) </a:t>
            </a:r>
          </a:p>
          <a:p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en-US" sz="3600" dirty="0"/>
              <a:t>Establishment of first true empires.  “Golden Age” of many civilizations to be emulated by later civilizations.</a:t>
            </a:r>
          </a:p>
        </p:txBody>
      </p:sp>
    </p:spTree>
    <p:extLst>
      <p:ext uri="{BB962C8B-B14F-4D97-AF65-F5344CB8AC3E}">
        <p14:creationId xmlns:p14="http://schemas.microsoft.com/office/powerpoint/2010/main" val="2962697657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98950B5-7B6B-4C28-8458-CAB8EA4CB2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0</TotalTime>
  <Words>1687</Words>
  <Application>Microsoft Office PowerPoint</Application>
  <PresentationFormat>Custom</PresentationFormat>
  <Paragraphs>267</Paragraphs>
  <Slides>88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3" baseType="lpstr">
      <vt:lpstr>Calibri</vt:lpstr>
      <vt:lpstr>Century Gothic</vt:lpstr>
      <vt:lpstr>Franklin Gothic Book</vt:lpstr>
      <vt:lpstr>Times New Roman</vt:lpstr>
      <vt:lpstr>Crop</vt:lpstr>
      <vt:lpstr>APWH Turning Points</vt:lpstr>
      <vt:lpstr>8000BCE-600BCE </vt:lpstr>
      <vt:lpstr>c. 8000 BCE </vt:lpstr>
      <vt:lpstr> c. 3300-1700 BCE </vt:lpstr>
      <vt:lpstr>c. 3000 BCE</vt:lpstr>
      <vt:lpstr>c. 1770 </vt:lpstr>
      <vt:lpstr>c. 1300 BCE </vt:lpstr>
      <vt:lpstr>c. 626 BCE to 539 BCE</vt:lpstr>
      <vt:lpstr>600BCE – 600CE </vt:lpstr>
      <vt:lpstr>c. 600 BCE </vt:lpstr>
      <vt:lpstr>522–486 BCE </vt:lpstr>
      <vt:lpstr>c. 500-300 BCE </vt:lpstr>
      <vt:lpstr>323 BCE </vt:lpstr>
      <vt:lpstr> 322 BCE-184 BCE </vt:lpstr>
      <vt:lpstr>221 BCE</vt:lpstr>
      <vt:lpstr>206BCE - 220 CE </vt:lpstr>
      <vt:lpstr>27BCE - 180 CE  </vt:lpstr>
      <vt:lpstr>32 CE </vt:lpstr>
      <vt:lpstr>285 CE </vt:lpstr>
      <vt:lpstr>333 CE</vt:lpstr>
      <vt:lpstr> c. 400 CE</vt:lpstr>
      <vt:lpstr>“Fall” of Rome</vt:lpstr>
      <vt:lpstr>320 - 550 CE  </vt:lpstr>
      <vt:lpstr>527 - 565CE </vt:lpstr>
      <vt:lpstr>600 CE – 1450 CE </vt:lpstr>
      <vt:lpstr>618-907CE </vt:lpstr>
      <vt:lpstr>622 CE </vt:lpstr>
      <vt:lpstr>661-750 CE  </vt:lpstr>
      <vt:lpstr>732 CE  </vt:lpstr>
      <vt:lpstr>750 - 1258 CE  </vt:lpstr>
      <vt:lpstr>800 CE  </vt:lpstr>
      <vt:lpstr>c. 800-1300 CE </vt:lpstr>
      <vt:lpstr>c. 900 CE </vt:lpstr>
      <vt:lpstr>c. 1000 CE </vt:lpstr>
      <vt:lpstr>1054 CE </vt:lpstr>
      <vt:lpstr>1066 CE  </vt:lpstr>
      <vt:lpstr>1204 CE  </vt:lpstr>
      <vt:lpstr>1206 CE </vt:lpstr>
      <vt:lpstr>1215 CE </vt:lpstr>
      <vt:lpstr>1258 CE </vt:lpstr>
      <vt:lpstr>c. 1300-1700 </vt:lpstr>
      <vt:lpstr>c. 1300-1870 </vt:lpstr>
      <vt:lpstr>1347 - 1348 CE </vt:lpstr>
      <vt:lpstr>1405 – 1433 CE </vt:lpstr>
      <vt:lpstr>1438 CE </vt:lpstr>
      <vt:lpstr>1453 CE </vt:lpstr>
      <vt:lpstr>1450 – 1750 CE </vt:lpstr>
      <vt:lpstr>1492 CE </vt:lpstr>
      <vt:lpstr>1517 CE </vt:lpstr>
      <vt:lpstr>1600 CE </vt:lpstr>
      <vt:lpstr>1618-1648 CE </vt:lpstr>
      <vt:lpstr>1644 – 1912 CE</vt:lpstr>
      <vt:lpstr>1689 CE  </vt:lpstr>
      <vt:lpstr>1750-1900 CE </vt:lpstr>
      <vt:lpstr>c. 1760 CE </vt:lpstr>
      <vt:lpstr>1776 CE </vt:lpstr>
      <vt:lpstr>1789 CE </vt:lpstr>
      <vt:lpstr>1799 CE </vt:lpstr>
      <vt:lpstr>1804 CE </vt:lpstr>
      <vt:lpstr>1815 CE </vt:lpstr>
      <vt:lpstr>1839-1878 CE </vt:lpstr>
      <vt:lpstr>1848 CE </vt:lpstr>
      <vt:lpstr>1853 CE </vt:lpstr>
      <vt:lpstr>1861 CE </vt:lpstr>
      <vt:lpstr>1885 CE </vt:lpstr>
      <vt:lpstr>1898 CE </vt:lpstr>
      <vt:lpstr>1900 CE – present </vt:lpstr>
      <vt:lpstr>1905 CE </vt:lpstr>
      <vt:lpstr>1911 CE </vt:lpstr>
      <vt:lpstr>1914-1918 CE </vt:lpstr>
      <vt:lpstr>1917 CE </vt:lpstr>
      <vt:lpstr>1929 CE </vt:lpstr>
      <vt:lpstr>1937 CE </vt:lpstr>
      <vt:lpstr>1939-1945 CE </vt:lpstr>
      <vt:lpstr>1947 CE </vt:lpstr>
      <vt:lpstr>1948 CE </vt:lpstr>
      <vt:lpstr>1950-1953 CE </vt:lpstr>
      <vt:lpstr>1956 CE </vt:lpstr>
      <vt:lpstr>1957 CE </vt:lpstr>
      <vt:lpstr>1959 CE </vt:lpstr>
      <vt:lpstr>1962 CE </vt:lpstr>
      <vt:lpstr>1966-1976 CE </vt:lpstr>
      <vt:lpstr>1989 CE </vt:lpstr>
      <vt:lpstr>1989 CE </vt:lpstr>
      <vt:lpstr>1991 CE </vt:lpstr>
      <vt:lpstr>2001 CE </vt:lpstr>
      <vt:lpstr>2004 CE </vt:lpstr>
      <vt:lpstr>2011 CE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2017-05-09T01:40:17Z</dcterms:created>
  <dcterms:modified xsi:type="dcterms:W3CDTF">2018-11-02T17:20:58Z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TC034605859991</vt:lpwstr>
  </property>
</Properties>
</file>