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38"/>
  </p:handoutMasterIdLst>
  <p:sldIdLst>
    <p:sldId id="257" r:id="rId2"/>
    <p:sldId id="258" r:id="rId3"/>
    <p:sldId id="259" r:id="rId4"/>
    <p:sldId id="263" r:id="rId5"/>
    <p:sldId id="260" r:id="rId6"/>
    <p:sldId id="261" r:id="rId7"/>
    <p:sldId id="262" r:id="rId8"/>
    <p:sldId id="264" r:id="rId9"/>
    <p:sldId id="290" r:id="rId10"/>
    <p:sldId id="294" r:id="rId11"/>
    <p:sldId id="266" r:id="rId12"/>
    <p:sldId id="295" r:id="rId13"/>
    <p:sldId id="297" r:id="rId14"/>
    <p:sldId id="298" r:id="rId15"/>
    <p:sldId id="299" r:id="rId16"/>
    <p:sldId id="291" r:id="rId17"/>
    <p:sldId id="292" r:id="rId18"/>
    <p:sldId id="293" r:id="rId19"/>
    <p:sldId id="268" r:id="rId20"/>
    <p:sldId id="269" r:id="rId21"/>
    <p:sldId id="273" r:id="rId22"/>
    <p:sldId id="271" r:id="rId23"/>
    <p:sldId id="275" r:id="rId24"/>
    <p:sldId id="276" r:id="rId25"/>
    <p:sldId id="277" r:id="rId26"/>
    <p:sldId id="278" r:id="rId27"/>
    <p:sldId id="279" r:id="rId28"/>
    <p:sldId id="281" r:id="rId29"/>
    <p:sldId id="300" r:id="rId30"/>
    <p:sldId id="282" r:id="rId31"/>
    <p:sldId id="283" r:id="rId32"/>
    <p:sldId id="284" r:id="rId33"/>
    <p:sldId id="285" r:id="rId34"/>
    <p:sldId id="286" r:id="rId35"/>
    <p:sldId id="288" r:id="rId36"/>
    <p:sldId id="289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CDD36-D17E-4A21-8277-A9951245C317}" type="datetimeFigureOut">
              <a:rPr lang="en-US" smtClean="0"/>
              <a:t>08/21/2019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DEEF1-D81A-4CD5-ABDD-12B2F3561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70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08/21/2019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08/21/2019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08/21/2019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//upload.wikimedia.org/wikipedia/commons/1/13/Coveting_the_Black_Stone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GukAoiGhZU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D4vvlPMQrw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6956EBF0-C9B4-4488-846D-5ECFE5C7D2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E5C263CF-7F16-4A19-B066-365ED2EBB685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B4C75FDE-7316-4AF5-BDDC-E2D4918952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366053" y="3395502"/>
            <a:ext cx="8721725" cy="2421464"/>
          </a:xfrm>
        </p:spPr>
        <p:txBody>
          <a:bodyPr/>
          <a:lstStyle/>
          <a:p>
            <a:r>
              <a:rPr lang="en-US" altLang="en-US" dirty="0">
                <a:cs typeface="Times New Roman" panose="02020603050405020304" pitchFamily="18" charset="0"/>
              </a:rPr>
              <a:t>The Expansive Realm of Islam</a:t>
            </a:r>
            <a:br>
              <a:rPr lang="en-US" altLang="en-US" dirty="0">
                <a:cs typeface="Times New Roman" panose="02020603050405020304" pitchFamily="18" charset="0"/>
              </a:rPr>
            </a:b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ACAE1D-0CEB-42C6-B57C-F52229DA8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51" y="679571"/>
            <a:ext cx="3164098" cy="3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7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ile:Coveting the Black Ston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124AFF-9FD7-4D96-92A0-F48D96B9E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08" y="437218"/>
            <a:ext cx="5334879" cy="598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6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>
            <a:extLst>
              <a:ext uri="{FF2B5EF4-FFF2-40B4-BE49-F238E27FC236}">
                <a16:creationId xmlns:a16="http://schemas.microsoft.com/office/drawing/2014/main" id="{793BC078-8B64-49B9-A536-C313A01573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The Five Pillars of Islam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DC884CA9-4073-440A-A80C-7F8A77E9235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sz="2800" dirty="0">
                <a:cs typeface="Times New Roman" panose="02020603050405020304" pitchFamily="18" charset="0"/>
              </a:rPr>
              <a:t>No god but Allah and Muhammad is His prophet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>
                <a:cs typeface="Times New Roman" panose="02020603050405020304" pitchFamily="18" charset="0"/>
              </a:rPr>
              <a:t>Daily prayer (5xs)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>
                <a:cs typeface="Times New Roman" panose="02020603050405020304" pitchFamily="18" charset="0"/>
              </a:rPr>
              <a:t>Fasting during Ramadan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>
                <a:cs typeface="Times New Roman" panose="02020603050405020304" pitchFamily="18" charset="0"/>
              </a:rPr>
              <a:t>Charity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>
                <a:cs typeface="Times New Roman" panose="02020603050405020304" pitchFamily="18" charset="0"/>
              </a:rPr>
              <a:t>Pilgrimage to Mecca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(Hajj)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8EE58-2B7C-4FB4-846A-EB5A7F188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DAC7-1D42-430A-88BD-ED1F1EEF34A2}" type="slidenum">
              <a:rPr lang="en-US" altLang="en-US"/>
              <a:pPr/>
              <a:t>11</a:t>
            </a:fld>
            <a:endParaRPr lang="en-US" alt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9C8B9EB-485A-4E16-A060-0C4D5468BA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2" y="1818490"/>
            <a:ext cx="6065837" cy="365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72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666" y="1858566"/>
            <a:ext cx="5562599" cy="4433887"/>
          </a:xfrm>
        </p:spPr>
        <p:txBody>
          <a:bodyPr>
            <a:normAutofit/>
          </a:bodyPr>
          <a:lstStyle/>
          <a:p>
            <a:pPr marL="0" lvl="1" indent="0">
              <a:lnSpc>
                <a:spcPct val="80000"/>
              </a:lnSpc>
              <a:buNone/>
              <a:defRPr/>
            </a:pPr>
            <a:r>
              <a:rPr lang="en-US" altLang="en-US" sz="2800" i="1" dirty="0">
                <a:latin typeface="Calibri" panose="020F0502020204030204" pitchFamily="34" charset="0"/>
                <a:cs typeface="Arial" panose="020B0604020202020204" pitchFamily="34" charset="0"/>
              </a:rPr>
              <a:t>Salat</a:t>
            </a:r>
            <a:r>
              <a:rPr lang="en-US" altLang="en-US" sz="2800" dirty="0">
                <a:latin typeface="Calibri" panose="020F0502020204030204" pitchFamily="34" charset="0"/>
                <a:cs typeface="Arial" panose="020B0604020202020204" pitchFamily="34" charset="0"/>
              </a:rPr>
              <a:t> - Ritual prayer five times a day </a:t>
            </a:r>
          </a:p>
          <a:p>
            <a:pPr marL="457200" lvl="1" indent="-4572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Dawn, noon, mid-afternoon, sunset, and nightfall. </a:t>
            </a:r>
            <a:endParaRPr lang="en-US" altLang="en-US" sz="2800" dirty="0">
              <a:solidFill>
                <a:srgbClr val="0080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marL="457200" lvl="1" indent="-4572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latin typeface="Calibri" panose="020F0502020204030204" pitchFamily="34" charset="0"/>
                <a:cs typeface="Arial" panose="020B0604020202020204" pitchFamily="34" charset="0"/>
              </a:rPr>
              <a:t>Towards Ka’ba shrine in Mecca.</a:t>
            </a:r>
            <a:endParaRPr lang="en-US" altLang="en-US" sz="2800" dirty="0">
              <a:solidFill>
                <a:srgbClr val="0000FF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457200" lvl="1" indent="-4572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All males gather together on Friday for the noon prayer and listen to a sermon by the leader of the community (</a:t>
            </a:r>
            <a:r>
              <a:rPr lang="en-US" altLang="en-US" sz="280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imam</a:t>
            </a:r>
            <a:r>
              <a:rPr lang="en-US" altLang="en-US" sz="2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). </a:t>
            </a:r>
          </a:p>
        </p:txBody>
      </p:sp>
      <p:sp>
        <p:nvSpPr>
          <p:cNvPr id="2662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7AA9ACF-C2F4-4349-A6C8-B31E2C1A3701}" type="slidenum">
              <a:rPr lang="en-US" altLang="en-US" sz="1400">
                <a:solidFill>
                  <a:schemeClr val="bg1"/>
                </a:solidFill>
              </a:rPr>
              <a:pPr/>
              <a:t>12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26630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27478"/>
            <a:ext cx="5676899" cy="425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2"/>
          <p:cNvSpPr>
            <a:spLocks noGrp="1" noChangeArrowheads="1"/>
          </p:cNvSpPr>
          <p:nvPr>
            <p:ph type="title"/>
          </p:nvPr>
        </p:nvSpPr>
        <p:spPr>
          <a:xfrm>
            <a:off x="438666" y="402299"/>
            <a:ext cx="10131425" cy="1456267"/>
          </a:xfrm>
        </p:spPr>
        <p:txBody>
          <a:bodyPr/>
          <a:lstStyle/>
          <a:p>
            <a:r>
              <a:rPr lang="en-US" altLang="en-US" sz="4000" dirty="0">
                <a:latin typeface="Tork" pitchFamily="-109" charset="0"/>
                <a:ea typeface="ＭＳ Ｐゴシック" panose="020B0600070205080204" pitchFamily="34" charset="-128"/>
              </a:rPr>
              <a:t>The Five Pillars: Worship</a:t>
            </a:r>
          </a:p>
        </p:txBody>
      </p:sp>
    </p:spTree>
    <p:extLst>
      <p:ext uri="{BB962C8B-B14F-4D97-AF65-F5344CB8AC3E}">
        <p14:creationId xmlns:p14="http://schemas.microsoft.com/office/powerpoint/2010/main" val="14157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7565" y="381000"/>
            <a:ext cx="9737035" cy="990600"/>
          </a:xfrm>
        </p:spPr>
        <p:txBody>
          <a:bodyPr/>
          <a:lstStyle/>
          <a:p>
            <a:r>
              <a:rPr lang="en-US" altLang="en-US" dirty="0">
                <a:latin typeface="Tork" pitchFamily="-109" charset="0"/>
                <a:ea typeface="ＭＳ Ｐゴシック" panose="020B0600070205080204" pitchFamily="34" charset="-128"/>
              </a:rPr>
              <a:t>The Five Pillars: Fasting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12036" y="1543878"/>
            <a:ext cx="6281530" cy="5029200"/>
          </a:xfrm>
        </p:spPr>
        <p:txBody>
          <a:bodyPr>
            <a:normAutofit/>
          </a:bodyPr>
          <a:lstStyle/>
          <a:p>
            <a:pPr marL="628650" indent="-571500">
              <a:spcBef>
                <a:spcPct val="0"/>
              </a:spcBef>
              <a:defRPr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S</a:t>
            </a:r>
            <a:r>
              <a:rPr lang="en-US" altLang="en-US" sz="2800" i="1" dirty="0">
                <a:ea typeface="ＭＳ Ｐゴシック" panose="020B0600070205080204" pitchFamily="34" charset="-128"/>
                <a:cs typeface="Arial" panose="020B0604020202020204" pitchFamily="34" charset="0"/>
              </a:rPr>
              <a:t>awm:</a:t>
            </a: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 During the month of </a:t>
            </a:r>
            <a:r>
              <a:rPr lang="en-US" altLang="en-US" sz="2800" dirty="0">
                <a:solidFill>
                  <a:srgbClr val="FFFF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Ramadan</a:t>
            </a: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 (last month of Islamic lunar year)   Muslims abstain from food, drink, and sex during daylight hours. </a:t>
            </a: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There are also additional prayers and acts of devotion.</a:t>
            </a:r>
          </a:p>
          <a:p>
            <a:pPr marL="1314450" lvl="2" indent="-457200">
              <a:spcBef>
                <a:spcPct val="0"/>
              </a:spcBef>
              <a:defRPr/>
            </a:pPr>
            <a:r>
              <a:rPr lang="en-US" altLang="en-US" sz="2800" dirty="0">
                <a:ea typeface="ＭＳ Ｐゴシック" panose="020B0600070205080204" pitchFamily="34" charset="-128"/>
                <a:cs typeface="Arial" panose="020B0604020202020204" pitchFamily="34" charset="0"/>
              </a:rPr>
              <a:t>Holiest day: </a:t>
            </a:r>
            <a:r>
              <a:rPr lang="en-US" sz="2800" dirty="0" err="1"/>
              <a:t>Eid</a:t>
            </a:r>
            <a:r>
              <a:rPr lang="en-US" sz="2800" dirty="0"/>
              <a:t> Al-</a:t>
            </a:r>
            <a:r>
              <a:rPr lang="en-US" sz="2800" dirty="0" err="1"/>
              <a:t>Fitr</a:t>
            </a:r>
            <a:r>
              <a:rPr lang="en-US" sz="2800" dirty="0"/>
              <a:t> (last day of Ramadan)</a:t>
            </a:r>
            <a:endParaRPr lang="en-US" sz="2800" dirty="0">
              <a:ea typeface="ＭＳ Ｐゴシック" panose="020B0600070205080204" pitchFamily="34" charset="-128"/>
            </a:endParaRPr>
          </a:p>
          <a:p>
            <a:pPr marL="1428750" lvl="2" indent="-457200">
              <a:spcBef>
                <a:spcPct val="0"/>
              </a:spcBef>
              <a:defRPr/>
            </a:pPr>
            <a:r>
              <a:rPr lang="en-US" sz="3000" dirty="0">
                <a:ea typeface="ＭＳ Ｐゴシック" panose="020B0600070205080204" pitchFamily="34" charset="-128"/>
              </a:rPr>
              <a:t>Additional </a:t>
            </a:r>
            <a:r>
              <a:rPr lang="en-US" sz="3000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zakat</a:t>
            </a:r>
            <a:endParaRPr lang="en-US" sz="3000" dirty="0">
              <a:solidFill>
                <a:srgbClr val="FFFF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E5EC3D-0550-4AAD-8FF8-385CC140E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844" y="2056675"/>
            <a:ext cx="5338141" cy="400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8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Tork" pitchFamily="-109" charset="0"/>
                <a:ea typeface="ＭＳ Ｐゴシック" panose="020B0600070205080204" pitchFamily="34" charset="-128"/>
              </a:rPr>
              <a:t>The Five Pillars: Almsgiving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558180" y="1987619"/>
            <a:ext cx="4623420" cy="3611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 i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Zakat</a:t>
            </a:r>
            <a:r>
              <a:rPr lang="en-US" altLang="en-US" sz="2800" dirty="0">
                <a:ea typeface="ＭＳ Ｐゴシック" panose="020B0600070205080204" pitchFamily="34" charset="-128"/>
              </a:rPr>
              <a:t> - All adult Muslims of sufficient means are to pay this tax, which goes to the needy.   </a:t>
            </a:r>
            <a:endParaRPr lang="en-US" altLang="en-US" sz="2800" u="sng" dirty="0">
              <a:solidFill>
                <a:srgbClr val="0000F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095D22-A0F5-48FA-8F3D-782C9693A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901" y="2160311"/>
            <a:ext cx="611505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7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248480" y="159026"/>
            <a:ext cx="10131425" cy="1456267"/>
          </a:xfrm>
        </p:spPr>
        <p:txBody>
          <a:bodyPr/>
          <a:lstStyle/>
          <a:p>
            <a:r>
              <a:rPr lang="en-US" altLang="en-US" dirty="0">
                <a:latin typeface="Tork" pitchFamily="-109" charset="0"/>
                <a:ea typeface="ＭＳ Ｐゴシック" panose="020B0600070205080204" pitchFamily="34" charset="-128"/>
              </a:rPr>
              <a:t>The Five Pillars: Pilgrimage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0" y="319892"/>
            <a:ext cx="3588096" cy="6538107"/>
          </a:xfrm>
        </p:spPr>
        <p:txBody>
          <a:bodyPr>
            <a:normAutofit/>
          </a:bodyPr>
          <a:lstStyle/>
          <a:p>
            <a:pPr marL="628650" indent="-571500">
              <a:defRPr/>
            </a:pPr>
            <a:r>
              <a:rPr lang="en-US" altLang="en-US" sz="2800" i="1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Hajj</a:t>
            </a:r>
            <a:r>
              <a:rPr lang="en-US" altLang="en-US" sz="2800" dirty="0">
                <a:ea typeface="ＭＳ Ｐゴシック" panose="020B0600070205080204" pitchFamily="34" charset="-128"/>
              </a:rPr>
              <a:t> - Pilgrimage to Mecca</a:t>
            </a:r>
          </a:p>
          <a:p>
            <a:pPr marL="914400" lvl="1" indent="-457200"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During the last month of the Islamic year (Ramadan), every Muslim of sufficient means must make the journey to Mecca at least once in their lifetime.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72F5BD-7066-45B9-AE76-7347E320E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0225"/>
            <a:ext cx="8437954" cy="474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5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google.com/url?source=imglanding&amp;ct=img&amp;q=http://lh4.ggpht.com/_yiiPzeRfNBQ/TJY65Tis9_I/AAAAAAAACQg/ENWQeob-Iyc/070309_new_mecca_2.jpg&amp;sa=X&amp;ei=Tl6pT9L2E4O49QSKgr3NAw&amp;ved=0CAwQ8wc&amp;usg=AFQjCNFnIzAAhkkrkxvc3nYxkn31OPnnb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31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google.com/url?source=imglanding&amp;ct=img&amp;q=http://www.freeislamicwallpapers.net/d/785-3/Kaaba+_20_.jpg&amp;sa=X&amp;ei=11ypT8uiDI-I8QShrqzJAw&amp;ved=0CAsQ8wc4IQ&amp;usg=AFQjCNGkhK8roBWoNaA4ta0zyPpXMsWx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83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google.com/url?source=imglanding&amp;ct=img&amp;q=http://farm3.static.flickr.com/2145/2391996603_88b5f78e48.jpg&amp;sa=X&amp;ei=-VypT72VCofo9ATs7vnPAg&amp;ved=0CAwQ8wc4IQ&amp;usg=AFQjCNFn9-1VY3sgoLIevzSrorG_t5yX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26CE74-33A5-474C-AD5A-E2ED47E78F81}"/>
              </a:ext>
            </a:extLst>
          </p:cNvPr>
          <p:cNvSpPr/>
          <p:nvPr/>
        </p:nvSpPr>
        <p:spPr>
          <a:xfrm>
            <a:off x="8951151" y="5455743"/>
            <a:ext cx="29831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r">
              <a:defRPr/>
            </a:pPr>
            <a:r>
              <a:rPr lang="en-US" altLang="en-US" sz="3200" dirty="0" err="1">
                <a:ea typeface="ＭＳ Ｐゴシック" panose="020B0600070205080204" pitchFamily="34" charset="-128"/>
                <a:hlinkClick r:id="rId3"/>
              </a:rPr>
              <a:t>timelapse</a:t>
            </a:r>
            <a:r>
              <a:rPr lang="en-US" altLang="en-US" sz="3200" dirty="0">
                <a:ea typeface="ＭＳ Ｐゴシック" panose="020B0600070205080204" pitchFamily="34" charset="-128"/>
                <a:hlinkClick r:id="rId3"/>
              </a:rPr>
              <a:t> hajj</a:t>
            </a:r>
            <a:endParaRPr lang="en-US" altLang="en-US" sz="32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098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>
            <a:extLst>
              <a:ext uri="{FF2B5EF4-FFF2-40B4-BE49-F238E27FC236}">
                <a16:creationId xmlns:a16="http://schemas.microsoft.com/office/drawing/2014/main" id="{062D8A1B-350B-489A-BAD7-6ED25ADEBE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635" y="2684436"/>
            <a:ext cx="6813607" cy="1456267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dirty="0">
                <a:solidFill>
                  <a:srgbClr val="FFFF00"/>
                </a:solidFill>
              </a:rPr>
              <a:t>Jihad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B8BEE694-9A83-454F-B155-9B1841D7AD3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65835" y="464893"/>
            <a:ext cx="6682407" cy="2118177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“struggle”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Against vice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Against ignorance of Islam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EFD04-04EA-4615-A777-A8E06CE27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BA7A-7305-4D34-BCC4-E7BF1941874C}" type="slidenum">
              <a:rPr lang="en-US" altLang="en-US"/>
              <a:pPr/>
              <a:t>19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39D45D-9B41-46A3-A52D-535780B89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443" y="3364711"/>
            <a:ext cx="5112558" cy="3514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B2939D-5A6E-4F47-873C-EA83BAD9B6B8}"/>
              </a:ext>
            </a:extLst>
          </p:cNvPr>
          <p:cNvSpPr txBox="1"/>
          <p:nvPr/>
        </p:nvSpPr>
        <p:spPr>
          <a:xfrm>
            <a:off x="265835" y="4575008"/>
            <a:ext cx="61490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cs typeface="Times New Roman" panose="02020603050405020304" pitchFamily="18" charset="0"/>
              </a:rPr>
              <a:t>“holy war”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cs typeface="Times New Roman" panose="02020603050405020304" pitchFamily="18" charset="0"/>
              </a:rPr>
              <a:t>Against unbelievers who threaten Islam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030A2A-499E-4509-A4F3-9EF094061D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37791" y="12148"/>
            <a:ext cx="4995862" cy="321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>
            <a:extLst>
              <a:ext uri="{FF2B5EF4-FFF2-40B4-BE49-F238E27FC236}">
                <a16:creationId xmlns:a16="http://schemas.microsoft.com/office/drawing/2014/main" id="{94980F31-5B54-439C-9D95-2682CBC6D8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635" y="342900"/>
            <a:ext cx="10131425" cy="1456267"/>
          </a:xfrm>
        </p:spPr>
        <p:txBody>
          <a:bodyPr/>
          <a:lstStyle/>
          <a:p>
            <a:r>
              <a:rPr lang="en-US" altLang="en-US" dirty="0"/>
              <a:t>Muhammad and His Message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BDB35472-81EA-449B-9B9F-BFCC517CCE1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Born 570 to merchant family in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Mecca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Orphaned as a child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Marries wealthy widow c. 595, works as merchant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Familiarity with paganism, Christianity and Judaism as practiced in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Arabian peninsula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578ED-F6DE-4C3F-BFC3-574B1526A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8B500-1DEE-4AC2-B110-C816D2DB54A9}" type="slidenum">
              <a:rPr lang="en-US" altLang="en-US"/>
              <a:pPr/>
              <a:t>2</a:t>
            </a:fld>
            <a:endParaRPr lang="en-US" altLang="en-U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5A5F043-6A88-42C9-B923-176195A87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05" y="1037051"/>
            <a:ext cx="5709625" cy="559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28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>
            <a:extLst>
              <a:ext uri="{FF2B5EF4-FFF2-40B4-BE49-F238E27FC236}">
                <a16:creationId xmlns:a16="http://schemas.microsoft.com/office/drawing/2014/main" id="{5A3EDAC2-2F46-40D9-844A-733AB6177B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984" y="425540"/>
            <a:ext cx="10131425" cy="1456267"/>
          </a:xfrm>
        </p:spPr>
        <p:txBody>
          <a:bodyPr/>
          <a:lstStyle/>
          <a:p>
            <a:r>
              <a:rPr lang="en-US" altLang="en-US" dirty="0"/>
              <a:t>Islamic Law: The </a:t>
            </a:r>
            <a:r>
              <a:rPr lang="en-US" altLang="en-US" i="1" dirty="0">
                <a:solidFill>
                  <a:srgbClr val="FFFF00"/>
                </a:solidFill>
              </a:rPr>
              <a:t>Sharia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9C7F859A-8797-4A31-AFDF-541D93BB78D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9316278" y="425540"/>
            <a:ext cx="2875722" cy="6306563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Codification of Islamic law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Based on Quran, </a:t>
            </a:r>
            <a:r>
              <a:rPr lang="en-US" altLang="en-US" sz="2800" i="1" dirty="0">
                <a:cs typeface="Times New Roman" panose="02020603050405020304" pitchFamily="18" charset="0"/>
              </a:rPr>
              <a:t>hadith</a:t>
            </a:r>
            <a:r>
              <a:rPr lang="en-US" altLang="en-US" sz="2800" dirty="0">
                <a:cs typeface="Times New Roman" panose="02020603050405020304" pitchFamily="18" charset="0"/>
              </a:rPr>
              <a:t>, logical schools of analysis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Extends beyond ritual law to all areas of human activity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F2618F0-CA83-4903-AA0E-C609271913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9269" y="2065867"/>
            <a:ext cx="9085667" cy="385829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9CD0C-19BC-4CDF-A4B7-315D2343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9538-69A8-4985-AFB9-503486266C1B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41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>
            <a:extLst>
              <a:ext uri="{FF2B5EF4-FFF2-40B4-BE49-F238E27FC236}">
                <a16:creationId xmlns:a16="http://schemas.microsoft.com/office/drawing/2014/main" id="{D2257840-A85A-4D2F-8C4F-AF27183F3F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2" y="132522"/>
            <a:ext cx="3594652" cy="1351721"/>
          </a:xfrm>
        </p:spPr>
        <p:txBody>
          <a:bodyPr>
            <a:normAutofit/>
          </a:bodyPr>
          <a:lstStyle/>
          <a:p>
            <a:r>
              <a:rPr lang="en-US" altLang="en-US" dirty="0"/>
              <a:t>Succession of Muhammad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C7F65667-F4E9-4392-BD5C-857DF517669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704522" y="132522"/>
            <a:ext cx="7368207" cy="6725478"/>
          </a:xfrm>
        </p:spPr>
        <p:txBody>
          <a:bodyPr>
            <a:no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Muhammad selects Ali to be 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successor (</a:t>
            </a:r>
            <a:r>
              <a:rPr lang="en-US" altLang="en-US" sz="28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caliph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), </a:t>
            </a:r>
            <a:r>
              <a:rPr lang="en-US" altLang="en-US" sz="2800" dirty="0">
                <a:cs typeface="Times New Roman" panose="02020603050405020304" pitchFamily="18" charset="0"/>
              </a:rPr>
              <a:t>but passed over for Abu Bakr after death of prophet – creates tension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“Rightly Guided Caliphs” Abu Bakr, Umar, Uthman, Ali (elective monarchy)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After death of Ali, discontent over leadership creates factions:</a:t>
            </a:r>
          </a:p>
          <a:p>
            <a:pPr lvl="1"/>
            <a:r>
              <a:rPr lang="en-US" altLang="en-US" sz="2600" dirty="0">
                <a:solidFill>
                  <a:srgbClr val="FFFF00"/>
                </a:solidFill>
                <a:cs typeface="Times New Roman" panose="02020603050405020304" pitchFamily="18" charset="0"/>
              </a:rPr>
              <a:t>Shia</a:t>
            </a:r>
            <a:r>
              <a:rPr lang="en-US" altLang="en-US" sz="2600" dirty="0">
                <a:cs typeface="Times New Roman" panose="02020603050405020304" pitchFamily="18" charset="0"/>
              </a:rPr>
              <a:t> - </a:t>
            </a:r>
            <a:r>
              <a:rPr lang="en-US" altLang="en-US" sz="2600" i="1" dirty="0">
                <a:cs typeface="Times New Roman" panose="02020603050405020304" pitchFamily="18" charset="0"/>
              </a:rPr>
              <a:t>Twelve Imams </a:t>
            </a:r>
            <a:r>
              <a:rPr lang="en-US" altLang="en-US" sz="2600" dirty="0">
                <a:cs typeface="Times New Roman" panose="02020603050405020304" pitchFamily="18" charset="0"/>
              </a:rPr>
              <a:t>(Ali, Hasan, Husain, and Husain's descendants) were the successors to Muhammad, even if they did not hold political power.</a:t>
            </a:r>
          </a:p>
          <a:p>
            <a:pPr lvl="1"/>
            <a:r>
              <a:rPr lang="en-US" altLang="en-US" sz="2600" dirty="0">
                <a:solidFill>
                  <a:srgbClr val="FFFF00"/>
                </a:solidFill>
                <a:cs typeface="Times New Roman" panose="02020603050405020304" pitchFamily="18" charset="0"/>
              </a:rPr>
              <a:t>Sunni –</a:t>
            </a:r>
            <a:r>
              <a:rPr lang="en-US" altLang="en-US" sz="2600" dirty="0">
                <a:cs typeface="Times New Roman" panose="02020603050405020304" pitchFamily="18" charset="0"/>
              </a:rPr>
              <a:t>whoever held political power was considered the successor to Muhammad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6E72C-E31C-44F6-8778-5B904AD15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B63BF-0A22-42FE-A8D9-9DF9437A56DA}" type="slidenum">
              <a:rPr lang="en-US" altLang="en-US"/>
              <a:pPr/>
              <a:t>21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F62A0-7A02-40D5-9A24-A4D447C31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32" y="1484243"/>
            <a:ext cx="3713921" cy="495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2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>
            <a:extLst>
              <a:ext uri="{FF2B5EF4-FFF2-40B4-BE49-F238E27FC236}">
                <a16:creationId xmlns:a16="http://schemas.microsoft.com/office/drawing/2014/main" id="{7E150CB6-77FD-4015-B374-16CB709607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Expansion of Islam</a:t>
            </a: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5DC92C89-1999-42A6-8F9E-838CDBD7019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34110" y="1677180"/>
            <a:ext cx="4995334" cy="3649134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Highly successful attacks on Byzantine, Sassanid territories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Difficulties governing rapidly expanding territory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15A2A0B-C35F-40AE-BE53-0CFE6CDA61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79963" y="1448972"/>
            <a:ext cx="7298824" cy="464050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12510-5069-4893-BD74-135E015BA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1BD78-955C-41BD-83D6-6A56CFDA6468}" type="slidenum">
              <a:rPr lang="en-US" altLang="en-US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591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>
            <a:extLst>
              <a:ext uri="{FF2B5EF4-FFF2-40B4-BE49-F238E27FC236}">
                <a16:creationId xmlns:a16="http://schemas.microsoft.com/office/drawing/2014/main" id="{4E0B73B7-E0A7-4DEA-98C0-2EE3070280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</a:t>
            </a:r>
            <a:r>
              <a:rPr lang="en-US" altLang="en-US" dirty="0">
                <a:solidFill>
                  <a:srgbClr val="FFFF00"/>
                </a:solidFill>
              </a:rPr>
              <a:t>Umayyad Dynasty </a:t>
            </a:r>
            <a:r>
              <a:rPr lang="en-US" altLang="en-US" dirty="0"/>
              <a:t>(661-750 CE)</a:t>
            </a: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F61794DB-8E9F-4C91-BF18-0DFE8D87113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88237" y="1889048"/>
            <a:ext cx="4995334" cy="4359351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From Meccan merchant class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“Arab kingdom” -  reflecting traditional Muslim disapproval of the secular nature of the Umayyad state.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Hereditary monarchy!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Brought stability to the Islamic community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Expansion into Spain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Capital: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Damascus, Syria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C79AD-FA4D-4143-A1C9-52A633972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4B8F1-9666-41F5-8838-A12E6EF073EF}" type="slidenum">
              <a:rPr lang="en-US" altLang="en-US"/>
              <a:pPr/>
              <a:t>23</a:t>
            </a:fld>
            <a:endParaRPr lang="en-US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D335CC-BE0B-4816-92E0-9B58EA621A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54202" y="1776775"/>
            <a:ext cx="6459502" cy="393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7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>
            <a:extLst>
              <a:ext uri="{FF2B5EF4-FFF2-40B4-BE49-F238E27FC236}">
                <a16:creationId xmlns:a16="http://schemas.microsoft.com/office/drawing/2014/main" id="{07AB7366-5374-4181-8B57-2E662E0FF2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Policy toward Conquered Peoples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BABDB7B1-A45F-478E-9C40-895E2D40404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80730" y="1915525"/>
            <a:ext cx="5311269" cy="414071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Favoritism of Arab military rulers causes discontent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Limited social mobility for non-Arab Muslims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Head tax (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jizya</a:t>
            </a:r>
            <a:r>
              <a:rPr lang="en-US" altLang="en-US" sz="2800" dirty="0">
                <a:cs typeface="Times New Roman" panose="02020603050405020304" pitchFamily="18" charset="0"/>
              </a:rPr>
              <a:t>) on non-Muslims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Luxurious Umayyad living causes further decline in moral authority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1314389-8D3B-4045-B995-E5380613A4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8811" y="2158701"/>
            <a:ext cx="6763928" cy="38047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FACD1-8D42-47B9-AA2D-2DE040ACE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7D320-570D-40AF-9188-5FB91A144295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9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>
            <a:extLst>
              <a:ext uri="{FF2B5EF4-FFF2-40B4-BE49-F238E27FC236}">
                <a16:creationId xmlns:a16="http://schemas.microsoft.com/office/drawing/2014/main" id="{F23BD9B0-E476-4277-B23E-8A17C71634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</a:t>
            </a:r>
            <a:r>
              <a:rPr lang="en-US" altLang="en-US" dirty="0">
                <a:solidFill>
                  <a:srgbClr val="FFFF00"/>
                </a:solidFill>
              </a:rPr>
              <a:t>Abbasid Dynasty </a:t>
            </a:r>
            <a:r>
              <a:rPr lang="en-US" altLang="en-US" dirty="0"/>
              <a:t>(750-1258 CE)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10F65989-0725-4650-BB2B-517FEA8CAF8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48481" y="1910153"/>
            <a:ext cx="4995334" cy="4338247"/>
          </a:xfrm>
        </p:spPr>
        <p:txBody>
          <a:bodyPr>
            <a:no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Abu al-Abbas, a  Sunni Arab, allied with Shia, non-Arab Muslims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Seizes control of Persia and Mesopotamia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Defeats Umayyad army in 750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Invited Umayyads to banquet, then massacred them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B9D8829-AF80-4CC5-AB4F-B91C004176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60121" y="1736035"/>
            <a:ext cx="7028758" cy="394914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465F7-03CF-4D29-914C-2F0F953A9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CEFF3-740F-4554-B877-BF50D563FE6C}" type="slidenum">
              <a:rPr lang="en-US" altLang="en-US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3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>
            <a:extLst>
              <a:ext uri="{FF2B5EF4-FFF2-40B4-BE49-F238E27FC236}">
                <a16:creationId xmlns:a16="http://schemas.microsoft.com/office/drawing/2014/main" id="{5B74EA4D-A6E9-404C-AB68-0B35A773EF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0218" y="215705"/>
            <a:ext cx="10131425" cy="1129619"/>
          </a:xfrm>
        </p:spPr>
        <p:txBody>
          <a:bodyPr/>
          <a:lstStyle/>
          <a:p>
            <a:r>
              <a:rPr lang="en-US" altLang="en-US" dirty="0"/>
              <a:t>Nature of the Abbasid Dynasty</a:t>
            </a:r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6A738BF0-DCC1-4861-9EA6-61718C0CDF8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203623" y="1086679"/>
            <a:ext cx="5763294" cy="5555616"/>
          </a:xfrm>
        </p:spPr>
        <p:txBody>
          <a:bodyPr>
            <a:no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Diverse nature of administration (i.e. not exclusively Arab)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Militarily competent, but not bent on imperial expansion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Content to administer the empire as inherited</a:t>
            </a:r>
          </a:p>
          <a:p>
            <a:r>
              <a:rPr lang="en-US" altLang="en-US" sz="2800" i="1" dirty="0">
                <a:solidFill>
                  <a:srgbClr val="FFFF00"/>
                </a:solidFill>
                <a:cs typeface="Times New Roman" panose="02020603050405020304" pitchFamily="18" charset="0"/>
              </a:rPr>
              <a:t>Dar </a:t>
            </a:r>
            <a:r>
              <a:rPr lang="en-US" altLang="en-US" sz="2800" i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al-Islam - </a:t>
            </a:r>
            <a:r>
              <a:rPr lang="en-US" sz="2800" dirty="0"/>
              <a:t>Muslims can practice in a nation ruled by Islamic </a:t>
            </a:r>
            <a:r>
              <a:rPr lang="en-US" sz="2800" dirty="0" smtClean="0"/>
              <a:t>law</a:t>
            </a:r>
            <a:endParaRPr lang="en-US" altLang="en-US" sz="2800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E0C4DD5-CD25-4913-856A-0012CB56DC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8670" y="2048624"/>
            <a:ext cx="5869709" cy="347139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B7A0-20FC-4F22-A6EB-C910E9AF4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C0C4-E92D-4272-B810-7E993582DE2E}" type="slidenum">
              <a:rPr lang="en-US" altLang="en-US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57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>
            <a:extLst>
              <a:ext uri="{FF2B5EF4-FFF2-40B4-BE49-F238E27FC236}">
                <a16:creationId xmlns:a16="http://schemas.microsoft.com/office/drawing/2014/main" id="{446B097F-BD78-4845-85A3-D187866650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0218" y="312619"/>
            <a:ext cx="10131425" cy="882869"/>
          </a:xfrm>
        </p:spPr>
        <p:txBody>
          <a:bodyPr/>
          <a:lstStyle/>
          <a:p>
            <a:r>
              <a:rPr lang="en-US" altLang="en-US" dirty="0"/>
              <a:t>Abbasid Administration</a:t>
            </a: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7697D8AE-7132-4586-8A27-0B7FDC2BA21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10504" y="1852910"/>
            <a:ext cx="5747396" cy="4737076"/>
          </a:xfrm>
        </p:spPr>
        <p:txBody>
          <a:bodyPr>
            <a:no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Persian influence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Court at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Baghdad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Becomes major center of commerce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Influence of Islamic scholars </a:t>
            </a:r>
          </a:p>
          <a:p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Ulama</a:t>
            </a:r>
            <a:r>
              <a:rPr lang="en-US" altLang="en-US" sz="2800" dirty="0">
                <a:cs typeface="Times New Roman" panose="02020603050405020304" pitchFamily="18" charset="0"/>
              </a:rPr>
              <a:t> (elite Muslim scholars) and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qadis</a:t>
            </a:r>
            <a:r>
              <a:rPr lang="en-US" altLang="en-US" sz="2800" dirty="0">
                <a:cs typeface="Times New Roman" panose="02020603050405020304" pitchFamily="18" charset="0"/>
              </a:rPr>
              <a:t> (judges) sought to develop policy based on the Quran and Sharia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F8654-F308-4E7E-9A44-65BB08C34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41A1-AE39-4B4B-9B14-56A3C2FEE75B}" type="slidenum">
              <a:rPr lang="en-US" altLang="en-US"/>
              <a:pPr/>
              <a:t>27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44C4BE-0248-4E37-AFD5-65BBD633D0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6" t="7459" r="5028" b="6755"/>
          <a:stretch/>
        </p:blipFill>
        <p:spPr>
          <a:xfrm>
            <a:off x="7075715" y="3672862"/>
            <a:ext cx="5116286" cy="3185138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94C8169-FB59-476B-B3D9-A5B36A7262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802" t="2284" r="2970" b="846"/>
          <a:stretch/>
        </p:blipFill>
        <p:spPr>
          <a:xfrm>
            <a:off x="9012441" y="24110"/>
            <a:ext cx="3260847" cy="3520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444158-9DF0-4F3F-8CAE-C8728024C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916" y="267178"/>
            <a:ext cx="2391595" cy="31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7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>
            <a:extLst>
              <a:ext uri="{FF2B5EF4-FFF2-40B4-BE49-F238E27FC236}">
                <a16:creationId xmlns:a16="http://schemas.microsoft.com/office/drawing/2014/main" id="{60E7A901-366A-4C9C-8ECC-7FCF46CA89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Abbasid Decline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BE949DBD-EC2B-4173-8B96-8580ED3F16C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941211" y="0"/>
            <a:ext cx="6250789" cy="6858000"/>
          </a:xfrm>
        </p:spPr>
        <p:txBody>
          <a:bodyPr>
            <a:noAutofit/>
          </a:bodyPr>
          <a:lstStyle/>
          <a:p>
            <a:r>
              <a:rPr lang="en-US" altLang="en-US" sz="2600" dirty="0">
                <a:cs typeface="Times New Roman" panose="02020603050405020304" pitchFamily="18" charset="0"/>
              </a:rPr>
              <a:t>Vast empire too large and diverse to maintain</a:t>
            </a:r>
          </a:p>
          <a:p>
            <a:r>
              <a:rPr lang="en-US" altLang="en-US" sz="2600" dirty="0">
                <a:cs typeface="Times New Roman" panose="02020603050405020304" pitchFamily="18" charset="0"/>
              </a:rPr>
              <a:t>Standardization of taxes – gold!</a:t>
            </a:r>
          </a:p>
          <a:p>
            <a:r>
              <a:rPr lang="en-US" altLang="en-US" sz="2600" dirty="0">
                <a:solidFill>
                  <a:srgbClr val="FFFF00"/>
                </a:solidFill>
                <a:cs typeface="Times New Roman" panose="02020603050405020304" pitchFamily="18" charset="0"/>
              </a:rPr>
              <a:t>Viziers</a:t>
            </a:r>
            <a:r>
              <a:rPr lang="en-US" altLang="en-US" sz="2600" dirty="0">
                <a:cs typeface="Times New Roman" panose="02020603050405020304" pitchFamily="18" charset="0"/>
              </a:rPr>
              <a:t> (prime ministers) become increasingly powerful</a:t>
            </a:r>
          </a:p>
          <a:p>
            <a:r>
              <a:rPr lang="en-US" altLang="en-US" sz="2600" dirty="0">
                <a:cs typeface="Times New Roman" panose="02020603050405020304" pitchFamily="18" charset="0"/>
              </a:rPr>
              <a:t>Assassination attempts on leadership</a:t>
            </a:r>
          </a:p>
          <a:p>
            <a:r>
              <a:rPr lang="en-US" altLang="en-US" sz="2600" dirty="0">
                <a:cs typeface="Times New Roman" panose="02020603050405020304" pitchFamily="18" charset="0"/>
              </a:rPr>
              <a:t>Civil war ensues over succession</a:t>
            </a:r>
          </a:p>
          <a:p>
            <a:r>
              <a:rPr lang="en-US" altLang="en-US" sz="2600" dirty="0">
                <a:cs typeface="Times New Roman" panose="02020603050405020304" pitchFamily="18" charset="0"/>
              </a:rPr>
              <a:t>Provincial governors assert regional independence</a:t>
            </a:r>
          </a:p>
          <a:p>
            <a:r>
              <a:rPr lang="en-US" altLang="en-US" sz="2600" dirty="0">
                <a:cs typeface="Times New Roman" panose="02020603050405020304" pitchFamily="18" charset="0"/>
              </a:rPr>
              <a:t>Abbasid caliphs become puppets of Persian nobility</a:t>
            </a:r>
          </a:p>
          <a:p>
            <a:r>
              <a:rPr lang="en-US" altLang="en-US" sz="2600" dirty="0">
                <a:cs typeface="Times New Roman" panose="02020603050405020304" pitchFamily="18" charset="0"/>
              </a:rPr>
              <a:t>Later, under Seljuq Turk influence, </a:t>
            </a:r>
            <a:r>
              <a:rPr lang="en-US" altLang="en-US" sz="2600" dirty="0">
                <a:solidFill>
                  <a:srgbClr val="FFFF00"/>
                </a:solidFill>
                <a:cs typeface="Times New Roman" panose="02020603050405020304" pitchFamily="18" charset="0"/>
              </a:rPr>
              <a:t>sultan</a:t>
            </a:r>
            <a:r>
              <a:rPr lang="en-US" altLang="en-US" sz="2600" dirty="0">
                <a:cs typeface="Times New Roman" panose="02020603050405020304" pitchFamily="18" charset="0"/>
              </a:rPr>
              <a:t> becomes “power” of throne</a:t>
            </a:r>
          </a:p>
          <a:p>
            <a:r>
              <a:rPr lang="en-US" altLang="en-US" sz="2600" dirty="0">
                <a:cs typeface="Times New Roman" panose="02020603050405020304" pitchFamily="18" charset="0"/>
              </a:rPr>
              <a:t>Mongols sack Baghdad in 1258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2B08F07-E27E-4F05-A167-824DD9876A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2863" y="1855152"/>
            <a:ext cx="5738348" cy="420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2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6A9299-1D12-47E2-9DD4-03342553C4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E18AFB-9F29-41F9-BC70-12AC16EE9E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8B7D16-051E-4562-B872-ABF369C457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ED10CF64-F588-4794-80E9-12CBA17849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16466" y="-18309"/>
            <a:ext cx="11159068" cy="6894618"/>
          </a:xfrm>
          <a:custGeom>
            <a:avLst/>
            <a:gdLst>
              <a:gd name="T0" fmla="*/ 2331 w 2331"/>
              <a:gd name="T1" fmla="*/ 721 h 1440"/>
              <a:gd name="T2" fmla="*/ 2082 w 2331"/>
              <a:gd name="T3" fmla="*/ 0 h 1440"/>
              <a:gd name="T4" fmla="*/ 249 w 2331"/>
              <a:gd name="T5" fmla="*/ 0 h 1440"/>
              <a:gd name="T6" fmla="*/ 0 w 2331"/>
              <a:gd name="T7" fmla="*/ 721 h 1440"/>
              <a:gd name="T8" fmla="*/ 248 w 2331"/>
              <a:gd name="T9" fmla="*/ 1440 h 1440"/>
              <a:gd name="T10" fmla="*/ 2083 w 2331"/>
              <a:gd name="T11" fmla="*/ 1440 h 1440"/>
              <a:gd name="T12" fmla="*/ 2331 w 2331"/>
              <a:gd name="T13" fmla="*/ 721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31" h="1440">
                <a:moveTo>
                  <a:pt x="2331" y="721"/>
                </a:moveTo>
                <a:cubicBezTo>
                  <a:pt x="2331" y="449"/>
                  <a:pt x="2238" y="198"/>
                  <a:pt x="2082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93" y="198"/>
                  <a:pt x="0" y="449"/>
                  <a:pt x="0" y="721"/>
                </a:cubicBezTo>
                <a:cubicBezTo>
                  <a:pt x="0" y="992"/>
                  <a:pt x="92" y="1242"/>
                  <a:pt x="248" y="1440"/>
                </a:cubicBezTo>
                <a:cubicBezTo>
                  <a:pt x="2083" y="1440"/>
                  <a:pt x="2083" y="1440"/>
                  <a:pt x="2083" y="1440"/>
                </a:cubicBezTo>
                <a:cubicBezTo>
                  <a:pt x="2239" y="1242"/>
                  <a:pt x="2331" y="992"/>
                  <a:pt x="2331" y="72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9CDF57-47F7-4DBF-B0A9-049548258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832" y="0"/>
            <a:ext cx="9437159" cy="12276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Quick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D5666-D5D8-473A-B3D2-4C52D6D649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94623" y="909751"/>
            <a:ext cx="9437159" cy="5767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2800" dirty="0"/>
              <a:t>Name three important </a:t>
            </a:r>
            <a:r>
              <a:rPr lang="en-US" sz="2800" dirty="0" smtClean="0"/>
              <a:t>“texts” </a:t>
            </a:r>
            <a:r>
              <a:rPr lang="en-US" sz="2800" dirty="0"/>
              <a:t>of Islam.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2800" dirty="0"/>
              <a:t>Name the Five Pillars (any order).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2800" dirty="0"/>
              <a:t>Which tax is paid to the poor?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2800" dirty="0"/>
              <a:t>Which tax is paid by “people of the book?”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2800" dirty="0"/>
              <a:t>Which caliphate used Damascus as capital?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2800" dirty="0"/>
              <a:t>Which caliphate used Baghdad?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2800" dirty="0"/>
              <a:t>What are the two major factions of Islam?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2800" dirty="0"/>
              <a:t>What is the holiest site of Islam?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2800" dirty="0"/>
              <a:t>What is a visit to this site called?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2800" dirty="0"/>
              <a:t>What is the name of the area where Muslims can practice in a nation ruled by Islamic law?</a:t>
            </a:r>
          </a:p>
        </p:txBody>
      </p:sp>
    </p:spTree>
    <p:extLst>
      <p:ext uri="{BB962C8B-B14F-4D97-AF65-F5344CB8AC3E}">
        <p14:creationId xmlns:p14="http://schemas.microsoft.com/office/powerpoint/2010/main" val="134727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>
            <a:extLst>
              <a:ext uri="{FF2B5EF4-FFF2-40B4-BE49-F238E27FC236}">
                <a16:creationId xmlns:a16="http://schemas.microsoft.com/office/drawing/2014/main" id="{058BBCDF-4727-4E17-870A-09D71A1ED6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800"/>
              <a:t>Muhammad’s Spiritual Transformation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5AD07254-1A19-4CB6-B6FD-DF7A25599A4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Visions c. 610 CE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Archangel 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Gabriel visits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r>
              <a:rPr lang="en-US" altLang="en-US" sz="2800" dirty="0" smtClean="0">
                <a:cs typeface="Times New Roman" panose="02020603050405020304" pitchFamily="18" charset="0"/>
              </a:rPr>
              <a:t>Converts to m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onotheism </a:t>
            </a:r>
            <a:r>
              <a:rPr lang="en-US" altLang="en-US" sz="2800" dirty="0">
                <a:cs typeface="Times New Roman" panose="02020603050405020304" pitchFamily="18" charset="0"/>
              </a:rPr>
              <a:t>–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Allah </a:t>
            </a:r>
            <a:r>
              <a:rPr lang="en-US" altLang="en-US" sz="28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= God</a:t>
            </a:r>
            <a:endParaRPr lang="en-US" altLang="en-US" sz="2800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2B0FE-527F-4E56-9369-315448170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8AB4-60A4-44B3-891E-D30B71B204B6}" type="slidenum">
              <a:rPr lang="en-US" altLang="en-US"/>
              <a:pPr/>
              <a:t>3</a:t>
            </a:fld>
            <a:endParaRPr lang="en-US" altLang="en-U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D23688E6-619A-45C5-A043-5BFA48D826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72" y="2292697"/>
            <a:ext cx="4359942" cy="433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76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>
            <a:extLst>
              <a:ext uri="{FF2B5EF4-FFF2-40B4-BE49-F238E27FC236}">
                <a16:creationId xmlns:a16="http://schemas.microsoft.com/office/drawing/2014/main" id="{7265A5C3-627A-45C9-A645-F492ECFE51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9703" y="145367"/>
            <a:ext cx="10131425" cy="1456267"/>
          </a:xfrm>
        </p:spPr>
        <p:txBody>
          <a:bodyPr/>
          <a:lstStyle/>
          <a:p>
            <a:r>
              <a:rPr lang="en-US" altLang="en-US" dirty="0"/>
              <a:t>Economy of the Early Islamic World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B76B3151-8111-468A-8653-234E956BD78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571371" y="2052402"/>
            <a:ext cx="5540459" cy="364913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Spread of food and industrial crops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Trade routes from India to Spain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Western diet adapts to wide variety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New crops adapted to different growing seasons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Cotton, paper industries develop</a:t>
            </a:r>
          </a:p>
          <a:p>
            <a:pPr>
              <a:lnSpc>
                <a:spcPct val="90000"/>
              </a:lnSpc>
            </a:pPr>
            <a:r>
              <a:rPr lang="en-US" altLang="en-US" sz="3000" dirty="0">
                <a:cs typeface="Times New Roman" panose="02020603050405020304" pitchFamily="18" charset="0"/>
              </a:rPr>
              <a:t>Agricultural sciences develop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Major cities emerge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6A39CF4-586D-42B4-8882-C04AE2FC22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58" y="2354580"/>
            <a:ext cx="5998606" cy="292918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B33C6-053F-4F75-8CD7-2E1C338F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8127C-D6BA-42AF-B395-FD4ACDC88E82}" type="slidenum">
              <a:rPr lang="en-US" altLang="en-US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19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>
            <a:extLst>
              <a:ext uri="{FF2B5EF4-FFF2-40B4-BE49-F238E27FC236}">
                <a16:creationId xmlns:a16="http://schemas.microsoft.com/office/drawing/2014/main" id="{79D0615F-1945-4EA8-A51B-A339F51E5A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1" y="609601"/>
            <a:ext cx="10131425" cy="924910"/>
          </a:xfrm>
        </p:spPr>
        <p:txBody>
          <a:bodyPr/>
          <a:lstStyle/>
          <a:p>
            <a:r>
              <a:rPr lang="en-US" altLang="en-US" sz="3800" dirty="0"/>
              <a:t>Formation of a Hemispheric Trading Zone</a:t>
            </a: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85AC8308-8A8A-49EF-92C4-682232D177A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39909" y="1681655"/>
            <a:ext cx="5189646" cy="4566745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000" dirty="0">
                <a:cs typeface="Times New Roman" panose="02020603050405020304" pitchFamily="18" charset="0"/>
              </a:rPr>
              <a:t>Historical precedent of Arabic trade</a:t>
            </a:r>
          </a:p>
          <a:p>
            <a:r>
              <a:rPr lang="en-US" altLang="en-US" sz="3000" i="1" dirty="0">
                <a:cs typeface="Times New Roman" panose="02020603050405020304" pitchFamily="18" charset="0"/>
              </a:rPr>
              <a:t>Dar al-Islam</a:t>
            </a:r>
            <a:r>
              <a:rPr lang="en-US" altLang="en-US" sz="3000" dirty="0">
                <a:cs typeface="Times New Roman" panose="02020603050405020304" pitchFamily="18" charset="0"/>
              </a:rPr>
              <a:t> encompasses silk routes</a:t>
            </a:r>
          </a:p>
          <a:p>
            <a:pPr lvl="1"/>
            <a:r>
              <a:rPr lang="en-US" altLang="en-US" sz="3000" dirty="0">
                <a:cs typeface="Times New Roman" panose="02020603050405020304" pitchFamily="18" charset="0"/>
              </a:rPr>
              <a:t>Ice exported from Syria to Egypt in summer, 10</a:t>
            </a:r>
            <a:r>
              <a:rPr lang="en-US" altLang="en-US" sz="3000" baseline="30000" dirty="0">
                <a:cs typeface="Times New Roman" panose="02020603050405020304" pitchFamily="18" charset="0"/>
              </a:rPr>
              <a:t>th</a:t>
            </a:r>
            <a:r>
              <a:rPr lang="en-US" altLang="en-US" sz="3000" dirty="0">
                <a:cs typeface="Times New Roman" panose="02020603050405020304" pitchFamily="18" charset="0"/>
              </a:rPr>
              <a:t> century</a:t>
            </a:r>
          </a:p>
          <a:p>
            <a:r>
              <a:rPr lang="en-US" altLang="en-US" sz="3000" dirty="0">
                <a:cs typeface="Times New Roman" panose="02020603050405020304" pitchFamily="18" charset="0"/>
              </a:rPr>
              <a:t>Camel caravans</a:t>
            </a:r>
          </a:p>
          <a:p>
            <a:r>
              <a:rPr lang="en-US" altLang="en-US" sz="3000" dirty="0">
                <a:cs typeface="Times New Roman" panose="02020603050405020304" pitchFamily="18" charset="0"/>
              </a:rPr>
              <a:t>Maritime </a:t>
            </a:r>
            <a:r>
              <a:rPr lang="en-US" altLang="en-US" sz="3000" dirty="0" smtClean="0">
                <a:cs typeface="Times New Roman" panose="02020603050405020304" pitchFamily="18" charset="0"/>
              </a:rPr>
              <a:t>trade, esp. Indian Ocean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146CB2C-72E4-48E1-AF39-0D1B3B1285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29555" y="2620712"/>
            <a:ext cx="6762445" cy="34387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2B3C1-D00C-4567-B73B-5E855FBC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961AF-20CD-44F3-A625-7EFAA6AC2F51}" type="slidenum">
              <a:rPr lang="en-US" altLang="en-US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24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>
            <a:extLst>
              <a:ext uri="{FF2B5EF4-FFF2-40B4-BE49-F238E27FC236}">
                <a16:creationId xmlns:a16="http://schemas.microsoft.com/office/drawing/2014/main" id="{5660E5AF-E76D-4D72-ABB8-B50509C5B2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Banking and Trade</a:t>
            </a:r>
          </a:p>
        </p:txBody>
      </p:sp>
      <p:sp>
        <p:nvSpPr>
          <p:cNvPr id="29702" name="Rectangle 6">
            <a:extLst>
              <a:ext uri="{FF2B5EF4-FFF2-40B4-BE49-F238E27FC236}">
                <a16:creationId xmlns:a16="http://schemas.microsoft.com/office/drawing/2014/main" id="{813416AC-39C9-42EA-BF59-07FBA7ED2B7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30924" y="1734207"/>
            <a:ext cx="6579476" cy="4056994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Uniformity of Islamic law throughout </a:t>
            </a:r>
            <a:r>
              <a:rPr lang="en-US" altLang="en-US" sz="2800" i="1" dirty="0" err="1">
                <a:cs typeface="Times New Roman" panose="02020603050405020304" pitchFamily="18" charset="0"/>
              </a:rPr>
              <a:t>dar</a:t>
            </a:r>
            <a:r>
              <a:rPr lang="en-US" altLang="en-US" sz="2800" i="1" dirty="0">
                <a:cs typeface="Times New Roman" panose="02020603050405020304" pitchFamily="18" charset="0"/>
              </a:rPr>
              <a:t> al-Islam</a:t>
            </a:r>
            <a:r>
              <a:rPr lang="en-US" altLang="en-US" sz="2800" dirty="0">
                <a:cs typeface="Times New Roman" panose="02020603050405020304" pitchFamily="18" charset="0"/>
              </a:rPr>
              <a:t> promotes trade</a:t>
            </a:r>
          </a:p>
          <a:p>
            <a:r>
              <a:rPr lang="en-US" altLang="en-US" sz="2800" dirty="0" smtClean="0">
                <a:cs typeface="Times New Roman" panose="02020603050405020304" pitchFamily="18" charset="0"/>
              </a:rPr>
              <a:t>Scale </a:t>
            </a:r>
            <a:r>
              <a:rPr lang="en-US" altLang="en-US" sz="2800" dirty="0">
                <a:cs typeface="Times New Roman" panose="02020603050405020304" pitchFamily="18" charset="0"/>
              </a:rPr>
              <a:t>of trade causes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banks</a:t>
            </a:r>
            <a:r>
              <a:rPr lang="en-US" altLang="en-US" sz="2800" dirty="0">
                <a:cs typeface="Times New Roman" panose="02020603050405020304" pitchFamily="18" charset="0"/>
              </a:rPr>
              <a:t> to develop</a:t>
            </a:r>
          </a:p>
          <a:p>
            <a:pPr lvl="1"/>
            <a:r>
              <a:rPr lang="en-US" altLang="en-US" sz="2800" i="1" dirty="0" err="1">
                <a:cs typeface="Times New Roman" panose="02020603050405020304" pitchFamily="18" charset="0"/>
              </a:rPr>
              <a:t>Sakk</a:t>
            </a:r>
            <a:r>
              <a:rPr lang="en-US" altLang="en-US" sz="2800" dirty="0">
                <a:cs typeface="Times New Roman" panose="02020603050405020304" pitchFamily="18" charset="0"/>
              </a:rPr>
              <a:t> (“check”)</a:t>
            </a:r>
          </a:p>
          <a:p>
            <a:r>
              <a:rPr lang="en-US" altLang="en-US" sz="2800" dirty="0" smtClean="0">
                <a:cs typeface="Times New Roman" panose="02020603050405020304" pitchFamily="18" charset="0"/>
              </a:rPr>
              <a:t>Joint </a:t>
            </a:r>
            <a:r>
              <a:rPr lang="en-US" altLang="en-US" sz="2800" dirty="0">
                <a:cs typeface="Times New Roman" panose="02020603050405020304" pitchFamily="18" charset="0"/>
              </a:rPr>
              <a:t>ventures 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common to reduce risk</a:t>
            </a:r>
            <a:endParaRPr lang="en-US" altLang="en-US" sz="2800" dirty="0">
              <a:cs typeface="Times New Roman" panose="02020603050405020304" pitchFamily="18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20DFE3F-415E-4F12-8AC2-783914A29D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4800"/>
          <a:stretch/>
        </p:blipFill>
        <p:spPr>
          <a:xfrm>
            <a:off x="7109461" y="609600"/>
            <a:ext cx="4050666" cy="581135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F06D3-4B74-4151-A462-AD63DFBD9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C8AE-41BF-4138-B6E0-E152A34534F8}" type="slidenum">
              <a:rPr lang="en-US" altLang="en-US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61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>
            <a:extLst>
              <a:ext uri="{FF2B5EF4-FFF2-40B4-BE49-F238E27FC236}">
                <a16:creationId xmlns:a16="http://schemas.microsoft.com/office/drawing/2014/main" id="{4E9D2D78-0E8C-4B63-9FAD-80B03539BF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0707" y="472966"/>
            <a:ext cx="10131425" cy="1019503"/>
          </a:xfrm>
        </p:spPr>
        <p:txBody>
          <a:bodyPr/>
          <a:lstStyle/>
          <a:p>
            <a:r>
              <a:rPr lang="en-US" altLang="en-US" dirty="0"/>
              <a:t>Al-Andalus (Islamic Spain)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C393DDA2-FD2B-4185-8728-51739F9730F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222124" y="1345324"/>
            <a:ext cx="5707117" cy="4485564"/>
          </a:xfrm>
        </p:spPr>
        <p:txBody>
          <a:bodyPr>
            <a:no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Muslim Berber conquerors from North Africa take Spain, early 8</a:t>
            </a:r>
            <a:r>
              <a:rPr lang="en-US" altLang="en-US" sz="2800" baseline="30000" dirty="0">
                <a:cs typeface="Times New Roman" panose="02020603050405020304" pitchFamily="18" charset="0"/>
              </a:rPr>
              <a:t>th</a:t>
            </a:r>
            <a:r>
              <a:rPr lang="en-US" altLang="en-US" sz="2800" dirty="0">
                <a:cs typeface="Times New Roman" panose="02020603050405020304" pitchFamily="18" charset="0"/>
              </a:rPr>
              <a:t> c.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Allied to Umayyads, refused to recognize Abbasid dynasty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Formed own caliphate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Tensions, but 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interrelationship</a:t>
            </a:r>
          </a:p>
          <a:p>
            <a:r>
              <a:rPr lang="en-US" altLang="en-US" sz="2800" dirty="0" smtClean="0">
                <a:cs typeface="Times New Roman" panose="02020603050405020304" pitchFamily="18" charset="0"/>
              </a:rPr>
              <a:t>Will “return” Greek texts to Europe </a:t>
            </a:r>
            <a:endParaRPr lang="en-US" altLang="en-US" sz="2800" dirty="0">
              <a:cs typeface="Times New Roman" panose="02020603050405020304" pitchFamily="18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0FCE74D-82A1-4983-986F-3394BA67A3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45699" y="1897817"/>
            <a:ext cx="4500721" cy="42170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0E9ED-725D-4ECD-A269-168F7BB6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0125D-6C25-483D-B403-E9980B5BA0A1}" type="slidenum">
              <a:rPr lang="en-US" altLang="en-US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3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>
            <a:extLst>
              <a:ext uri="{FF2B5EF4-FFF2-40B4-BE49-F238E27FC236}">
                <a16:creationId xmlns:a16="http://schemas.microsoft.com/office/drawing/2014/main" id="{0351A99D-D1CB-4C06-A35D-106C3B577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Changing Status of Women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284AF986-7626-40A2-BF77-D4F73788F78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00050" y="2221441"/>
            <a:ext cx="11536813" cy="3649134"/>
          </a:xfrm>
        </p:spPr>
        <p:txBody>
          <a:bodyPr>
            <a:no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Quran improves status of women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Outlawed female infanticide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Brides, not husbands, claim dowries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Yet male dominance preserved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Patrilineal descent</a:t>
            </a:r>
          </a:p>
          <a:p>
            <a:pPr lvl="1"/>
            <a:r>
              <a:rPr lang="en-US" altLang="en-US" sz="2800" dirty="0" smtClean="0">
                <a:cs typeface="Times New Roman" panose="02020603050405020304" pitchFamily="18" charset="0"/>
              </a:rPr>
              <a:t>Polygamy: polygyny </a:t>
            </a:r>
            <a:r>
              <a:rPr lang="en-US" altLang="en-US" sz="2800" dirty="0">
                <a:cs typeface="Times New Roman" panose="02020603050405020304" pitchFamily="18" charset="0"/>
              </a:rPr>
              <a:t>permitted, 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polyandry </a:t>
            </a:r>
            <a:r>
              <a:rPr lang="en-US" altLang="en-US" sz="2800" dirty="0">
                <a:cs typeface="Times New Roman" panose="02020603050405020304" pitchFamily="18" charset="0"/>
              </a:rPr>
              <a:t>forbidden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Veil adopted from ancient Mesopotamian practice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8954E-81CC-4D5B-A31D-8B992EF0F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EAA51-4300-4CB3-92CB-A22E80619706}" type="slidenum">
              <a:rPr lang="en-US" altLang="en-US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3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>
            <a:extLst>
              <a:ext uri="{FF2B5EF4-FFF2-40B4-BE49-F238E27FC236}">
                <a16:creationId xmlns:a16="http://schemas.microsoft.com/office/drawing/2014/main" id="{F4C64E16-1C5D-4AC0-8374-D174C858DB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5594" y="315310"/>
            <a:ext cx="10131425" cy="808753"/>
          </a:xfrm>
        </p:spPr>
        <p:txBody>
          <a:bodyPr/>
          <a:lstStyle/>
          <a:p>
            <a:r>
              <a:rPr lang="en-US" altLang="en-US" dirty="0" smtClean="0"/>
              <a:t>Sufism</a:t>
            </a:r>
            <a:endParaRPr lang="en-US" altLang="en-US" dirty="0"/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50687C06-7952-4F3A-81C7-7CFE3932568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74322" y="1208691"/>
            <a:ext cx="4995334" cy="515006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Sufi missionaries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Impossibility of intellectual comprehension of Allah; devotion, mystical ecstasy instead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 smtClean="0">
                <a:cs typeface="Times New Roman" panose="02020603050405020304" pitchFamily="18" charset="0"/>
              </a:rPr>
              <a:t>Some </a:t>
            </a:r>
            <a:r>
              <a:rPr lang="en-US" altLang="en-US" sz="2800" dirty="0">
                <a:cs typeface="Times New Roman" panose="02020603050405020304" pitchFamily="18" charset="0"/>
              </a:rPr>
              <a:t>tension with orthodox Islamic theologians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Wide 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popularity spreads Islam over vast areas</a:t>
            </a:r>
          </a:p>
          <a:p>
            <a:pPr lvl="2">
              <a:lnSpc>
                <a:spcPct val="90000"/>
              </a:lnSpc>
            </a:pPr>
            <a:r>
              <a:rPr lang="en-US" altLang="en-US" sz="2600" dirty="0" smtClean="0">
                <a:cs typeface="Times New Roman" panose="02020603050405020304" pitchFamily="18" charset="0"/>
              </a:rPr>
              <a:t>Responsible for MANY conversions!</a:t>
            </a:r>
            <a:endParaRPr lang="en-US" altLang="en-US" sz="2600" dirty="0">
              <a:cs typeface="Times New Roman" panose="02020603050405020304" pitchFamily="18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B35E392-CDBF-4EFE-8739-C6EEC9FEA3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90824" y="1817370"/>
            <a:ext cx="6325891" cy="391602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2690C-9DDC-434C-824A-0554DD9D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7F93-C6D1-4012-A06B-55E04F534CD3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A9E240-936F-435A-AFC3-F757DC377D77}"/>
              </a:ext>
            </a:extLst>
          </p:cNvPr>
          <p:cNvSpPr/>
          <p:nvPr/>
        </p:nvSpPr>
        <p:spPr>
          <a:xfrm>
            <a:off x="7912457" y="5760066"/>
            <a:ext cx="2523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What is Sufism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324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>
            <a:extLst>
              <a:ext uri="{FF2B5EF4-FFF2-40B4-BE49-F238E27FC236}">
                <a16:creationId xmlns:a16="http://schemas.microsoft.com/office/drawing/2014/main" id="{3BA3E160-BFF4-44B5-9309-418FEA41AA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8837" y="238523"/>
            <a:ext cx="4774243" cy="956635"/>
          </a:xfrm>
        </p:spPr>
        <p:txBody>
          <a:bodyPr>
            <a:noAutofit/>
          </a:bodyPr>
          <a:lstStyle/>
          <a:p>
            <a:r>
              <a:rPr lang="en-US" altLang="en-US" sz="3000" dirty="0"/>
              <a:t>Cultural influences on Islam</a:t>
            </a:r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030F82C1-C529-4380-BE22-A6E35D157C6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171090" y="238523"/>
            <a:ext cx="6887561" cy="637005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Persia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Administration and governance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 smtClean="0">
                <a:cs typeface="Times New Roman" panose="02020603050405020304" pitchFamily="18" charset="0"/>
              </a:rPr>
              <a:t>Literature (R</a:t>
            </a:r>
            <a:r>
              <a:rPr lang="en-US" altLang="en-US" sz="2800" dirty="0">
                <a:cs typeface="Times New Roman" panose="02020603050405020304" pitchFamily="18" charset="0"/>
              </a:rPr>
              <a:t>umi, Omar Khayyam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 smtClean="0">
                <a:cs typeface="Times New Roman" panose="02020603050405020304" pitchFamily="18" charset="0"/>
              </a:rPr>
              <a:t>Art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India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Mathematics, science, medicine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“Hindi” numbers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Greece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Philosophy, esp. Aristotle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Commentary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, especially by </a:t>
            </a:r>
            <a:r>
              <a:rPr lang="en-US" altLang="en-US" sz="2800" dirty="0">
                <a:cs typeface="Times New Roman" panose="02020603050405020304" pitchFamily="18" charset="0"/>
              </a:rPr>
              <a:t>Ibn </a:t>
            </a:r>
            <a:r>
              <a:rPr lang="en-US" altLang="en-US" sz="2800" dirty="0" err="1">
                <a:cs typeface="Times New Roman" panose="02020603050405020304" pitchFamily="18" charset="0"/>
              </a:rPr>
              <a:t>Rushd</a:t>
            </a:r>
            <a:r>
              <a:rPr lang="en-US" altLang="en-US" sz="2800" dirty="0">
                <a:cs typeface="Times New Roman" panose="02020603050405020304" pitchFamily="18" charset="0"/>
              </a:rPr>
              <a:t> (aka. Averroes in Europe)  1126-1198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0BC4F82-6ED0-41EF-BE84-D391079A34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8837" y="1320574"/>
            <a:ext cx="3946036" cy="52880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52B0F-9850-441D-A397-43B984147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BAA23-036A-42CC-8914-742394F13505}" type="slidenum">
              <a:rPr lang="en-US" altLang="en-US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81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>
            <a:extLst>
              <a:ext uri="{FF2B5EF4-FFF2-40B4-BE49-F238E27FC236}">
                <a16:creationId xmlns:a16="http://schemas.microsoft.com/office/drawing/2014/main" id="{4C5CF418-D9BE-4869-AFD5-7E5E7E2875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0218" y="188913"/>
            <a:ext cx="10131425" cy="1456267"/>
          </a:xfrm>
        </p:spPr>
        <p:txBody>
          <a:bodyPr/>
          <a:lstStyle/>
          <a:p>
            <a:r>
              <a:rPr lang="en-US" altLang="en-US" dirty="0"/>
              <a:t>The “Seal of the Prophets”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F934C789-DCB9-4904-9517-0ABC189EEB7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346507" y="1073426"/>
            <a:ext cx="5695672" cy="5274365"/>
          </a:xfrm>
        </p:spPr>
        <p:txBody>
          <a:bodyPr>
            <a:no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Muhammad </a:t>
            </a:r>
            <a:r>
              <a:rPr lang="en-US" altLang="en-US" sz="2800" dirty="0">
                <a:cs typeface="Times New Roman" panose="02020603050405020304" pitchFamily="18" charset="0"/>
              </a:rPr>
              <a:t>=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cs typeface="Times New Roman" panose="02020603050405020304" pitchFamily="18" charset="0"/>
              </a:rPr>
              <a:t>the final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prophet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Accepted the authority of Abraham, Moses, and Jesus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Held Hebrew scriptures and the Christian New Testament in high esteem </a:t>
            </a:r>
            <a:endParaRPr lang="en-US" altLang="en-US" sz="2800" dirty="0" smtClean="0">
              <a:cs typeface="Times New Roman" panose="02020603050405020304" pitchFamily="18" charset="0"/>
            </a:endParaRPr>
          </a:p>
          <a:p>
            <a:r>
              <a:rPr lang="en-US" altLang="en-US" sz="2800" dirty="0" smtClean="0">
                <a:cs typeface="Times New Roman" panose="02020603050405020304" pitchFamily="18" charset="0"/>
              </a:rPr>
              <a:t>Muhammad </a:t>
            </a:r>
            <a:r>
              <a:rPr lang="en-US" altLang="en-US" sz="2800" dirty="0">
                <a:cs typeface="Times New Roman" panose="02020603050405020304" pitchFamily="18" charset="0"/>
              </a:rPr>
              <a:t>had been entrusted a more complete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revelation</a:t>
            </a:r>
            <a:r>
              <a:rPr lang="en-US" altLang="en-US" sz="2800" dirty="0">
                <a:cs typeface="Times New Roman" panose="02020603050405020304" pitchFamily="18" charset="0"/>
              </a:rPr>
              <a:t>, one that communicated Allah’s plan for the world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CE18F73-E1A6-4858-BFE4-DCD380EAEC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27652" y="1611981"/>
            <a:ext cx="4901421" cy="48887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24887-DDFC-4A6A-9D1D-8A26E2073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B377-5212-4E35-B0A8-2883AA73EF1C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15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>
            <a:extLst>
              <a:ext uri="{FF2B5EF4-FFF2-40B4-BE49-F238E27FC236}">
                <a16:creationId xmlns:a16="http://schemas.microsoft.com/office/drawing/2014/main" id="{799759CF-F1A8-4D1E-B058-1DE91C72FF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</a:t>
            </a:r>
            <a:r>
              <a:rPr lang="en-US" altLang="en-US" dirty="0">
                <a:solidFill>
                  <a:srgbClr val="FFFF00"/>
                </a:solidFill>
              </a:rPr>
              <a:t>Quran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7ADD25A6-FEAD-409A-8616-5FB9D8856E3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11480" y="2142067"/>
            <a:ext cx="5269656" cy="3649134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Record of revelations received during visions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Tradition of Muhammad’s life: </a:t>
            </a:r>
            <a:r>
              <a:rPr lang="en-US" altLang="en-US" sz="2800" i="1" dirty="0">
                <a:solidFill>
                  <a:srgbClr val="FFFF00"/>
                </a:solidFill>
                <a:cs typeface="Times New Roman" panose="02020603050405020304" pitchFamily="18" charset="0"/>
              </a:rPr>
              <a:t>Hadith</a:t>
            </a:r>
            <a:endParaRPr lang="en-US" altLang="en-US" sz="2800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5F447-A55D-4FA5-985D-202C0A754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3F217-7560-4EEB-AD17-4D36BB540C0D}" type="slidenum">
              <a:rPr lang="en-US" altLang="en-US"/>
              <a:pPr/>
              <a:t>5</a:t>
            </a:fld>
            <a:endParaRPr lang="en-US" altLang="en-US"/>
          </a:p>
        </p:txBody>
      </p:sp>
      <p:pic>
        <p:nvPicPr>
          <p:cNvPr id="7" name="Picture 7" descr="quranlarge.jpg">
            <a:extLst>
              <a:ext uri="{FF2B5EF4-FFF2-40B4-BE49-F238E27FC236}">
                <a16:creationId xmlns:a16="http://schemas.microsoft.com/office/drawing/2014/main" id="{4520C5FA-721D-4873-A841-6121C5B9DA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11" y="289706"/>
            <a:ext cx="4893275" cy="644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11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>
            <a:extLst>
              <a:ext uri="{FF2B5EF4-FFF2-40B4-BE49-F238E27FC236}">
                <a16:creationId xmlns:a16="http://schemas.microsoft.com/office/drawing/2014/main" id="{87CF981F-03CA-4948-B5B4-859CFD354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Conflict at Mecca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7599151E-A963-4A68-A64D-D4863D884C1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Muhammad’s monotheistic teachings offensive to polytheistic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pagans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Economic threat to existing religious industry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Denunciation of greed affront to local aristocracy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86BC3-8D4F-4813-9B96-AD3031178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58AF4-4092-4E5B-9E49-34F45555913F}" type="slidenum">
              <a:rPr lang="en-US" altLang="en-US"/>
              <a:pPr/>
              <a:t>6</a:t>
            </a:fld>
            <a:endParaRPr lang="en-US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22021B3-A48A-484B-B935-C824172390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61106" y="596171"/>
            <a:ext cx="4608042" cy="56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8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DF6A9299-1D12-47E2-9DD4-03342553C4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CBD94887-6A10-4F62-8EE1-B2BCFA1F38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-1786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B570D1B-4667-472A-A86E-1F269B4B97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 amt="25000"/>
            <a:extLst/>
          </a:blip>
          <a:srcRect t="5213" b="85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3D512BA-228A-4979-9312-ACD246E10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11268" name="Rectangle 4">
            <a:extLst>
              <a:ext uri="{FF2B5EF4-FFF2-40B4-BE49-F238E27FC236}">
                <a16:creationId xmlns:a16="http://schemas.microsoft.com/office/drawing/2014/main" id="{BDBACB16-5403-455F-9D0C-135812720B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0218" y="105824"/>
            <a:ext cx="10131425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/>
              <a:t>The Hijra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5AD4E30F-9938-418C-B1B7-87C8935CE72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39151" y="1266093"/>
            <a:ext cx="7385539" cy="45251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2800" dirty="0"/>
              <a:t>In </a:t>
            </a:r>
            <a:r>
              <a:rPr lang="en-US" altLang="en-US" sz="2800" dirty="0">
                <a:solidFill>
                  <a:srgbClr val="FFFF00"/>
                </a:solidFill>
              </a:rPr>
              <a:t>622 CE, </a:t>
            </a:r>
            <a:r>
              <a:rPr lang="en-US" altLang="en-US" sz="2800" dirty="0"/>
              <a:t>Muhammad flees to </a:t>
            </a:r>
            <a:r>
              <a:rPr lang="en-US" altLang="en-US" sz="2800" dirty="0">
                <a:solidFill>
                  <a:srgbClr val="FFFF00"/>
                </a:solidFill>
              </a:rPr>
              <a:t>Yathrib (Medina) </a:t>
            </a:r>
          </a:p>
          <a:p>
            <a:pPr lvl="1"/>
            <a:r>
              <a:rPr lang="en-US" altLang="en-US" sz="2400" dirty="0"/>
              <a:t>Year 1 in Muslim calendar</a:t>
            </a:r>
          </a:p>
          <a:p>
            <a:r>
              <a:rPr lang="en-US" altLang="en-US" sz="2800" dirty="0"/>
              <a:t>Organizes followers into communal society (the </a:t>
            </a:r>
            <a:r>
              <a:rPr lang="en-US" altLang="en-US" sz="2800" i="1" dirty="0" err="1">
                <a:solidFill>
                  <a:srgbClr val="FFFF00"/>
                </a:solidFill>
              </a:rPr>
              <a:t>umma</a:t>
            </a:r>
            <a:r>
              <a:rPr lang="en-US" altLang="en-US" sz="2800" i="1" dirty="0"/>
              <a:t>)</a:t>
            </a:r>
            <a:endParaRPr lang="en-US" altLang="en-US" sz="2800" dirty="0"/>
          </a:p>
          <a:p>
            <a:r>
              <a:rPr lang="en-US" altLang="en-US" sz="2800" dirty="0"/>
              <a:t>Sets legal, spiritual </a:t>
            </a:r>
            <a:r>
              <a:rPr lang="en-US" altLang="en-US" sz="2800" dirty="0" smtClean="0"/>
              <a:t>code</a:t>
            </a:r>
            <a:endParaRPr lang="en-US" altLang="en-US" sz="2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D87DE-32E4-47D3-82B0-6337852E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0CB181D-E3A5-4576-A86E-799BA185EFEF}" type="slidenum">
              <a:rPr lang="en-US" altLang="en-US"/>
              <a:pPr defTabSz="914400">
                <a:spcAft>
                  <a:spcPts val="600"/>
                </a:spcAft>
              </a:pPr>
              <a:t>7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CE5DC-4B06-4417-A9A1-C5B9D873E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063" y="136192"/>
            <a:ext cx="4310213" cy="329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>
            <a:extLst>
              <a:ext uri="{FF2B5EF4-FFF2-40B4-BE49-F238E27FC236}">
                <a16:creationId xmlns:a16="http://schemas.microsoft.com/office/drawing/2014/main" id="{BF417E22-F8F2-4171-A097-3AA8AA92D5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0218" y="393724"/>
            <a:ext cx="10131425" cy="1061412"/>
          </a:xfrm>
        </p:spPr>
        <p:txBody>
          <a:bodyPr/>
          <a:lstStyle/>
          <a:p>
            <a:r>
              <a:rPr lang="en-US" altLang="en-US" dirty="0"/>
              <a:t>Muhammad’s Return to Mecca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3EF57F78-09C4-4095-AD49-82C31ED91D1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605670" y="1455136"/>
            <a:ext cx="6480313" cy="5221356"/>
          </a:xfrm>
        </p:spPr>
        <p:txBody>
          <a:bodyPr>
            <a:no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Attack on Mecca, 630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Conversion of Mecca to Islam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Destruction of pagan sites, replaced with 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mosques</a:t>
            </a:r>
          </a:p>
          <a:p>
            <a:pPr lvl="1"/>
            <a:r>
              <a:rPr lang="en-US" altLang="en-US" sz="26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Ka’aba</a:t>
            </a:r>
            <a:r>
              <a:rPr lang="en-US" altLang="en-US" sz="26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>
                <a:cs typeface="Times New Roman" panose="02020603050405020304" pitchFamily="18" charset="0"/>
              </a:rPr>
              <a:t>preserved in honor of importance of Mecca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Approved as pilgrimage </a:t>
            </a:r>
            <a:r>
              <a:rPr lang="en-US" altLang="en-US" sz="2600" dirty="0" smtClean="0">
                <a:cs typeface="Times New Roman" panose="02020603050405020304" pitchFamily="18" charset="0"/>
              </a:rPr>
              <a:t>site for Muslims</a:t>
            </a:r>
            <a:endParaRPr lang="en-US" altLang="en-US" sz="2600" dirty="0">
              <a:cs typeface="Times New Roman" panose="02020603050405020304" pitchFamily="18" charset="0"/>
            </a:endParaRP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During daily prayers, all Muslims face Mecca, where the </a:t>
            </a:r>
            <a:r>
              <a:rPr lang="en-US" altLang="en-US" sz="2800" dirty="0" err="1">
                <a:ea typeface="ＭＳ Ｐゴシック" panose="020B0600070205080204" pitchFamily="34" charset="-128"/>
              </a:rPr>
              <a:t>Kaa’ba</a:t>
            </a:r>
            <a:r>
              <a:rPr lang="en-US" altLang="en-US" sz="2800" dirty="0">
                <a:ea typeface="ＭＳ Ｐゴシック" panose="020B0600070205080204" pitchFamily="34" charset="-128"/>
              </a:rPr>
              <a:t> is located</a:t>
            </a:r>
          </a:p>
          <a:p>
            <a:pPr lvl="1"/>
            <a:r>
              <a:rPr lang="en-US" altLang="en-US" sz="2600" dirty="0">
                <a:cs typeface="Times New Roman" panose="02020603050405020304" pitchFamily="18" charset="0"/>
              </a:rPr>
              <a:t>Represents first house of Islamic worship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99501-02D7-4A7F-A53D-753B09FB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1DD1-8199-43AE-B4A0-1B6F7FDFD9DB}" type="slidenum">
              <a:rPr lang="en-US" altLang="en-US"/>
              <a:pPr/>
              <a:t>8</a:t>
            </a:fld>
            <a:endParaRPr lang="en-US" altLang="en-US"/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93199088-D8F8-4F45-AE3C-49107940DC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201" y="1669181"/>
            <a:ext cx="4852587" cy="4793265"/>
          </a:xfrm>
        </p:spPr>
      </p:pic>
    </p:spTree>
    <p:extLst>
      <p:ext uri="{BB962C8B-B14F-4D97-AF65-F5344CB8AC3E}">
        <p14:creationId xmlns:p14="http://schemas.microsoft.com/office/powerpoint/2010/main" val="301560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DE3AFB-A01A-4186-82E8-51B670320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63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7E355E-4053-4F30-9507-E66A89B38926}"/>
              </a:ext>
            </a:extLst>
          </p:cNvPr>
          <p:cNvSpPr txBox="1"/>
          <p:nvPr/>
        </p:nvSpPr>
        <p:spPr>
          <a:xfrm>
            <a:off x="9634330" y="1285461"/>
            <a:ext cx="22661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A 1315 illustration of Islamic elders lifting the stone to set it into the corner of the Kaaba</a:t>
            </a:r>
          </a:p>
        </p:txBody>
      </p:sp>
    </p:spTree>
    <p:extLst>
      <p:ext uri="{BB962C8B-B14F-4D97-AF65-F5344CB8AC3E}">
        <p14:creationId xmlns:p14="http://schemas.microsoft.com/office/powerpoint/2010/main" val="64305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</TotalTime>
  <Words>1272</Words>
  <Application>Microsoft Office PowerPoint</Application>
  <PresentationFormat>Widescreen</PresentationFormat>
  <Paragraphs>203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ＭＳ Ｐゴシック</vt:lpstr>
      <vt:lpstr>Arial</vt:lpstr>
      <vt:lpstr>Calibri</vt:lpstr>
      <vt:lpstr>Calibri Light</vt:lpstr>
      <vt:lpstr>Times New Roman</vt:lpstr>
      <vt:lpstr>Tork</vt:lpstr>
      <vt:lpstr>Celestial</vt:lpstr>
      <vt:lpstr>The Expansive Realm of Islam </vt:lpstr>
      <vt:lpstr>Muhammad and His Message</vt:lpstr>
      <vt:lpstr>Muhammad’s Spiritual Transformation</vt:lpstr>
      <vt:lpstr>The “Seal of the Prophets”</vt:lpstr>
      <vt:lpstr>The Quran</vt:lpstr>
      <vt:lpstr>Conflict at Mecca</vt:lpstr>
      <vt:lpstr>The Hijra</vt:lpstr>
      <vt:lpstr>Muhammad’s Return to Mecca</vt:lpstr>
      <vt:lpstr>PowerPoint Presentation</vt:lpstr>
      <vt:lpstr>PowerPoint Presentation</vt:lpstr>
      <vt:lpstr>The Five Pillars of Islam</vt:lpstr>
      <vt:lpstr>The Five Pillars: Worship</vt:lpstr>
      <vt:lpstr>The Five Pillars: Fasting</vt:lpstr>
      <vt:lpstr>The Five Pillars: Almsgiving</vt:lpstr>
      <vt:lpstr>The Five Pillars: Pilgrimage</vt:lpstr>
      <vt:lpstr>PowerPoint Presentation</vt:lpstr>
      <vt:lpstr>PowerPoint Presentation</vt:lpstr>
      <vt:lpstr>PowerPoint Presentation</vt:lpstr>
      <vt:lpstr>Jihad</vt:lpstr>
      <vt:lpstr>Islamic Law: The Sharia</vt:lpstr>
      <vt:lpstr>Succession of Muhammad</vt:lpstr>
      <vt:lpstr>The Expansion of Islam</vt:lpstr>
      <vt:lpstr>The Umayyad Dynasty (661-750 CE)</vt:lpstr>
      <vt:lpstr>Policy toward Conquered Peoples</vt:lpstr>
      <vt:lpstr>The Abbasid Dynasty (750-1258 CE)</vt:lpstr>
      <vt:lpstr>Nature of the Abbasid Dynasty</vt:lpstr>
      <vt:lpstr>Abbasid Administration</vt:lpstr>
      <vt:lpstr>Abbasid Decline</vt:lpstr>
      <vt:lpstr>Quick Review</vt:lpstr>
      <vt:lpstr>Economy of the Early Islamic World</vt:lpstr>
      <vt:lpstr>Formation of a Hemispheric Trading Zone</vt:lpstr>
      <vt:lpstr>Banking and Trade</vt:lpstr>
      <vt:lpstr>Al-Andalus (Islamic Spain)</vt:lpstr>
      <vt:lpstr>Changing Status of Women</vt:lpstr>
      <vt:lpstr>Sufism</vt:lpstr>
      <vt:lpstr>Cultural influences on Islam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Expansive Realm of Islam</dc:title>
  <dc:creator>Jeannine Meis</dc:creator>
  <cp:lastModifiedBy>Meis, Jeannine</cp:lastModifiedBy>
  <cp:revision>26</cp:revision>
  <dcterms:created xsi:type="dcterms:W3CDTF">2018-10-16T10:08:33Z</dcterms:created>
  <dcterms:modified xsi:type="dcterms:W3CDTF">2019-08-21T14:38:58Z</dcterms:modified>
</cp:coreProperties>
</file>