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9"/>
  </p:notesMasterIdLst>
  <p:sldIdLst>
    <p:sldId id="257" r:id="rId2"/>
    <p:sldId id="292" r:id="rId3"/>
    <p:sldId id="291" r:id="rId4"/>
    <p:sldId id="258" r:id="rId5"/>
    <p:sldId id="260" r:id="rId6"/>
    <p:sldId id="262" r:id="rId7"/>
    <p:sldId id="263" r:id="rId8"/>
    <p:sldId id="290" r:id="rId9"/>
    <p:sldId id="264" r:id="rId10"/>
    <p:sldId id="289" r:id="rId11"/>
    <p:sldId id="265" r:id="rId12"/>
    <p:sldId id="270" r:id="rId13"/>
    <p:sldId id="285" r:id="rId14"/>
    <p:sldId id="269" r:id="rId15"/>
    <p:sldId id="274" r:id="rId16"/>
    <p:sldId id="273" r:id="rId17"/>
    <p:sldId id="277" r:id="rId18"/>
    <p:sldId id="275" r:id="rId19"/>
    <p:sldId id="279" r:id="rId20"/>
    <p:sldId id="280" r:id="rId21"/>
    <p:sldId id="281" r:id="rId22"/>
    <p:sldId id="287" r:id="rId23"/>
    <p:sldId id="288" r:id="rId24"/>
    <p:sldId id="261" r:id="rId25"/>
    <p:sldId id="283" r:id="rId26"/>
    <p:sldId id="284" r:id="rId27"/>
    <p:sldId id="286" r:id="rId28"/>
  </p:sldIdLst>
  <p:sldSz cx="12192000" cy="6858000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721" autoAdjust="0"/>
    <p:restoredTop sz="94660"/>
  </p:normalViewPr>
  <p:slideViewPr>
    <p:cSldViewPr snapToGrid="0">
      <p:cViewPr varScale="1">
        <p:scale>
          <a:sx n="87" d="100"/>
          <a:sy n="87" d="100"/>
        </p:scale>
        <p:origin x="96" y="2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0B2603DF-3A21-4338-870A-9C2F08833164}" type="datetimeFigureOut">
              <a:rPr lang="en-US" smtClean="0"/>
              <a:t>08/27/2019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E08DB539-D3FB-4C16-9B61-085B60A9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39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03D2ADB-5B23-48B3-8614-F8F8CBDDE6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6D515D-F188-4479-A575-11A968BFAA63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AE8CEBEF-F668-48D2-8F2E-A86CA4EA9E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7C91CA76-C65E-4B96-944B-05EA46243B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94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9E4C3D0-27E6-41FD-883F-3D9615CAC7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BADE3A-5A91-4E1B-8B8F-BA2397B4384E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D1712ACA-74E7-46C3-A2F1-B1C39A2E1B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DA9A7154-994D-4EC2-85D9-0708FFBC68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499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208EC4D-C2EF-4241-8734-3B1D7B585F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EA40F9-AA39-49F0-B6FF-D54A9D8F6A24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184B8E43-F40E-4520-B0CC-3405EF99B2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0009F69D-9E61-4D3D-B780-95C7738FF7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4095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6335D5-B2F1-4BE7-8814-D4C9EC8632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6350AF-F9FC-46F5-B323-B42C09B05A0B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109EC1A2-4E73-4A40-9526-AF74AF286A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BDC7B57E-029D-4584-B2D8-974D74692E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9302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D3FA36D-A42F-4BAB-B5DC-C05E4AD2F1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0A8175-94AA-4DFB-92FE-FC8ABD26B999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7D863FD2-E73B-41FB-865E-E718DCB42F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D281F8FB-1FD7-4749-B244-AB4614D398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579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1BA42FA-8854-4954-9151-5C107C759D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FC4FAE-9199-47B2-B658-AE5FC4D08D42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C371E049-D134-494E-B3A1-EC95A75499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38BB06FE-BC44-46AF-AF81-608C70A4C9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244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EC6E111-918B-40EF-BFB5-437E49EEE0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E651E8-372A-47ED-BBD5-59B486F3392B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5A92CD8E-96F3-46AB-A108-59C19C1380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88294964-AAC5-49F8-96E2-D987CE95A5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272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B536D6A-29C5-481A-8154-9B2C37B2E1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D1FBDA-AAB0-4322-A532-C6618F9C5B9A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1005EE4C-B795-44CB-B0F9-1F63B84ACA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B0AA65EE-FF2D-46E1-B0CD-E2E9188E37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601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58695B-757D-437B-902D-8B2EE45E35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11426D-118E-41F4-A64A-3EDC9FEABCF7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22F01F2C-51FF-4E11-9D06-F9567592D2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3B9897D1-A03D-4A8B-B50D-38842A0F96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8255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A6722F4-ADF7-4C6F-9FC2-29B54C59F4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212A8C-CA0C-40BF-9B90-8E29D813B1E5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13893583-43DB-4C25-945D-F430816AD4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96946C19-AE92-45FA-A122-42A425FD24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7856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2F7FC68-712B-428F-9927-806C56EB29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6CAFBB-FA3D-40D4-8AFA-12B3BD881EC3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E3A3FA63-BD86-4F50-85F3-0D874DEB3D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45838975-EDA1-4E1A-A672-8355B42933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839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5D5EAE7-5A1B-497C-B862-DE5A70990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F0C984-E92B-4AAB-8964-758209A8728F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C94EE099-4483-45B9-92A9-A3AE14BEAF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D30CE6DA-995D-4046-83C7-ACC20A002D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5211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99827AB-FD10-4B1B-8C41-71163DC1F7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0E211E-7913-498F-A1C8-A0E33281BC07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D01160C6-3FD0-455D-BAB2-1DC3DB4923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E6A70205-F8F9-4586-BC76-F8AD50D70C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114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A7565F2-5F8B-46FB-8619-4A34DB07D3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057B1B-A01A-4C3B-AA5A-917EFEC87258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4D9224BA-62F1-4C89-9678-93685D9CD1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C6530452-A68B-4085-9B02-FA6DA7F428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98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0D9FD09-E181-43BA-8A60-AE0E423659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47C17C-EB12-46CC-915D-6F340C960DDE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15E3704C-44B1-4E73-8509-E4E214274D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30884034-A964-4967-AF65-0878A7A90E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547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94DD62E-3414-4351-9371-5342646AFF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6A9664-95BA-4DD8-875C-4D3840EA39E5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94CF01C0-7201-42A1-8C22-DF0601665C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E961A82F-0A36-4969-9225-1D32A09544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282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1EA4386-4DD1-4D0C-9213-E994380186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053965-481E-4420-A67B-3F3AB39F41EB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E8DFF422-A457-4ACA-84E8-F46204A0C8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B2C73C04-57B8-42E3-905E-05CF3090BF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374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28A81D-9CB3-4340-9B87-F76BDCA681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1A5336-D634-4BF4-A099-F6A7DC431DD7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159B26CA-0233-4054-99CC-2754658065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BEA6B96D-28D9-416D-9843-08152D3818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586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854C646-FE32-4B5F-B9C3-1B87FB2760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418DE1-54AA-4675-B45C-3A2C78D88368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33F9A6C3-2FE5-4F90-B12D-B4B2B8C4C0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035955E9-7FA2-4156-BC18-1684ADABBC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8456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08/27/2019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03537-5533-4AF9-9D1F-E535E9562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9EBA4-D47C-4AEA-875E-35CA5C924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A915B1-7FF4-4A91-934D-86CC45D5D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70096-6CCE-4E2E-BA38-0F4B0018E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64B333-2319-4679-95AD-409D90AE8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5A5C3-17B1-40B5-9D3B-5024DF361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E4235F2-0082-4E05-84B4-822772E7AC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941989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08/27/2019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  <p:sldLayoutId id="214748366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vDqTNZwyB8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hyperlink" Target="https://www.lonelyplanet.com/cambodia/travel-tips-and-articles/angkor-what-getting-to-know-cambodias-most-iconic-temple/40625c8c-8a11-5710-a052-1479d2779f6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a6XtBLDmPA0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710"/>
            <a:ext cx="12155460" cy="6599104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09666220-0308-457D-A3B1-63FDA64F435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AC9ACFF6-6866-4C3B-BC75-0F5274C86E65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BD13E6CF-1A0A-4612-97A1-6BDC3FB745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75945" y="1964267"/>
            <a:ext cx="9184180" cy="2421464"/>
          </a:xfrm>
        </p:spPr>
        <p:txBody>
          <a:bodyPr/>
          <a:lstStyle/>
          <a:p>
            <a:r>
              <a:rPr lang="en-US" altLang="en-US" cap="none" dirty="0">
                <a:solidFill>
                  <a:srgbClr val="FFFF00"/>
                </a:solidFill>
              </a:rPr>
              <a:t>India and the Indian Ocean Basin</a:t>
            </a:r>
            <a:br>
              <a:rPr lang="en-US" altLang="en-US" cap="none" dirty="0">
                <a:solidFill>
                  <a:srgbClr val="FFFF00"/>
                </a:solidFill>
              </a:rPr>
            </a:b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6200D41-ACAC-468C-893E-2D7B2CE96C7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z="3200" dirty="0" smtClean="0"/>
              <a:t>(</a:t>
            </a:r>
            <a:r>
              <a:rPr lang="en-US" altLang="en-US" sz="3200" cap="none" dirty="0" smtClean="0"/>
              <a:t>aka. </a:t>
            </a:r>
            <a:r>
              <a:rPr lang="en-US" altLang="en-US" sz="3200" dirty="0" smtClean="0"/>
              <a:t>Diversity, Diversity, Diversity!)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1834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712" y="224825"/>
            <a:ext cx="10131425" cy="1456267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Sinhala Kingdom (</a:t>
            </a:r>
            <a:r>
              <a:rPr lang="pl-PL" dirty="0" smtClean="0">
                <a:solidFill>
                  <a:srgbClr val="FFFF00"/>
                </a:solidFill>
              </a:rPr>
              <a:t>543BC</a:t>
            </a:r>
            <a:r>
              <a:rPr lang="en-US" dirty="0" smtClean="0">
                <a:solidFill>
                  <a:srgbClr val="FFFF00"/>
                </a:solidFill>
              </a:rPr>
              <a:t>E – </a:t>
            </a:r>
            <a:r>
              <a:rPr lang="pl-PL" dirty="0" smtClean="0">
                <a:solidFill>
                  <a:srgbClr val="FFFF00"/>
                </a:solidFill>
              </a:rPr>
              <a:t>1815</a:t>
            </a:r>
            <a:r>
              <a:rPr lang="en-US" dirty="0" smtClean="0">
                <a:solidFill>
                  <a:srgbClr val="FFFF00"/>
                </a:solidFill>
              </a:rPr>
              <a:t>CE)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405" y="1872867"/>
            <a:ext cx="5078775" cy="4432178"/>
          </a:xfrm>
        </p:spPr>
        <p:txBody>
          <a:bodyPr>
            <a:noAutofit/>
          </a:bodyPr>
          <a:lstStyle/>
          <a:p>
            <a:r>
              <a:rPr lang="en-US" sz="2800" dirty="0" smtClean="0"/>
              <a:t>Immigrants arrive (early) from India.</a:t>
            </a:r>
          </a:p>
          <a:p>
            <a:r>
              <a:rPr lang="en-US" sz="2800" dirty="0" smtClean="0"/>
              <a:t>Multiple kingdoms established</a:t>
            </a:r>
          </a:p>
          <a:p>
            <a:r>
              <a:rPr lang="en-US" sz="2800" dirty="0" smtClean="0"/>
              <a:t>Predominantly Buddhist by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century</a:t>
            </a:r>
          </a:p>
          <a:p>
            <a:r>
              <a:rPr lang="en-US" sz="2800" dirty="0" smtClean="0"/>
              <a:t>Later, Tamils brought by England  will be Hindus and Christians</a:t>
            </a:r>
          </a:p>
          <a:p>
            <a:r>
              <a:rPr lang="en-US" sz="2800" dirty="0" smtClean="0"/>
              <a:t>Sri Lankan Civil War (1983-2009)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59432" y="609600"/>
            <a:ext cx="3687451" cy="5656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976" y="571040"/>
            <a:ext cx="4644544" cy="5734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425" y="1266940"/>
            <a:ext cx="6884095" cy="412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4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>
            <a:extLst>
              <a:ext uri="{FF2B5EF4-FFF2-40B4-BE49-F238E27FC236}">
                <a16:creationId xmlns:a16="http://schemas.microsoft.com/office/drawing/2014/main" id="{4FBB58E9-1247-4799-A4FF-CA008A084D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30957" y="308457"/>
            <a:ext cx="6147682" cy="1456267"/>
          </a:xfrm>
        </p:spPr>
        <p:txBody>
          <a:bodyPr/>
          <a:lstStyle/>
          <a:p>
            <a:pPr algn="r"/>
            <a:r>
              <a:rPr lang="en-US" altLang="en-US" dirty="0"/>
              <a:t>Agriculture in the Monsoon World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1080AEC7-ED29-48B2-995B-AC979E7E7E0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0" y="297390"/>
            <a:ext cx="5830957" cy="625215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Spring/summer: rain, wind from SW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Fall/winter: dry, wind from NE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Seasonal irrigation crucial to avoid drought/famine, esp. southern India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Massive construction of reservoirs, canals, tunnels,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stepwells</a:t>
            </a:r>
            <a:endParaRPr lang="en-US" altLang="en-US" sz="2800" dirty="0"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600" dirty="0">
                <a:cs typeface="Times New Roman" panose="02020603050405020304" pitchFamily="18" charset="0"/>
              </a:rPr>
              <a:t>One reservoir constructed during the 11</a:t>
            </a:r>
            <a:r>
              <a:rPr lang="en-US" altLang="en-US" sz="2600" baseline="30000" dirty="0">
                <a:cs typeface="Times New Roman" panose="02020603050405020304" pitchFamily="18" charset="0"/>
              </a:rPr>
              <a:t>th</a:t>
            </a:r>
            <a:r>
              <a:rPr lang="en-US" altLang="en-US" sz="2600" dirty="0">
                <a:cs typeface="Times New Roman" panose="02020603050405020304" pitchFamily="18" charset="0"/>
              </a:rPr>
              <a:t> century covered 250 square miles</a:t>
            </a:r>
            <a:r>
              <a:rPr lang="en-US" altLang="en-US" sz="2600" dirty="0" smtClean="0"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cs typeface="Times New Roman" panose="02020603050405020304" pitchFamily="18" charset="0"/>
              </a:rPr>
              <a:t>Often managed by religious complexes or monasteries.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Population growth: 53 million in 600 C.E. to 105 million in 1500 C.E.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Urbanization took place in Delhi and other large port cities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4AA02-1C13-4145-B815-E209370A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D2DA-AA28-40D4-A93C-1B35AD1CD307}" type="slidenum">
              <a:rPr lang="en-US" altLang="en-US"/>
              <a:pPr/>
              <a:t>11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D5D9BB-02F4-4BAE-B9FE-31BB32C8B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490" y="1775791"/>
            <a:ext cx="6459378" cy="46692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0002B-1ED8-4BD5-A6DD-B585B03DD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956" y="1887399"/>
            <a:ext cx="6538845" cy="4361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E10F6E-8610-41F1-8F44-BFC8C16F5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0956" y="1908701"/>
            <a:ext cx="6538845" cy="437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7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>
            <a:extLst>
              <a:ext uri="{FF2B5EF4-FFF2-40B4-BE49-F238E27FC236}">
                <a16:creationId xmlns:a16="http://schemas.microsoft.com/office/drawing/2014/main" id="{2B6871D9-29AB-4016-AE1E-AAC3DE9125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635" y="291548"/>
            <a:ext cx="11805574" cy="1456267"/>
          </a:xfrm>
        </p:spPr>
        <p:txBody>
          <a:bodyPr/>
          <a:lstStyle/>
          <a:p>
            <a:r>
              <a:rPr lang="en-US" altLang="en-US" sz="3800" dirty="0"/>
              <a:t>Cross-Cultural Trade in the Indian Ocean Basin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E1BDAC0-E735-486F-8919-3056F347D4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2015" y="1934817"/>
            <a:ext cx="5467602" cy="364278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690AE4-ABE3-4323-9781-70649279A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6973" y="1470991"/>
            <a:ext cx="6003236" cy="522135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Trade increases in post-classical period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Larger ships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 smtClean="0">
                <a:cs typeface="Times New Roman" panose="02020603050405020304" pitchFamily="18" charset="0"/>
              </a:rPr>
              <a:t>Dhows and junks common</a:t>
            </a:r>
            <a:endParaRPr lang="en-US" altLang="en-US" sz="2600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Establishment of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emporia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(large trading </a:t>
            </a:r>
            <a:r>
              <a:rPr lang="en-US" altLang="en-US" sz="2800" dirty="0">
                <a:cs typeface="Times New Roman" panose="02020603050405020304" pitchFamily="18" charset="0"/>
              </a:rPr>
              <a:t>centers)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>
                <a:cs typeface="Times New Roman" panose="02020603050405020304" pitchFamily="18" charset="0"/>
              </a:rPr>
              <a:t>Cosmopolitan port cities serve as warehouses for trade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Specialized products developed (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high-carbon steel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cs typeface="Times New Roman" panose="02020603050405020304" pitchFamily="18" charset="0"/>
              </a:rPr>
              <a:t>Export of cotton, precious metals/jewels, import of spices</a:t>
            </a:r>
            <a:endParaRPr lang="en-US" altLang="en-US" sz="2800" dirty="0"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AE1CF-0019-4D95-8E7E-706BC7EF4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B348E-3BD5-44A2-B4CC-CC0014C5F34E}" type="slidenum">
              <a:rPr lang="en-US" altLang="en-US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45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6A9299-1D12-47E2-9DD4-03342553C4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18005D-F32E-40A2-88E3-39B3E35D3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428406"/>
            <a:ext cx="6593075" cy="8703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Trade goods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7BCBEF-5744-48CF-BC16-38A5142D25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3857" r="5099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F5F181-05BD-4475-9B2B-D787B09FA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5458" y="1097280"/>
            <a:ext cx="7120428" cy="533231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Specialized products developed: </a:t>
            </a:r>
            <a:r>
              <a:rPr lang="en-US" sz="2800" dirty="0">
                <a:solidFill>
                  <a:srgbClr val="FFFF00"/>
                </a:solidFill>
              </a:rPr>
              <a:t>sugar</a:t>
            </a:r>
            <a:r>
              <a:rPr lang="en-US" sz="2800" dirty="0"/>
              <a:t>, leather, stone, carpets, cotton, iron and high carbon </a:t>
            </a:r>
            <a:r>
              <a:rPr lang="en-US" sz="2800" dirty="0">
                <a:solidFill>
                  <a:srgbClr val="FFFF00"/>
                </a:solidFill>
              </a:rPr>
              <a:t>steel</a:t>
            </a:r>
          </a:p>
          <a:p>
            <a:pPr lvl="1"/>
            <a:r>
              <a:rPr lang="en-US" sz="2600" dirty="0"/>
              <a:t>Steel perfected in India c. 400 BCE (“Wootz”)</a:t>
            </a:r>
          </a:p>
          <a:p>
            <a:r>
              <a:rPr lang="en-US" sz="2800" dirty="0"/>
              <a:t>Silk and porcelain from China</a:t>
            </a:r>
          </a:p>
          <a:p>
            <a:r>
              <a:rPr lang="en-US" sz="2800" dirty="0"/>
              <a:t>Spices from southeast Asia</a:t>
            </a:r>
          </a:p>
          <a:p>
            <a:r>
              <a:rPr lang="en-US" sz="2800" dirty="0"/>
              <a:t>Pepper, gems, pearls, and cotton from India</a:t>
            </a:r>
          </a:p>
          <a:p>
            <a:r>
              <a:rPr lang="en-US" sz="2800" dirty="0"/>
              <a:t>Incense and horses from Arabia and southwest Asia</a:t>
            </a:r>
          </a:p>
          <a:p>
            <a:r>
              <a:rPr lang="en-US" sz="2800" dirty="0"/>
              <a:t>Gold, ivory, and slaves from east Africa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10757F-AC8C-4A25-9CDC-EA82F69FB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86810"/>
            <a:ext cx="12192000" cy="694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6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DF6A9299-1D12-47E2-9DD4-03342553C4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FC3BEB6-B509-4607-B116-C94238CD12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0C8B7D16-051E-4562-B872-ABF369C457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79" name="Freeform 5">
            <a:extLst>
              <a:ext uri="{FF2B5EF4-FFF2-40B4-BE49-F238E27FC236}">
                <a16:creationId xmlns:a16="http://schemas.microsoft.com/office/drawing/2014/main" id="{ED10CF64-F588-4794-80E9-12CBA17849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16466" y="-18309"/>
            <a:ext cx="11159068" cy="6894618"/>
          </a:xfrm>
          <a:custGeom>
            <a:avLst/>
            <a:gdLst>
              <a:gd name="T0" fmla="*/ 2331 w 2331"/>
              <a:gd name="T1" fmla="*/ 721 h 1440"/>
              <a:gd name="T2" fmla="*/ 2082 w 2331"/>
              <a:gd name="T3" fmla="*/ 0 h 1440"/>
              <a:gd name="T4" fmla="*/ 249 w 2331"/>
              <a:gd name="T5" fmla="*/ 0 h 1440"/>
              <a:gd name="T6" fmla="*/ 0 w 2331"/>
              <a:gd name="T7" fmla="*/ 721 h 1440"/>
              <a:gd name="T8" fmla="*/ 248 w 2331"/>
              <a:gd name="T9" fmla="*/ 1440 h 1440"/>
              <a:gd name="T10" fmla="*/ 2083 w 2331"/>
              <a:gd name="T11" fmla="*/ 1440 h 1440"/>
              <a:gd name="T12" fmla="*/ 2331 w 2331"/>
              <a:gd name="T13" fmla="*/ 721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31" h="1440">
                <a:moveTo>
                  <a:pt x="2331" y="721"/>
                </a:moveTo>
                <a:cubicBezTo>
                  <a:pt x="2331" y="449"/>
                  <a:pt x="2238" y="198"/>
                  <a:pt x="2082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93" y="198"/>
                  <a:pt x="0" y="449"/>
                  <a:pt x="0" y="721"/>
                </a:cubicBezTo>
                <a:cubicBezTo>
                  <a:pt x="0" y="992"/>
                  <a:pt x="92" y="1242"/>
                  <a:pt x="248" y="1440"/>
                </a:cubicBezTo>
                <a:cubicBezTo>
                  <a:pt x="2083" y="1440"/>
                  <a:pt x="2083" y="1440"/>
                  <a:pt x="2083" y="1440"/>
                </a:cubicBezTo>
                <a:cubicBezTo>
                  <a:pt x="2239" y="1242"/>
                  <a:pt x="2331" y="992"/>
                  <a:pt x="2331" y="72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666E8B21-6126-404A-B59D-920D34891E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5832" y="458792"/>
            <a:ext cx="9437159" cy="108902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dirty="0"/>
              <a:t>Temples and Indian Society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BAFDF4C6-5CD9-4E90-AFDD-F901A50D2AE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380067" y="2006601"/>
            <a:ext cx="9437159" cy="37846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en-US" sz="3200" dirty="0"/>
              <a:t>More than religious centers</a:t>
            </a:r>
          </a:p>
          <a:p>
            <a:pPr lvl="1"/>
            <a:r>
              <a:rPr lang="en-US" altLang="en-US" sz="2800" dirty="0"/>
              <a:t>Center of coordination of irrigation, other agricultural work</a:t>
            </a:r>
          </a:p>
          <a:p>
            <a:r>
              <a:rPr lang="en-US" altLang="en-US" sz="3200" dirty="0"/>
              <a:t>Some temples possessed large tracts of land, hundreds of employees</a:t>
            </a:r>
          </a:p>
          <a:p>
            <a:r>
              <a:rPr lang="en-US" altLang="en-US" sz="3200" dirty="0"/>
              <a:t>Education providers</a:t>
            </a:r>
          </a:p>
          <a:p>
            <a:r>
              <a:rPr lang="en-US" altLang="en-US" sz="3200" dirty="0"/>
              <a:t>Tax collectors</a:t>
            </a:r>
          </a:p>
          <a:p>
            <a:r>
              <a:rPr lang="en-US" altLang="en-US" sz="3200" dirty="0"/>
              <a:t>Banking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19E19-708C-407D-8849-C9E32FD0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5BD9D87-1DD1-4CC0-A1F2-4FFCAE779912}" type="slidenum">
              <a:rPr lang="en-US" altLang="en-US"/>
              <a:pPr defTabSz="914400">
                <a:spcAft>
                  <a:spcPts val="600"/>
                </a:spcAft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11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>
            <a:extLst>
              <a:ext uri="{FF2B5EF4-FFF2-40B4-BE49-F238E27FC236}">
                <a16:creationId xmlns:a16="http://schemas.microsoft.com/office/drawing/2014/main" id="{D7EF56F0-35F6-4B7F-B07B-03803C8CA3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0218" y="172279"/>
            <a:ext cx="10131425" cy="1456267"/>
          </a:xfrm>
        </p:spPr>
        <p:txBody>
          <a:bodyPr/>
          <a:lstStyle/>
          <a:p>
            <a:r>
              <a:rPr lang="en-US" altLang="en-US" dirty="0"/>
              <a:t>Decline of Buddhism</a:t>
            </a:r>
          </a:p>
        </p:txBody>
      </p:sp>
      <p:sp>
        <p:nvSpPr>
          <p:cNvPr id="34822" name="Rectangle 6">
            <a:extLst>
              <a:ext uri="{FF2B5EF4-FFF2-40B4-BE49-F238E27FC236}">
                <a16:creationId xmlns:a16="http://schemas.microsoft.com/office/drawing/2014/main" id="{87AA2321-F9BC-4A0C-A08C-BB630873A11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61732" y="1850519"/>
            <a:ext cx="4995334" cy="3649134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Buddhism displaced as Turkish invasions destroy holy sites, temples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1196 Muslim forces destroy library of Nalanda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Thousands of monks exiled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97911B6-9202-4BAE-94F0-BB664F453C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80384" y="1334282"/>
            <a:ext cx="6715682" cy="477442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CD505-C2F2-4995-951B-36C6AFB69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AF74-7F15-46C5-AB95-A8C0CC4C6B32}" type="slidenum">
              <a:rPr lang="en-US" altLang="en-US"/>
              <a:pPr/>
              <a:t>15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066" y="1656798"/>
            <a:ext cx="6925950" cy="407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>
            <a:extLst>
              <a:ext uri="{FF2B5EF4-FFF2-40B4-BE49-F238E27FC236}">
                <a16:creationId xmlns:a16="http://schemas.microsoft.com/office/drawing/2014/main" id="{EBB410F6-B7B0-4982-8404-3AB2A2EF37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0218" y="357808"/>
            <a:ext cx="10131425" cy="821635"/>
          </a:xfrm>
        </p:spPr>
        <p:txBody>
          <a:bodyPr/>
          <a:lstStyle/>
          <a:p>
            <a:r>
              <a:rPr lang="en-US" altLang="en-US" dirty="0"/>
              <a:t>Challenges to Caste and Society</a:t>
            </a:r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E63ED694-469F-492E-B278-7E17CBE9B89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42371" y="1291771"/>
            <a:ext cx="5438766" cy="5384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Caste provided guidance in absence of centralized political authority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>
                <a:cs typeface="Times New Roman" panose="02020603050405020304" pitchFamily="18" charset="0"/>
              </a:rPr>
              <a:t>helped integrate immigrants (Turks, Muslim merchants) into Indian society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Expansion of caste system, especially to southern India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cs typeface="Times New Roman" panose="02020603050405020304" pitchFamily="18" charset="0"/>
              </a:rPr>
              <a:t>Increased </a:t>
            </a:r>
            <a:r>
              <a:rPr lang="en-US" altLang="en-US" sz="2800" dirty="0">
                <a:cs typeface="Times New Roman" panose="02020603050405020304" pitchFamily="18" charset="0"/>
              </a:rPr>
              <a:t>urbanization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Economic development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>
                <a:cs typeface="Times New Roman" panose="02020603050405020304" pitchFamily="18" charset="0"/>
              </a:rPr>
              <a:t>Development of increased </a:t>
            </a:r>
            <a:r>
              <a:rPr lang="en-US" altLang="en-US" sz="2600" dirty="0" err="1">
                <a:cs typeface="Times New Roman" panose="02020603050405020304" pitchFamily="18" charset="0"/>
              </a:rPr>
              <a:t>Jati</a:t>
            </a:r>
            <a:r>
              <a:rPr lang="en-US" altLang="en-US" sz="2600" dirty="0">
                <a:cs typeface="Times New Roman" panose="02020603050405020304" pitchFamily="18" charset="0"/>
              </a:rPr>
              <a:t> (</a:t>
            </a:r>
            <a:r>
              <a:rPr lang="en-US" altLang="en-US" sz="2600" dirty="0" smtClean="0">
                <a:cs typeface="Times New Roman" panose="02020603050405020304" pitchFamily="18" charset="0"/>
              </a:rPr>
              <a:t>sub-castes</a:t>
            </a:r>
            <a:r>
              <a:rPr lang="en-US" altLang="en-US" sz="2600" dirty="0">
                <a:cs typeface="Times New Roman" panose="02020603050405020304" pitchFamily="18" charset="0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>
                <a:cs typeface="Times New Roman" panose="02020603050405020304" pitchFamily="18" charset="0"/>
              </a:rPr>
              <a:t>Similar to worker’s guilds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7D443CD-A5D9-4171-890B-445EBC3B5D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86185" y="1636643"/>
            <a:ext cx="6149009" cy="461175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7F085-C649-478C-9FCA-29B1DC90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EC37-9800-4B14-BF75-E842D0B9C417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78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>
            <a:extLst>
              <a:ext uri="{FF2B5EF4-FFF2-40B4-BE49-F238E27FC236}">
                <a16:creationId xmlns:a16="http://schemas.microsoft.com/office/drawing/2014/main" id="{12F9E7CF-1041-493F-9012-1AC407283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Conversion to Islam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291F943-0436-479A-8843-D5F0EAE424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941984"/>
            <a:ext cx="7185720" cy="349803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0309AF-30AC-4670-B099-8CD457E47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1" y="1"/>
            <a:ext cx="4652838" cy="68580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Conversion to Islam slow: 25 million converts by 1500 (1/4 of total population)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Some converted for improving their lower social statuses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Often an entire caste or sub caste adopted Islam </a:t>
            </a:r>
            <a:r>
              <a:rPr lang="en-US" altLang="en-US" sz="2600" dirty="0" err="1">
                <a:cs typeface="Times New Roman" panose="02020603050405020304" pitchFamily="18" charset="0"/>
              </a:rPr>
              <a:t>en</a:t>
            </a:r>
            <a:r>
              <a:rPr lang="en-US" altLang="en-US" sz="2600" dirty="0">
                <a:cs typeface="Times New Roman" panose="02020603050405020304" pitchFamily="18" charset="0"/>
              </a:rPr>
              <a:t>-masse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Social status remained consistent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Sufis most effective missionaries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They had a devotional approach to Islam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Permitted followers to observe old rituals and venerate old spirits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DD982-2906-4A53-8B53-A86D76850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98581-910A-4FB8-9F45-6570FCC55E58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61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>
            <a:extLst>
              <a:ext uri="{FF2B5EF4-FFF2-40B4-BE49-F238E27FC236}">
                <a16:creationId xmlns:a16="http://schemas.microsoft.com/office/drawing/2014/main" id="{70012EB4-1887-4736-A89B-E232F860CE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Evolution of Hinduism</a:t>
            </a:r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C0C8C70E-577D-4454-8C93-BD24E77E313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2" y="2142067"/>
            <a:ext cx="6035038" cy="3649134"/>
          </a:xfrm>
        </p:spPr>
        <p:txBody>
          <a:bodyPr/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Growth of devotional cults: to achieve mystic union with gods as a way of salvation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Esp. Vishnu, Shiva</a:t>
            </a:r>
          </a:p>
          <a:p>
            <a:r>
              <a:rPr lang="en-US" altLang="en-US" sz="28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Bhakti movement</a:t>
            </a:r>
          </a:p>
          <a:p>
            <a:r>
              <a:rPr lang="en-US" altLang="en-US" sz="2800" dirty="0" smtClean="0">
                <a:cs typeface="Times New Roman" panose="02020603050405020304" pitchFamily="18" charset="0"/>
              </a:rPr>
              <a:t>Especially </a:t>
            </a:r>
            <a:r>
              <a:rPr lang="en-US" altLang="en-US" sz="2800" dirty="0">
                <a:cs typeface="Times New Roman" panose="02020603050405020304" pitchFamily="18" charset="0"/>
              </a:rPr>
              <a:t>popular in southern India, spreads to north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26DF9A1-CF0D-477A-BF1A-A2CB6C01A3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41400" y="101463"/>
            <a:ext cx="4686773" cy="669271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71B96-FA30-45E2-B73F-FCCED5017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69C2-3F9F-4C6F-A4B5-EB41A146C973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85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>
            <a:extLst>
              <a:ext uri="{FF2B5EF4-FFF2-40B4-BE49-F238E27FC236}">
                <a16:creationId xmlns:a16="http://schemas.microsoft.com/office/drawing/2014/main" id="{2A89B134-7248-47FB-969B-A9377FE750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0218" y="180676"/>
            <a:ext cx="10131425" cy="1456267"/>
          </a:xfrm>
        </p:spPr>
        <p:txBody>
          <a:bodyPr/>
          <a:lstStyle/>
          <a:p>
            <a:r>
              <a:rPr lang="en-US" altLang="en-US" dirty="0"/>
              <a:t>The Bhakti Movement</a:t>
            </a:r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42BE7BCC-5935-4C74-9525-3F7D17F0EDE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10218" y="1641728"/>
            <a:ext cx="6790660" cy="441775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Growth of devotional cults: to achieve mystic union with gods as a way of salvation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Guru </a:t>
            </a:r>
            <a:r>
              <a:rPr lang="en-US" altLang="en-US" sz="2800" dirty="0" err="1">
                <a:cs typeface="Times New Roman" panose="02020603050405020304" pitchFamily="18" charset="0"/>
              </a:rPr>
              <a:t>Kabir</a:t>
            </a:r>
            <a:r>
              <a:rPr lang="en-US" altLang="en-US" sz="2800" dirty="0">
                <a:cs typeface="Times New Roman" panose="02020603050405020304" pitchFamily="18" charset="0"/>
              </a:rPr>
              <a:t> (1440-1518)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cs typeface="Times New Roman" panose="02020603050405020304" pitchFamily="18" charset="0"/>
              </a:rPr>
              <a:t>Taught that Shiva, Vishnu, Allah all manifestations of one Deity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cs typeface="Times New Roman" panose="02020603050405020304" pitchFamily="18" charset="0"/>
              </a:rPr>
              <a:t>Attempt </a:t>
            </a:r>
            <a:r>
              <a:rPr lang="en-US" altLang="en-US" sz="2800" dirty="0">
                <a:cs typeface="Times New Roman" panose="02020603050405020304" pitchFamily="18" charset="0"/>
              </a:rPr>
              <a:t>to bring Hinduism and Islam closer together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12</a:t>
            </a:r>
            <a:r>
              <a:rPr lang="en-US" altLang="en-US" sz="2800" baseline="30000" dirty="0">
                <a:cs typeface="Times New Roman" panose="02020603050405020304" pitchFamily="18" charset="0"/>
              </a:rPr>
              <a:t>th</a:t>
            </a:r>
            <a:r>
              <a:rPr lang="en-US" altLang="en-US" sz="2800" dirty="0">
                <a:cs typeface="Times New Roman" panose="02020603050405020304" pitchFamily="18" charset="0"/>
              </a:rPr>
              <a:t> c. southern Hindu movement, spread to north</a:t>
            </a:r>
          </a:p>
          <a:p>
            <a:pPr>
              <a:lnSpc>
                <a:spcPct val="90000"/>
              </a:lnSpc>
            </a:pPr>
            <a:r>
              <a:rPr lang="en-US" altLang="en-US" sz="2600" dirty="0" smtClean="0">
                <a:cs typeface="Times New Roman" panose="02020603050405020304" pitchFamily="18" charset="0"/>
              </a:rPr>
              <a:t>Largely unsuccessful, but will pave the way for Sikhism later</a:t>
            </a:r>
            <a:endParaRPr lang="en-US" altLang="en-US" sz="2600" dirty="0"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C76F0-D808-4D7B-A370-987D48A6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FE66-1276-4066-8589-532AF9BBF734}" type="slidenum">
              <a:rPr lang="en-US" altLang="en-US"/>
              <a:pPr/>
              <a:t>19</a:t>
            </a:fld>
            <a:endParaRPr lang="en-US" alt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68006" y="1236402"/>
            <a:ext cx="3794160" cy="482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646" y="1470057"/>
            <a:ext cx="6934200" cy="4048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1" y="1035585"/>
            <a:ext cx="4825388" cy="49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6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>
            <a:extLst>
              <a:ext uri="{FF2B5EF4-FFF2-40B4-BE49-F238E27FC236}">
                <a16:creationId xmlns:a16="http://schemas.microsoft.com/office/drawing/2014/main" id="{F840CC20-A6D1-4519-AD40-BEC2DA3D5D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Indian Influence in Southeast Asia</a:t>
            </a:r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CD583618-4473-436C-8D1E-B43E1A89AE5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99393" y="2142067"/>
            <a:ext cx="5281743" cy="3649134"/>
          </a:xfrm>
        </p:spPr>
        <p:txBody>
          <a:bodyPr/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Influence dates from 500 BCE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Evidence of Indian ideas and traditions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Kingship - </a:t>
            </a:r>
            <a:r>
              <a:rPr lang="en-US" altLang="en-US" sz="2400" dirty="0">
                <a:solidFill>
                  <a:srgbClr val="FFFF00"/>
                </a:solidFill>
                <a:cs typeface="Times New Roman" panose="02020603050405020304" pitchFamily="18" charset="0"/>
              </a:rPr>
              <a:t>rajas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Religions (Hinduism, Buddhism)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Literature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Caste system not influential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7EF52-8409-4099-A567-155F05C7F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A88B7-8368-4E7B-9297-4AF7B3DA01BB}" type="slidenum">
              <a:rPr lang="en-US" altLang="en-US"/>
              <a:pPr/>
              <a:t>20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660" t="40606"/>
          <a:stretch/>
        </p:blipFill>
        <p:spPr>
          <a:xfrm>
            <a:off x="5906814" y="1917405"/>
            <a:ext cx="6069723" cy="425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2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>
            <a:extLst>
              <a:ext uri="{FF2B5EF4-FFF2-40B4-BE49-F238E27FC236}">
                <a16:creationId xmlns:a16="http://schemas.microsoft.com/office/drawing/2014/main" id="{22BDE753-30D7-4EAB-B19F-AAD5B71B8A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635" y="123391"/>
            <a:ext cx="10131425" cy="1456267"/>
          </a:xfrm>
        </p:spPr>
        <p:txBody>
          <a:bodyPr/>
          <a:lstStyle/>
          <a:p>
            <a:r>
              <a:rPr lang="en-US" altLang="en-US"/>
              <a:t>Early States of Southeast Asia</a:t>
            </a:r>
            <a:endParaRPr lang="en-US" altLang="en-US" dirty="0"/>
          </a:p>
        </p:txBody>
      </p:sp>
      <p:pic>
        <p:nvPicPr>
          <p:cNvPr id="7" name="Picture 8" descr="ben06937_m1604">
            <a:extLst>
              <a:ext uri="{FF2B5EF4-FFF2-40B4-BE49-F238E27FC236}">
                <a16:creationId xmlns:a16="http://schemas.microsoft.com/office/drawing/2014/main" id="{696B9992-256C-4D82-A338-0948EEDD9E0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19" y="1311966"/>
            <a:ext cx="5999668" cy="548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0" name="Rectangle 6">
            <a:extLst>
              <a:ext uri="{FF2B5EF4-FFF2-40B4-BE49-F238E27FC236}">
                <a16:creationId xmlns:a16="http://schemas.microsoft.com/office/drawing/2014/main" id="{EA3F763D-8E5F-44DB-94C2-C29E75E20FA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505071" y="0"/>
            <a:ext cx="5552294" cy="6734609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Kingdom of Angkor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Cambodia, 889-1431 CE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Built by Khmers at Angkor Thom, later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Angkor Wat</a:t>
            </a:r>
            <a:endParaRPr lang="en-US" altLang="en-US" sz="2800" dirty="0"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pPr lvl="2"/>
            <a:r>
              <a:rPr lang="en-US" altLang="en-US" sz="2800" dirty="0">
                <a:cs typeface="Times New Roman" panose="02020603050405020304" pitchFamily="18" charset="0"/>
              </a:rPr>
              <a:t>The city was a microcosmic reflection of Hindu world order</a:t>
            </a:r>
          </a:p>
          <a:p>
            <a:pPr lvl="2"/>
            <a:r>
              <a:rPr lang="en-US" altLang="en-US" sz="2800" dirty="0">
                <a:cs typeface="Times New Roman" panose="02020603050405020304" pitchFamily="18" charset="0"/>
              </a:rPr>
              <a:t>Magnificent religious city complexes: Turned to Buddhism during the 12th and 13th centuries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Thais invaded the capital in 1431, and Khmers abandoned it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5CC4F2-D9D5-48DF-B798-E46B311B6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</p:spPr>
        <p:txBody>
          <a:bodyPr/>
          <a:lstStyle/>
          <a:p>
            <a:fld id="{7C55D830-0544-4A89-A5CB-96F3C4473215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4687E7-B88F-4EE0-9FDD-465B9951B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5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286" y="179942"/>
            <a:ext cx="10497737" cy="1456267"/>
          </a:xfrm>
        </p:spPr>
        <p:txBody>
          <a:bodyPr/>
          <a:lstStyle/>
          <a:p>
            <a:r>
              <a:rPr lang="en-US" dirty="0" smtClean="0"/>
              <a:t>Empires in SE Asia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9489" y="2053779"/>
            <a:ext cx="5262495" cy="4589239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Srivajaya</a:t>
            </a:r>
            <a:r>
              <a:rPr lang="en-US" sz="2800" dirty="0" smtClean="0">
                <a:solidFill>
                  <a:srgbClr val="FFFF00"/>
                </a:solidFill>
              </a:rPr>
              <a:t> Empire </a:t>
            </a:r>
            <a:r>
              <a:rPr lang="en-US" sz="2800" dirty="0" smtClean="0"/>
              <a:t>(670 - c. 1200)</a:t>
            </a:r>
          </a:p>
          <a:p>
            <a:pPr lvl="1"/>
            <a:r>
              <a:rPr lang="en-US" sz="2400" dirty="0" smtClean="0"/>
              <a:t>Hindu kingdom on Sumatra</a:t>
            </a:r>
          </a:p>
          <a:p>
            <a:pPr lvl="1"/>
            <a:r>
              <a:rPr lang="en-US" sz="2400" dirty="0" smtClean="0"/>
              <a:t>Became wealthy through charging fees for ships traveling through from China/India</a:t>
            </a:r>
          </a:p>
          <a:p>
            <a:r>
              <a:rPr lang="en-US" sz="2800" dirty="0" err="1" smtClean="0">
                <a:solidFill>
                  <a:srgbClr val="FFFF00"/>
                </a:solidFill>
              </a:rPr>
              <a:t>Majapahit</a:t>
            </a:r>
            <a:r>
              <a:rPr lang="en-US" sz="2800" dirty="0" smtClean="0">
                <a:solidFill>
                  <a:srgbClr val="FFFF00"/>
                </a:solidFill>
              </a:rPr>
              <a:t> Kingdom </a:t>
            </a:r>
            <a:r>
              <a:rPr lang="en-US" sz="2800" dirty="0" smtClean="0"/>
              <a:t>(1293-1520)</a:t>
            </a:r>
          </a:p>
          <a:p>
            <a:pPr lvl="1"/>
            <a:r>
              <a:rPr lang="en-US" sz="2400" dirty="0" smtClean="0"/>
              <a:t>Buddhist kingdom on Java</a:t>
            </a:r>
          </a:p>
          <a:p>
            <a:pPr lvl="1"/>
            <a:r>
              <a:rPr lang="en-US" sz="2400" dirty="0"/>
              <a:t>Became wealthy through charging fees for ships traveling through from </a:t>
            </a:r>
            <a:r>
              <a:rPr lang="en-US" sz="2400" dirty="0" smtClean="0"/>
              <a:t>China/India, especially Strait of Malacca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20267" y="0"/>
            <a:ext cx="6471733" cy="4810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6030"/>
          <a:stretch/>
        </p:blipFill>
        <p:spPr>
          <a:xfrm>
            <a:off x="7083846" y="4816393"/>
            <a:ext cx="4322388" cy="204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9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111498"/>
            <a:ext cx="6248400" cy="5000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72263"/>
            <a:ext cx="6224530" cy="34857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667500" cy="3743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2265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6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>
            <a:extLst>
              <a:ext uri="{FF2B5EF4-FFF2-40B4-BE49-F238E27FC236}">
                <a16:creationId xmlns:a16="http://schemas.microsoft.com/office/drawing/2014/main" id="{077B4AF9-0C12-43CC-8362-361F8B7C76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635" y="84297"/>
            <a:ext cx="10131425" cy="1456267"/>
          </a:xfrm>
        </p:spPr>
        <p:txBody>
          <a:bodyPr/>
          <a:lstStyle/>
          <a:p>
            <a:r>
              <a:rPr lang="en-US" altLang="en-US" dirty="0"/>
              <a:t>Merchants and Islam</a:t>
            </a:r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id="{15C1CE97-3957-49F2-AAE7-B749346B399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201028" y="84297"/>
            <a:ext cx="3990972" cy="67737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TRADE: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Arabic trade with India predates Islam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Muslim merchants formed small communities in all major cities of coastal India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Dominated trade between India and the west to 15</a:t>
            </a:r>
            <a:r>
              <a:rPr lang="en-US" altLang="en-US" sz="2800" baseline="30000" dirty="0">
                <a:cs typeface="Times New Roman" panose="02020603050405020304" pitchFamily="18" charset="0"/>
              </a:rPr>
              <a:t>th</a:t>
            </a:r>
            <a:r>
              <a:rPr lang="en-US" altLang="en-US" sz="2800" dirty="0">
                <a:cs typeface="Times New Roman" panose="02020603050405020304" pitchFamily="18" charset="0"/>
              </a:rPr>
              <a:t> century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Established local communities in 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S/SE Asia</a:t>
            </a:r>
            <a:endParaRPr lang="en-US" altLang="en-US" sz="2800" dirty="0">
              <a:cs typeface="Times New Roman" panose="02020603050405020304" pitchFamily="18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C3D0FF2-C26A-4A27-B43F-CC67868EDC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18118" y="1234724"/>
            <a:ext cx="8066393" cy="510871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C5BFF-E1D8-4066-8A22-133CABDBB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B132-E85B-4FC3-9AC3-45BEA2A7530D}" type="slidenum">
              <a:rPr lang="en-US" altLang="en-US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12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>
            <a:extLst>
              <a:ext uri="{FF2B5EF4-FFF2-40B4-BE49-F238E27FC236}">
                <a16:creationId xmlns:a16="http://schemas.microsoft.com/office/drawing/2014/main" id="{852AE048-F772-4132-9808-6CB602BC8A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8135" y="314596"/>
            <a:ext cx="10131425" cy="975020"/>
          </a:xfrm>
        </p:spPr>
        <p:txBody>
          <a:bodyPr/>
          <a:lstStyle/>
          <a:p>
            <a:r>
              <a:rPr lang="en-US" altLang="en-US" dirty="0"/>
              <a:t>Islam in Southeast Asia</a:t>
            </a:r>
          </a:p>
        </p:txBody>
      </p:sp>
      <p:sp>
        <p:nvSpPr>
          <p:cNvPr id="43014" name="Rectangle 6">
            <a:extLst>
              <a:ext uri="{FF2B5EF4-FFF2-40B4-BE49-F238E27FC236}">
                <a16:creationId xmlns:a16="http://schemas.microsoft.com/office/drawing/2014/main" id="{712CCD00-1A85-4EC5-9782-7BC55921E96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68135" y="1289616"/>
            <a:ext cx="6044978" cy="5253788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Early populations of Muslim traders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Ruling elite converted in cities while rural residents retained their traditions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Islam was not an exclusive faith in southeast Asia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Sufis appealed to a large public in these countries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Many who convert retain some Hindu or Buddhist traditions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52924" b="17733"/>
          <a:stretch/>
        </p:blipFill>
        <p:spPr>
          <a:xfrm>
            <a:off x="6779173" y="1228656"/>
            <a:ext cx="5044692" cy="455775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B8837-CA3C-451B-B25F-537DD656E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81739-82AF-48E6-B439-7E7A1EA0884F}" type="slidenum">
              <a:rPr lang="en-US" altLang="en-US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184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>
            <a:extLst>
              <a:ext uri="{FF2B5EF4-FFF2-40B4-BE49-F238E27FC236}">
                <a16:creationId xmlns:a16="http://schemas.microsoft.com/office/drawing/2014/main" id="{159249E4-7B5E-49B6-8063-9FE68C3AEA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7531" y="294290"/>
            <a:ext cx="10131425" cy="1019504"/>
          </a:xfrm>
        </p:spPr>
        <p:txBody>
          <a:bodyPr/>
          <a:lstStyle/>
          <a:p>
            <a:r>
              <a:rPr lang="en-US" altLang="en-US" dirty="0"/>
              <a:t>State of </a:t>
            </a:r>
            <a:r>
              <a:rPr lang="en-US" altLang="en-US" dirty="0">
                <a:solidFill>
                  <a:srgbClr val="FFFF00"/>
                </a:solidFill>
              </a:rPr>
              <a:t>Melaka</a:t>
            </a: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3F09A05A-3A89-45A9-9DEE-26664BDE571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7062116" y="1767617"/>
            <a:ext cx="4995334" cy="3649134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Founded late 14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c. CE by rebellious prince of Sumatra</a:t>
            </a:r>
          </a:p>
          <a:p>
            <a:r>
              <a:rPr lang="en-US" altLang="en-US" sz="2800" dirty="0"/>
              <a:t>Dominated maritime trade routes</a:t>
            </a:r>
          </a:p>
          <a:p>
            <a:r>
              <a:rPr lang="en-US" altLang="en-US" sz="2800" dirty="0"/>
              <a:t>Mid-15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c. converts to Islam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07764-FCE8-4D2D-BA7E-07637A7B3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36034-84BE-4565-BE9F-5FB32AE22722}" type="slidenum">
              <a:rPr lang="en-US" altLang="en-US"/>
              <a:pPr/>
              <a:t>26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86" y="1415324"/>
            <a:ext cx="6532940" cy="4455251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44038" idx="1"/>
          </p:cNvCxnSpPr>
          <p:nvPr/>
        </p:nvCxnSpPr>
        <p:spPr>
          <a:xfrm flipH="1">
            <a:off x="5402317" y="3592184"/>
            <a:ext cx="1659799" cy="4122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428384F-8963-42CF-BC1A-8077EF477C0C}"/>
              </a:ext>
            </a:extLst>
          </p:cNvPr>
          <p:cNvSpPr/>
          <p:nvPr/>
        </p:nvSpPr>
        <p:spPr>
          <a:xfrm>
            <a:off x="8599033" y="5502868"/>
            <a:ext cx="33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Crash Course: Indian Ocean Trade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36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9109-E17B-44BC-B83C-92B459DAB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595086"/>
          </a:xfrm>
        </p:spPr>
        <p:txBody>
          <a:bodyPr>
            <a:normAutofit fontScale="90000"/>
          </a:bodyPr>
          <a:lstStyle/>
          <a:p>
            <a:r>
              <a:rPr lang="en-US" dirty="0"/>
              <a:t>Fact Check!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C0B6E-FC1B-4252-A69C-BDB179CD5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204687"/>
            <a:ext cx="11215913" cy="5486399"/>
          </a:xfrm>
        </p:spPr>
        <p:txBody>
          <a:bodyPr>
            <a:normAutofit fontScale="92500"/>
          </a:bodyPr>
          <a:lstStyle/>
          <a:p>
            <a:pPr marL="342900" indent="-342900">
              <a:buAutoNum type="arabicPeriod"/>
            </a:pPr>
            <a:r>
              <a:rPr lang="en-US" sz="2400" dirty="0"/>
              <a:t>What major difference existed between Hinduism as practiced in India and Southeast Asia?</a:t>
            </a:r>
          </a:p>
          <a:p>
            <a:pPr marL="342900" indent="-342900">
              <a:buAutoNum type="arabicPeriod"/>
            </a:pPr>
            <a:r>
              <a:rPr lang="en-US" sz="2400" dirty="0"/>
              <a:t>Which sect of Islam was responsible for most South and Southeastern conversions?</a:t>
            </a:r>
          </a:p>
          <a:p>
            <a:pPr marL="342900" indent="-342900">
              <a:buAutoNum type="arabicPeriod"/>
            </a:pPr>
            <a:r>
              <a:rPr lang="en-US" sz="2400" dirty="0"/>
              <a:t>What provided structure in Indian society in the absence of centralized rule?</a:t>
            </a:r>
          </a:p>
          <a:p>
            <a:pPr marL="342900" indent="-342900">
              <a:buAutoNum type="arabicPeriod"/>
            </a:pPr>
            <a:r>
              <a:rPr lang="en-US" sz="2400" dirty="0"/>
              <a:t>How did the post-Gupta experiences of Northern and Southern India differ?</a:t>
            </a:r>
          </a:p>
          <a:p>
            <a:pPr marL="342900" indent="-342900">
              <a:buAutoNum type="arabicPeriod"/>
            </a:pPr>
            <a:r>
              <a:rPr lang="en-US" sz="2400" dirty="0"/>
              <a:t>What is a major difference between the sultanate of Delhi and the kingdom of </a:t>
            </a:r>
            <a:r>
              <a:rPr lang="en-US" sz="2400" dirty="0" err="1"/>
              <a:t>Vijaynagar</a:t>
            </a:r>
            <a:r>
              <a:rPr lang="en-US" sz="2400" dirty="0"/>
              <a:t>?</a:t>
            </a:r>
          </a:p>
          <a:p>
            <a:pPr marL="342900" indent="-342900">
              <a:buAutoNum type="arabicPeriod"/>
            </a:pPr>
            <a:r>
              <a:rPr lang="en-US" sz="2400" dirty="0"/>
              <a:t>What was (is) a major environmental barrier to maintaining civilization in southern India?</a:t>
            </a:r>
          </a:p>
          <a:p>
            <a:pPr marL="342900" indent="-342900">
              <a:buAutoNum type="arabicPeriod"/>
            </a:pPr>
            <a:r>
              <a:rPr lang="en-US" sz="2400" dirty="0"/>
              <a:t>What role did Hindu temples play in Indi in the post-classical age?</a:t>
            </a:r>
          </a:p>
          <a:p>
            <a:pPr marL="342900" indent="-342900">
              <a:buAutoNum type="arabicPeriod"/>
            </a:pPr>
            <a:r>
              <a:rPr lang="en-US" sz="2400" dirty="0"/>
              <a:t>How did Angkor Wat reflect religious ideas of India?</a:t>
            </a:r>
          </a:p>
          <a:p>
            <a:pPr marL="342900" indent="-342900">
              <a:buAutoNum type="arabicPeriod"/>
            </a:pPr>
            <a:r>
              <a:rPr lang="en-US" sz="2400" dirty="0"/>
              <a:t>What were eclectic merchant cities called?</a:t>
            </a:r>
          </a:p>
          <a:p>
            <a:pPr marL="342900" indent="-342900">
              <a:buAutoNum type="arabicPeriod"/>
            </a:pPr>
            <a:r>
              <a:rPr lang="en-US" sz="2400" dirty="0"/>
              <a:t> How did the spread of Islam in South and Southeastern India compare to the spread of Islam in Africa?</a:t>
            </a:r>
          </a:p>
        </p:txBody>
      </p:sp>
    </p:spTree>
    <p:extLst>
      <p:ext uri="{BB962C8B-B14F-4D97-AF65-F5344CB8AC3E}">
        <p14:creationId xmlns:p14="http://schemas.microsoft.com/office/powerpoint/2010/main" val="21717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64" y="312145"/>
            <a:ext cx="11256483" cy="1456267"/>
          </a:xfrm>
        </p:spPr>
        <p:txBody>
          <a:bodyPr/>
          <a:lstStyle/>
          <a:p>
            <a:r>
              <a:rPr lang="en-US" dirty="0" smtClean="0"/>
              <a:t>S and SE Asia in a nutshell: Diverse and Wealthy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71" y="1564395"/>
            <a:ext cx="6883887" cy="4935557"/>
          </a:xfrm>
        </p:spPr>
        <p:txBody>
          <a:bodyPr>
            <a:noAutofit/>
          </a:bodyPr>
          <a:lstStyle/>
          <a:p>
            <a:r>
              <a:rPr lang="en-US" sz="2800" dirty="0" smtClean="0"/>
              <a:t>Religious and ethnic diversity creates conflict</a:t>
            </a:r>
          </a:p>
          <a:p>
            <a:pPr lvl="1"/>
            <a:r>
              <a:rPr lang="en-US" sz="2400" dirty="0" smtClean="0"/>
              <a:t>From Hindu to Buddhist</a:t>
            </a:r>
          </a:p>
          <a:p>
            <a:pPr lvl="2"/>
            <a:r>
              <a:rPr lang="en-US" sz="2000" dirty="0" smtClean="0"/>
              <a:t>Theravada in SE</a:t>
            </a:r>
          </a:p>
          <a:p>
            <a:pPr lvl="2"/>
            <a:r>
              <a:rPr lang="en-US" sz="2000" dirty="0" smtClean="0"/>
              <a:t>Mahayana in South</a:t>
            </a:r>
          </a:p>
          <a:p>
            <a:pPr lvl="1"/>
            <a:r>
              <a:rPr lang="en-US" sz="2400" dirty="0" smtClean="0"/>
              <a:t>Buddhist returning to Hinduism</a:t>
            </a:r>
          </a:p>
          <a:p>
            <a:pPr lvl="1"/>
            <a:r>
              <a:rPr lang="en-US" sz="2400" dirty="0" smtClean="0"/>
              <a:t>Hindu to Islam</a:t>
            </a:r>
          </a:p>
          <a:p>
            <a:pPr lvl="1"/>
            <a:r>
              <a:rPr lang="en-US" sz="2400" dirty="0" smtClean="0"/>
              <a:t>Later: Islam AND Sikhism AND Hinduism </a:t>
            </a:r>
          </a:p>
          <a:p>
            <a:r>
              <a:rPr lang="en-US" sz="2800" dirty="0" smtClean="0"/>
              <a:t>Trade makes empires wealthy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585" y="1680761"/>
            <a:ext cx="4271035" cy="44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522" y="2305738"/>
            <a:ext cx="5684837" cy="305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>
            <a:extLst>
              <a:ext uri="{FF2B5EF4-FFF2-40B4-BE49-F238E27FC236}">
                <a16:creationId xmlns:a16="http://schemas.microsoft.com/office/drawing/2014/main" id="{41B14901-F9EB-44CF-BC53-5F34BE12F0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2532" y="425980"/>
            <a:ext cx="10131425" cy="775796"/>
          </a:xfrm>
        </p:spPr>
        <p:txBody>
          <a:bodyPr/>
          <a:lstStyle/>
          <a:p>
            <a:r>
              <a:rPr lang="en-US" altLang="en-US" sz="3800" dirty="0"/>
              <a:t>India after the Fall of The Gupta Dynasty</a:t>
            </a: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3E254778-A57A-4062-8B39-D20372D5104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04800" y="1481960"/>
            <a:ext cx="5376336" cy="4932092"/>
          </a:xfrm>
        </p:spPr>
        <p:txBody>
          <a:bodyPr>
            <a:no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Invasion of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White Huns </a:t>
            </a:r>
            <a:r>
              <a:rPr lang="en-US" altLang="en-US" sz="2800" dirty="0">
                <a:cs typeface="Times New Roman" panose="02020603050405020304" pitchFamily="18" charset="0"/>
              </a:rPr>
              <a:t>from Central Asia beginning 451 CE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Gupta state collapsed mid-6</a:t>
            </a:r>
            <a:r>
              <a:rPr lang="en-US" altLang="en-US" sz="2800" baseline="30000" dirty="0">
                <a:cs typeface="Times New Roman" panose="02020603050405020304" pitchFamily="18" charset="0"/>
              </a:rPr>
              <a:t>th</a:t>
            </a:r>
            <a:r>
              <a:rPr lang="en-US" altLang="en-US" sz="2800" dirty="0">
                <a:cs typeface="Times New Roman" panose="02020603050405020304" pitchFamily="18" charset="0"/>
              </a:rPr>
              <a:t> c.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Chaos in northern India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Local power struggles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Invasions of Turkish nomads, absorbed into Indian society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30188" y="1665580"/>
            <a:ext cx="5872928" cy="486300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74361-4D44-48D4-93CE-818C1967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1FE50-9AAA-49CF-A833-E95C438933FC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25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>
            <a:extLst>
              <a:ext uri="{FF2B5EF4-FFF2-40B4-BE49-F238E27FC236}">
                <a16:creationId xmlns:a16="http://schemas.microsoft.com/office/drawing/2014/main" id="{2011FAF2-59C9-4AC8-A875-6E5AC6E9E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8297" y="609600"/>
            <a:ext cx="10538930" cy="1456267"/>
          </a:xfrm>
        </p:spPr>
        <p:txBody>
          <a:bodyPr/>
          <a:lstStyle/>
          <a:p>
            <a:r>
              <a:rPr lang="en-US" altLang="en-US" sz="3800" dirty="0"/>
              <a:t>Introduction of Islam to Northern India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7C9CE9D8-10C5-4467-A89D-3A4C2131CC9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78296" y="1857830"/>
            <a:ext cx="5357609" cy="45562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EXPANSION: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Muslim Arabs conquer 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Sindh </a:t>
            </a:r>
            <a:r>
              <a:rPr lang="en-US" altLang="en-US" sz="2800" dirty="0">
                <a:cs typeface="Times New Roman" panose="02020603050405020304" pitchFamily="18" charset="0"/>
              </a:rPr>
              <a:t>(northwest India), 711</a:t>
            </a:r>
          </a:p>
          <a:p>
            <a:pPr lvl="1"/>
            <a:r>
              <a:rPr lang="en-US" altLang="en-US" sz="2600" dirty="0" smtClean="0">
                <a:cs typeface="Times New Roman" panose="02020603050405020304" pitchFamily="18" charset="0"/>
              </a:rPr>
              <a:t>Sindh </a:t>
            </a:r>
            <a:r>
              <a:rPr lang="en-US" altLang="en-US" sz="2600" dirty="0">
                <a:cs typeface="Times New Roman" panose="02020603050405020304" pitchFamily="18" charset="0"/>
              </a:rPr>
              <a:t>stood at the fringe of the Islamic world</a:t>
            </a:r>
          </a:p>
          <a:p>
            <a:r>
              <a:rPr lang="en-US" altLang="en-US" sz="2800" dirty="0" smtClean="0">
                <a:cs typeface="Times New Roman" panose="02020603050405020304" pitchFamily="18" charset="0"/>
              </a:rPr>
              <a:t>Strength of Islam not nearly as strong as in West</a:t>
            </a:r>
          </a:p>
          <a:p>
            <a:r>
              <a:rPr lang="en-US" altLang="en-US" sz="2800" dirty="0" smtClean="0">
                <a:cs typeface="Times New Roman" panose="02020603050405020304" pitchFamily="18" charset="0"/>
              </a:rPr>
              <a:t>Held </a:t>
            </a:r>
            <a:r>
              <a:rPr lang="en-US" altLang="en-US" sz="2800" dirty="0">
                <a:cs typeface="Times New Roman" panose="02020603050405020304" pitchFamily="18" charset="0"/>
              </a:rPr>
              <a:t>by Abbasid dynasty until 1258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721606E-6CB2-49D7-B25D-E94ED36847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40797" y="2347947"/>
            <a:ext cx="5357609" cy="352262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835FE-14C0-4F8A-8546-7FA17DE4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32B0-6D04-4F1A-8E62-BC0C25B6B813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F0B31F5E-73A2-4DF3-82A4-0910D56629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1488" y="545806"/>
            <a:ext cx="3904752" cy="1456267"/>
          </a:xfrm>
        </p:spPr>
        <p:txBody>
          <a:bodyPr/>
          <a:lstStyle/>
          <a:p>
            <a:r>
              <a:rPr lang="en-US" altLang="en-US" dirty="0"/>
              <a:t>Mahmud of </a:t>
            </a:r>
            <a:r>
              <a:rPr lang="en-US" altLang="en-US" dirty="0" err="1"/>
              <a:t>Ghazni</a:t>
            </a:r>
            <a:endParaRPr lang="en-US" altLang="en-US" dirty="0"/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1020C9BA-A115-44A9-813D-5A7F2FD11D4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69037" y="3909060"/>
            <a:ext cx="7424459" cy="2838380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RAIDS: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Leader of the Turks in Afghanistan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17 raids into India, 1001-1027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Plunders, destroys Hindu and Buddhist temples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Often builds mosques atop ruins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80362-0879-468C-97AB-C9C5928F2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B2ED-E7D9-49D2-96B1-AF20EEC463BF}" type="slidenum">
              <a:rPr lang="en-US" altLang="en-US"/>
              <a:pPr/>
              <a:t>6</a:t>
            </a:fld>
            <a:endParaRPr lang="en-US" alt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87310" y="-56933"/>
            <a:ext cx="7304690" cy="46615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184" y="3308835"/>
            <a:ext cx="2880816" cy="354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>
            <a:extLst>
              <a:ext uri="{FF2B5EF4-FFF2-40B4-BE49-F238E27FC236}">
                <a16:creationId xmlns:a16="http://schemas.microsoft.com/office/drawing/2014/main" id="{429985E6-23E9-4AA4-985C-D3998248CA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5531" y="0"/>
            <a:ext cx="10631696" cy="1559091"/>
          </a:xfrm>
        </p:spPr>
        <p:txBody>
          <a:bodyPr/>
          <a:lstStyle/>
          <a:p>
            <a:r>
              <a:rPr lang="en-US" altLang="en-US" dirty="0" smtClean="0"/>
              <a:t>North India: </a:t>
            </a:r>
            <a:r>
              <a:rPr lang="en-US" altLang="en-US" dirty="0" smtClean="0">
                <a:solidFill>
                  <a:srgbClr val="FFFF00"/>
                </a:solidFill>
              </a:rPr>
              <a:t>Sultanate </a:t>
            </a:r>
            <a:r>
              <a:rPr lang="en-US" altLang="en-US" dirty="0">
                <a:solidFill>
                  <a:srgbClr val="FFFF00"/>
                </a:solidFill>
              </a:rPr>
              <a:t>of Delhi</a:t>
            </a:r>
          </a:p>
        </p:txBody>
      </p:sp>
      <p:sp>
        <p:nvSpPr>
          <p:cNvPr id="25606" name="Rectangle 6">
            <a:extLst>
              <a:ext uri="{FF2B5EF4-FFF2-40B4-BE49-F238E27FC236}">
                <a16:creationId xmlns:a16="http://schemas.microsoft.com/office/drawing/2014/main" id="{5EC54456-84E9-42E8-A311-E967D41E1F6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45925" y="1804137"/>
            <a:ext cx="5910150" cy="4444263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Consolidation of Mahmud’s raiding territory = Sultanate of Delhi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Capital: Delhi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Ruled northern India 1206-1526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Weak administrative structure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Reliance on cooperation of Hindu kings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19 out of 35 Sultans assassinated!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BE698-F044-4E3E-AAE2-8149A47C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8B72-8AAD-40BA-ADB4-3C0AB0C7D81C}" type="slidenum">
              <a:rPr lang="en-US" altLang="en-US"/>
              <a:pPr/>
              <a:t>7</a:t>
            </a:fld>
            <a:endParaRPr lang="en-US" altLang="en-US"/>
          </a:p>
        </p:txBody>
      </p:sp>
      <p:pic>
        <p:nvPicPr>
          <p:cNvPr id="2050" name="Picture 2" descr="Image result for sultanate of delhi map">
            <a:extLst>
              <a:ext uri="{FF2B5EF4-FFF2-40B4-BE49-F238E27FC236}">
                <a16:creationId xmlns:a16="http://schemas.microsoft.com/office/drawing/2014/main" id="{FFD875D1-90E5-4033-89F3-ECF1621FCD0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68" y="1057610"/>
            <a:ext cx="5061147" cy="561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33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Rajput Kingdoms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6"/>
            <a:ext cx="5131104" cy="4236699"/>
          </a:xfrm>
        </p:spPr>
        <p:txBody>
          <a:bodyPr>
            <a:noAutofit/>
          </a:bodyPr>
          <a:lstStyle/>
          <a:p>
            <a:r>
              <a:rPr lang="en-US" sz="2800" dirty="0" smtClean="0"/>
              <a:t>Series of kingdoms from numerous clans constantly warring with each other for power.</a:t>
            </a:r>
          </a:p>
          <a:p>
            <a:r>
              <a:rPr lang="en-US" sz="2800" dirty="0" smtClean="0"/>
              <a:t>Hindu, but vulnerable to threats from Islam.</a:t>
            </a:r>
          </a:p>
          <a:p>
            <a:r>
              <a:rPr lang="en-US" sz="2800" dirty="0" smtClean="0"/>
              <a:t>Shrinks substantially as Delhi Sultanate becomes powerful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58751" y="609600"/>
            <a:ext cx="5481894" cy="59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5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>
            <a:extLst>
              <a:ext uri="{FF2B5EF4-FFF2-40B4-BE49-F238E27FC236}">
                <a16:creationId xmlns:a16="http://schemas.microsoft.com/office/drawing/2014/main" id="{A89DCE24-AEF6-4318-8EF6-AFC7CEDB60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471" y="549879"/>
            <a:ext cx="7795589" cy="1047093"/>
          </a:xfrm>
        </p:spPr>
        <p:txBody>
          <a:bodyPr/>
          <a:lstStyle/>
          <a:p>
            <a:r>
              <a:rPr lang="en-US" altLang="en-US" dirty="0"/>
              <a:t>Hindu Kingdoms of Southern India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8DFDEBAA-8010-45A1-81B2-DCA0AA9939B6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246780" y="1386509"/>
            <a:ext cx="7000460" cy="5471491"/>
          </a:xfrm>
        </p:spPr>
        <p:txBody>
          <a:bodyPr>
            <a:no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The south: politically divided but relatively peaceful</a:t>
            </a:r>
          </a:p>
          <a:p>
            <a:r>
              <a:rPr lang="en-US" altLang="en-US" sz="2800" dirty="0" err="1">
                <a:cs typeface="Times New Roman" panose="02020603050405020304" pitchFamily="18" charset="0"/>
              </a:rPr>
              <a:t>Chola</a:t>
            </a:r>
            <a:r>
              <a:rPr lang="en-US" altLang="en-US" sz="2800" dirty="0">
                <a:cs typeface="Times New Roman" panose="02020603050405020304" pitchFamily="18" charset="0"/>
              </a:rPr>
              <a:t> Kingdom, 850-1267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Maritime power from South China Sea to Arabian Sea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Kingdom of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Vijayanagar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Mid-fourteenth century - 1565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Originally supported by Sultanate of Delhi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Leaders renounce Islam in 1336</a:t>
            </a:r>
          </a:p>
          <a:p>
            <a:pPr lvl="2"/>
            <a:r>
              <a:rPr lang="en-US" altLang="en-US" sz="2800" dirty="0">
                <a:cs typeface="Times New Roman" panose="02020603050405020304" pitchFamily="18" charset="0"/>
              </a:rPr>
              <a:t>Yet maintain relations with Sultanate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8F6B478-F12E-4EC4-8EA0-76E9E09EC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274BD-D47F-4CC1-B168-0F064EA988F4}" type="slidenum">
              <a:rPr lang="en-US" altLang="en-US"/>
              <a:pPr/>
              <a:t>9</a:t>
            </a:fld>
            <a:endParaRPr lang="en-US" altLang="en-US"/>
          </a:p>
        </p:txBody>
      </p:sp>
      <p:pic>
        <p:nvPicPr>
          <p:cNvPr id="26636" name="Picture 12" descr="ben06937_m1601">
            <a:extLst>
              <a:ext uri="{FF2B5EF4-FFF2-40B4-BE49-F238E27FC236}">
                <a16:creationId xmlns:a16="http://schemas.microsoft.com/office/drawing/2014/main" id="{88B38F26-1AB1-48C1-9FE4-21CDB9916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803" y="1073426"/>
            <a:ext cx="4244050" cy="565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84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1240</Words>
  <Application>Microsoft Office PowerPoint</Application>
  <PresentationFormat>Widescreen</PresentationFormat>
  <Paragraphs>206</Paragraphs>
  <Slides>27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Celestial</vt:lpstr>
      <vt:lpstr>India and the Indian Ocean Basin </vt:lpstr>
      <vt:lpstr>PowerPoint Presentation</vt:lpstr>
      <vt:lpstr>S and SE Asia in a nutshell: Diverse and Wealthy</vt:lpstr>
      <vt:lpstr>India after the Fall of The Gupta Dynasty</vt:lpstr>
      <vt:lpstr>Introduction of Islam to Northern India</vt:lpstr>
      <vt:lpstr>Mahmud of Ghazni</vt:lpstr>
      <vt:lpstr>North India: Sultanate of Delhi</vt:lpstr>
      <vt:lpstr>Rajput Kingdoms</vt:lpstr>
      <vt:lpstr>Hindu Kingdoms of Southern India</vt:lpstr>
      <vt:lpstr>Sinhala Kingdom (543BCE – 1815CE)</vt:lpstr>
      <vt:lpstr>Agriculture in the Monsoon World</vt:lpstr>
      <vt:lpstr>Cross-Cultural Trade in the Indian Ocean Basin</vt:lpstr>
      <vt:lpstr>Trade goods</vt:lpstr>
      <vt:lpstr>Temples and Indian Society</vt:lpstr>
      <vt:lpstr>Decline of Buddhism</vt:lpstr>
      <vt:lpstr>Challenges to Caste and Society</vt:lpstr>
      <vt:lpstr>Conversion to Islam</vt:lpstr>
      <vt:lpstr>Evolution of Hinduism</vt:lpstr>
      <vt:lpstr>The Bhakti Movement</vt:lpstr>
      <vt:lpstr>Indian Influence in Southeast Asia</vt:lpstr>
      <vt:lpstr>Early States of Southeast Asia</vt:lpstr>
      <vt:lpstr>Empires in SE Asia</vt:lpstr>
      <vt:lpstr>PowerPoint Presentation</vt:lpstr>
      <vt:lpstr>Merchants and Islam</vt:lpstr>
      <vt:lpstr>Islam in Southeast Asia</vt:lpstr>
      <vt:lpstr>State of Melaka</vt:lpstr>
      <vt:lpstr>Fact Check!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India and the Indian Ocean Basin</dc:title>
  <dc:creator>Jeannine Meis</dc:creator>
  <cp:lastModifiedBy>Meis, Jeannine</cp:lastModifiedBy>
  <cp:revision>36</cp:revision>
  <cp:lastPrinted>2019-08-26T11:48:24Z</cp:lastPrinted>
  <dcterms:created xsi:type="dcterms:W3CDTF">2018-10-22T01:43:05Z</dcterms:created>
  <dcterms:modified xsi:type="dcterms:W3CDTF">2019-08-27T15:49:52Z</dcterms:modified>
</cp:coreProperties>
</file>