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handoutMasterIdLst>
    <p:handoutMasterId r:id="rId69"/>
  </p:handoutMasterIdLst>
  <p:sldIdLst>
    <p:sldId id="257" r:id="rId3"/>
    <p:sldId id="319" r:id="rId4"/>
    <p:sldId id="320" r:id="rId5"/>
    <p:sldId id="330" r:id="rId6"/>
    <p:sldId id="331" r:id="rId7"/>
    <p:sldId id="332" r:id="rId8"/>
    <p:sldId id="262" r:id="rId9"/>
    <p:sldId id="314" r:id="rId10"/>
    <p:sldId id="333" r:id="rId11"/>
    <p:sldId id="355" r:id="rId12"/>
    <p:sldId id="356" r:id="rId13"/>
    <p:sldId id="352" r:id="rId14"/>
    <p:sldId id="353" r:id="rId15"/>
    <p:sldId id="354" r:id="rId16"/>
    <p:sldId id="315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9" r:id="rId35"/>
    <p:sldId id="357" r:id="rId36"/>
    <p:sldId id="358" r:id="rId37"/>
    <p:sldId id="260" r:id="rId38"/>
    <p:sldId id="293" r:id="rId39"/>
    <p:sldId id="261" r:id="rId40"/>
    <p:sldId id="295" r:id="rId41"/>
    <p:sldId id="263" r:id="rId42"/>
    <p:sldId id="264" r:id="rId43"/>
    <p:sldId id="265" r:id="rId44"/>
    <p:sldId id="266" r:id="rId45"/>
    <p:sldId id="267" r:id="rId46"/>
    <p:sldId id="268" r:id="rId47"/>
    <p:sldId id="296" r:id="rId48"/>
    <p:sldId id="361" r:id="rId49"/>
    <p:sldId id="328" r:id="rId50"/>
    <p:sldId id="318" r:id="rId51"/>
    <p:sldId id="297" r:id="rId52"/>
    <p:sldId id="298" r:id="rId53"/>
    <p:sldId id="299" r:id="rId54"/>
    <p:sldId id="301" r:id="rId55"/>
    <p:sldId id="300" r:id="rId56"/>
    <p:sldId id="321" r:id="rId57"/>
    <p:sldId id="307" r:id="rId58"/>
    <p:sldId id="304" r:id="rId59"/>
    <p:sldId id="326" r:id="rId60"/>
    <p:sldId id="303" r:id="rId61"/>
    <p:sldId id="302" r:id="rId62"/>
    <p:sldId id="327" r:id="rId63"/>
    <p:sldId id="325" r:id="rId64"/>
    <p:sldId id="324" r:id="rId65"/>
    <p:sldId id="323" r:id="rId66"/>
    <p:sldId id="322" r:id="rId67"/>
    <p:sldId id="329" r:id="rId68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731FA942-DCDC-40C7-A563-090FF6E8C987}" type="datetimeFigureOut">
              <a:rPr lang="en-US" smtClean="0"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E6BA9CCC-D765-4825-A73A-9BE88EBE9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4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6FCFB-E7A9-4E7C-8A9B-5EECE8C404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37EF3-35BA-4455-A2CB-383BD42EF5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27B35-8561-483C-B192-3D342A38340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B42C3C4-CD37-4BFE-84A9-F5539CFBF13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97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85A6F6B-CC52-492F-8E5C-A739EF8A275B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35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1E9C-139E-4DE8-91F4-9EA82B41B9BC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25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47414-609D-4D72-A401-7E38AB4DE729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8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FBA6C-3009-42CE-971C-8EDBA339D0CA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87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A2ED-7F01-48EA-B3A0-3B03444E9DA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32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557EB-2C9B-4C67-AB1A-4BF815ECE0DF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26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2F70C-5CD1-475C-BEBA-C4F4F23DB213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65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B8341-883F-49A7-B876-94E35F2C6BE7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10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79E4-103D-495D-B3C7-493FF5C8316B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02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71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6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7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93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03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30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8DB3E-ABDF-4E83-AAA4-D76658AAB984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83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D1B8-FDC0-49E6-B0BC-B28D039C702D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76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6FCFB-E7A9-4E7C-8A9B-5EECE8C404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37EF3-35BA-4455-A2CB-383BD42EF5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27B35-8561-483C-B192-3D342A383401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B42C3C4-CD37-4BFE-84A9-F5539CFBF13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  <p:sldLayoutId id="214748368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EC96B09-8150-48FE-87FF-A841428F0FB6}" type="slidenum">
              <a:rPr lang="en-US" altLang="en-US" smtClean="0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37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nMa-Sm9H4k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youtube.com/watch?v=cnMa-Sm9H4k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465048B-5C6D-40F9-9621-DAC6BC5DF4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D3EF7BB1-6895-4CEA-AFC5-E5FAC8CFFEC8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66FF2B55-9649-4E7C-8EAA-31D910B4F3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87366" y="1964267"/>
            <a:ext cx="9772759" cy="2421464"/>
          </a:xfrm>
        </p:spPr>
        <p:txBody>
          <a:bodyPr/>
          <a:lstStyle/>
          <a:p>
            <a:r>
              <a:rPr lang="en-US" altLang="en-US" sz="4400" cap="none" dirty="0">
                <a:cs typeface="Times New Roman" panose="02020603050405020304" pitchFamily="18" charset="0"/>
              </a:rPr>
              <a:t>Worlds Apart: </a:t>
            </a:r>
            <a:r>
              <a:rPr lang="en-US" altLang="en-US" sz="4400" cap="none">
                <a:cs typeface="Times New Roman" panose="02020603050405020304" pitchFamily="18" charset="0"/>
              </a:rPr>
              <a:t>The Americas</a:t>
            </a:r>
            <a:endParaRPr lang="en-US" altLang="en-US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F0D6FD-D57A-4D52-9ED1-16A40FE9C7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>
            <a:extLst>
              <a:ext uri="{FF2B5EF4-FFF2-40B4-BE49-F238E27FC236}">
                <a16:creationId xmlns:a16="http://schemas.microsoft.com/office/drawing/2014/main" id="{810F1D42-76D7-4302-ADE7-4CEAC6A1BDD0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4339" name="Picture 6" descr="Palenque, Palenque">
            <a:extLst>
              <a:ext uri="{FF2B5EF4-FFF2-40B4-BE49-F238E27FC236}">
                <a16:creationId xmlns:a16="http://schemas.microsoft.com/office/drawing/2014/main" id="{ACA4AF17-F9D7-4AEC-9E74-F5F19BB0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0" y="1"/>
            <a:ext cx="90805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6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>
            <a:extLst>
              <a:ext uri="{FF2B5EF4-FFF2-40B4-BE49-F238E27FC236}">
                <a16:creationId xmlns:a16="http://schemas.microsoft.com/office/drawing/2014/main" id="{72BA21C4-B885-4E28-B9C9-51324631F14E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63" name="Picture 6" descr="Palenque, Palenque">
            <a:extLst>
              <a:ext uri="{FF2B5EF4-FFF2-40B4-BE49-F238E27FC236}">
                <a16:creationId xmlns:a16="http://schemas.microsoft.com/office/drawing/2014/main" id="{0FD2E237-C614-452C-98A9-6B71A0049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0" y="1"/>
            <a:ext cx="90805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8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ap of the Maya Ruins in Tulum">
            <a:extLst>
              <a:ext uri="{FF2B5EF4-FFF2-40B4-BE49-F238E27FC236}">
                <a16:creationId xmlns:a16="http://schemas.microsoft.com/office/drawing/2014/main" id="{77CD2B15-2A9B-425D-8133-3946F128C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1" y="304800"/>
            <a:ext cx="43100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7E05964F-9506-4FAA-9B5C-3451EC23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400800"/>
            <a:ext cx="496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Times New Roman" panose="02020603050405020304" pitchFamily="18" charset="0"/>
              </a:rPr>
              <a:t>http://www.cancun.com/Mayan_Ruins/Tulum/Map</a:t>
            </a:r>
            <a:r>
              <a:rPr lang="en-US" altLang="en-US" sz="2400">
                <a:latin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487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tulum 2">
            <a:extLst>
              <a:ext uri="{FF2B5EF4-FFF2-40B4-BE49-F238E27FC236}">
                <a16:creationId xmlns:a16="http://schemas.microsoft.com/office/drawing/2014/main" id="{5F55CB82-C922-463F-B50F-75B97498138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5169"/>
            <a:ext cx="9296400" cy="697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extLst>
              <a:ext uri="{FF2B5EF4-FFF2-40B4-BE49-F238E27FC236}">
                <a16:creationId xmlns:a16="http://schemas.microsoft.com/office/drawing/2014/main" id="{F35C73B1-5267-4F8D-973A-972E60B9338F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3011" name="Picture 6" descr="DZsun">
            <a:extLst>
              <a:ext uri="{FF2B5EF4-FFF2-40B4-BE49-F238E27FC236}">
                <a16:creationId xmlns:a16="http://schemas.microsoft.com/office/drawing/2014/main" id="{35BBBB09-214F-4071-AA11-F343DB287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4495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8" descr="Dzibilchaltun-equinox">
            <a:extLst>
              <a:ext uri="{FF2B5EF4-FFF2-40B4-BE49-F238E27FC236}">
                <a16:creationId xmlns:a16="http://schemas.microsoft.com/office/drawing/2014/main" id="{17EDA784-6322-46EE-BF9F-E2F683AD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350" y="1600200"/>
            <a:ext cx="4819650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7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B27F806-D276-4172-A531-B2FFBF135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1692" y="279009"/>
            <a:ext cx="10465536" cy="1071490"/>
          </a:xfrm>
        </p:spPr>
        <p:txBody>
          <a:bodyPr/>
          <a:lstStyle/>
          <a:p>
            <a:r>
              <a:rPr lang="en-US" altLang="en-US" dirty="0"/>
              <a:t>Mayan Language and Religion</a:t>
            </a:r>
          </a:p>
        </p:txBody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6EF9A0AF-4692-4AD8-B64E-F9152866DB9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1691" y="1350499"/>
            <a:ext cx="6752494" cy="5247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Ideographs</a:t>
            </a:r>
            <a:r>
              <a:rPr lang="en-US" altLang="en-US" sz="2800" dirty="0">
                <a:cs typeface="Times New Roman" panose="02020603050405020304" pitchFamily="18" charset="0"/>
              </a:rPr>
              <a:t> and a syllable-alphabet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Most writings destroyed by Spanish conquerors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Deciphering work began in 1960s</a:t>
            </a:r>
          </a:p>
          <a:p>
            <a:pPr>
              <a:lnSpc>
                <a:spcPct val="90000"/>
              </a:lnSpc>
            </a:pPr>
            <a:r>
              <a:rPr lang="en-US" altLang="en-US" sz="280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Popol</a:t>
            </a:r>
            <a:r>
              <a:rPr lang="en-US" altLang="en-US" sz="2800" i="1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cs typeface="Times New Roman" panose="02020603050405020304" pitchFamily="18" charset="0"/>
              </a:rPr>
              <a:t>Vuh</a:t>
            </a: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cs typeface="Times New Roman" panose="02020603050405020304" pitchFamily="18" charset="0"/>
              </a:rPr>
              <a:t>Mayan creation myth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gods created humans out of maize and water</a:t>
            </a:r>
            <a:endParaRPr lang="en-US" altLang="en-US" sz="32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>
                <a:cs typeface="Times New Roman" panose="02020603050405020304" pitchFamily="18" charset="0"/>
              </a:rPr>
              <a:t>Agricultural cycle maintained in exchange for honors and sacrifices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Bloodletting rituals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Human sacrifices follow after removal of fingers, piercing to allow blood flow</a:t>
            </a:r>
            <a:endParaRPr lang="en-US" altLang="en-US" sz="1800" dirty="0">
              <a:cs typeface="Times New Roman" panose="02020603050405020304" pitchFamily="18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1CC945E-731F-4C92-A52B-FBBB8BB42E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63298" y="164270"/>
            <a:ext cx="4728702" cy="65294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B00CE-5E4C-4981-B143-9174E31B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A3F18-88F0-4A1C-A5F7-3BB41DD31D2F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dresden-codex-fragment">
            <a:extLst>
              <a:ext uri="{FF2B5EF4-FFF2-40B4-BE49-F238E27FC236}">
                <a16:creationId xmlns:a16="http://schemas.microsoft.com/office/drawing/2014/main" id="{3A35599F-91FE-4002-848A-976CA1E336B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2" y="0"/>
            <a:ext cx="5291795" cy="7043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8">
            <a:extLst>
              <a:ext uri="{FF2B5EF4-FFF2-40B4-BE49-F238E27FC236}">
                <a16:creationId xmlns:a16="http://schemas.microsoft.com/office/drawing/2014/main" id="{09D99D20-3310-41A5-9658-FFD2B11D3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0"/>
            <a:ext cx="342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FF00"/>
                </a:solidFill>
                <a:highlight>
                  <a:srgbClr val="000000"/>
                </a:highlight>
                <a:latin typeface="Constantia" panose="02030602050306030303" pitchFamily="18" charset="0"/>
              </a:rPr>
              <a:t>Dresden Codex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F4A70E-FD34-4829-9453-A1938880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683418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>
            <a:extLst>
              <a:ext uri="{FF2B5EF4-FFF2-40B4-BE49-F238E27FC236}">
                <a16:creationId xmlns:a16="http://schemas.microsoft.com/office/drawing/2014/main" id="{AAF7BD03-CDE8-4609-88DB-6B562A1946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19600" y="1941994"/>
            <a:ext cx="7197726" cy="242146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Chichen</a:t>
            </a:r>
            <a:r>
              <a:rPr lang="en-US" dirty="0"/>
              <a:t> Itza</a:t>
            </a:r>
          </a:p>
        </p:txBody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A82AC9A5-3D1A-445F-B4DA-C324D9FC1E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New Wonder of the World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345CA-815C-4C8D-8DE2-56BD0E5C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98" y="1219200"/>
            <a:ext cx="737006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ap of Chichen Itza">
            <a:extLst>
              <a:ext uri="{FF2B5EF4-FFF2-40B4-BE49-F238E27FC236}">
                <a16:creationId xmlns:a16="http://schemas.microsoft.com/office/drawing/2014/main" id="{E6631185-140A-4F63-BEAE-ABFDDEE7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43862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>
            <a:extLst>
              <a:ext uri="{FF2B5EF4-FFF2-40B4-BE49-F238E27FC236}">
                <a16:creationId xmlns:a16="http://schemas.microsoft.com/office/drawing/2014/main" id="{B0F5BFB2-B90F-446C-AAF2-CEE608ED6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491288"/>
            <a:ext cx="549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>
                <a:latin typeface="Times New Roman" panose="02020603050405020304" pitchFamily="18" charset="0"/>
              </a:rPr>
              <a:t>http://www.cancun.com/Mayan_Ruins/Chichen_Itza/Map</a:t>
            </a:r>
          </a:p>
        </p:txBody>
      </p:sp>
    </p:spTree>
    <p:extLst>
      <p:ext uri="{BB962C8B-B14F-4D97-AF65-F5344CB8AC3E}">
        <p14:creationId xmlns:p14="http://schemas.microsoft.com/office/powerpoint/2010/main" val="19596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C19393-E47F-40F7-8F33-31471F162E6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Calendar Perfection of </a:t>
            </a:r>
            <a:br>
              <a:rPr lang="en-US" sz="4000"/>
            </a:br>
            <a:r>
              <a:rPr lang="en-US" sz="4000"/>
              <a:t>Temple (El Castillo)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74CCBCC-6E8B-45C3-BB13-6E1195353D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2438400"/>
            <a:ext cx="8229600" cy="3992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Every Winter and Summer solstice, a shadow is cast on the side of the stairs of El Castillo that looks like a slithering snake.</a:t>
            </a:r>
          </a:p>
          <a:p>
            <a:pPr eaLnBrk="1" hangingPunct="1">
              <a:defRPr/>
            </a:pPr>
            <a:r>
              <a:rPr lang="en-US" sz="2800" dirty="0"/>
              <a:t>Tens of thousands of people journey to </a:t>
            </a:r>
            <a:r>
              <a:rPr lang="en-US" sz="2800" dirty="0" err="1"/>
              <a:t>Chichén</a:t>
            </a:r>
            <a:r>
              <a:rPr lang="en-US" sz="2800" dirty="0"/>
              <a:t> Itza every year to see this phenomenon!</a:t>
            </a:r>
          </a:p>
        </p:txBody>
      </p:sp>
    </p:spTree>
    <p:extLst>
      <p:ext uri="{BB962C8B-B14F-4D97-AF65-F5344CB8AC3E}">
        <p14:creationId xmlns:p14="http://schemas.microsoft.com/office/powerpoint/2010/main" val="35301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0582-CC5F-4843-B788-28658162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Ice Age Migrations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23EED1-9A90-4370-90D3-4303A1DBF6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41" y="954157"/>
            <a:ext cx="5536349" cy="54984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E63F1-40CF-41DC-872C-98DAB19FC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2142067"/>
            <a:ext cx="6091809" cy="3649133"/>
          </a:xfrm>
        </p:spPr>
        <p:txBody>
          <a:bodyPr>
            <a:normAutofit/>
          </a:bodyPr>
          <a:lstStyle/>
          <a:p>
            <a:r>
              <a:rPr lang="en-US" sz="2800" dirty="0"/>
              <a:t>Migration to Mesoamerica</a:t>
            </a:r>
          </a:p>
          <a:p>
            <a:r>
              <a:rPr lang="en-US" sz="2800" dirty="0"/>
              <a:t>Large wave of humans traveled from Siberia to Alaska around 13,000 B.C.E.</a:t>
            </a:r>
          </a:p>
          <a:p>
            <a:r>
              <a:rPr lang="en-US" sz="2800" dirty="0"/>
              <a:t>By 9500 B.C.E., humans reached the southernmost part of South America</a:t>
            </a:r>
          </a:p>
          <a:p>
            <a:r>
              <a:rPr lang="en-US" sz="2800" dirty="0"/>
              <a:t>As hunting became difficult, agriculture began (7500 B.C.E.)</a:t>
            </a:r>
          </a:p>
        </p:txBody>
      </p:sp>
    </p:spTree>
    <p:extLst>
      <p:ext uri="{BB962C8B-B14F-4D97-AF65-F5344CB8AC3E}">
        <p14:creationId xmlns:p14="http://schemas.microsoft.com/office/powerpoint/2010/main" val="22879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chikin 28">
            <a:extLst>
              <a:ext uri="{FF2B5EF4-FFF2-40B4-BE49-F238E27FC236}">
                <a16:creationId xmlns:a16="http://schemas.microsoft.com/office/drawing/2014/main" id="{A1105C7C-1DBE-414F-A15E-400E6D7E9A1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0551"/>
            <a:ext cx="10187609" cy="67917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7">
            <a:extLst>
              <a:ext uri="{FF2B5EF4-FFF2-40B4-BE49-F238E27FC236}">
                <a16:creationId xmlns:a16="http://schemas.microsoft.com/office/drawing/2014/main" id="{B79C3D78-40E8-4666-A4D4-4A6DC560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9600"/>
            <a:ext cx="3962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Impact" panose="020B0806030902050204" pitchFamily="34" charset="0"/>
              </a:rPr>
              <a:t>Main pyramid at </a:t>
            </a:r>
            <a:r>
              <a:rPr lang="en-US" altLang="en-US" sz="2000" dirty="0" err="1">
                <a:latin typeface="Impact" panose="020B0806030902050204" pitchFamily="34" charset="0"/>
              </a:rPr>
              <a:t>Chichen</a:t>
            </a:r>
            <a:r>
              <a:rPr lang="en-US" altLang="en-US" sz="2000" dirty="0">
                <a:latin typeface="Impact" panose="020B0806030902050204" pitchFamily="34" charset="0"/>
              </a:rPr>
              <a:t> Itza</a:t>
            </a:r>
          </a:p>
        </p:txBody>
      </p:sp>
    </p:spTree>
    <p:extLst>
      <p:ext uri="{BB962C8B-B14F-4D97-AF65-F5344CB8AC3E}">
        <p14:creationId xmlns:p14="http://schemas.microsoft.com/office/powerpoint/2010/main" val="32999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ikin 28">
            <a:extLst>
              <a:ext uri="{FF2B5EF4-FFF2-40B4-BE49-F238E27FC236}">
                <a16:creationId xmlns:a16="http://schemas.microsoft.com/office/drawing/2014/main" id="{72B0C222-D6FF-47F8-B7D0-8FBB52FC087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-68385"/>
            <a:ext cx="10363200" cy="690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Oval 4">
            <a:extLst>
              <a:ext uri="{FF2B5EF4-FFF2-40B4-BE49-F238E27FC236}">
                <a16:creationId xmlns:a16="http://schemas.microsoft.com/office/drawing/2014/main" id="{00552E8C-D13F-49A0-94B1-62BA14BE3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0" y="46482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76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7A29997B-B9EC-4F78-A642-A73AA752EA3B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21507" name="Picture 6" descr="pyramid-serpent">
            <a:extLst>
              <a:ext uri="{FF2B5EF4-FFF2-40B4-BE49-F238E27FC236}">
                <a16:creationId xmlns:a16="http://schemas.microsoft.com/office/drawing/2014/main" id="{742BF929-60B4-427F-8519-16979749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13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Oval 8">
            <a:extLst>
              <a:ext uri="{FF2B5EF4-FFF2-40B4-BE49-F238E27FC236}">
                <a16:creationId xmlns:a16="http://schemas.microsoft.com/office/drawing/2014/main" id="{C2554A37-EA99-40E8-91F2-0108F7CA1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572000"/>
            <a:ext cx="6096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1509" name="Line 10">
            <a:extLst>
              <a:ext uri="{FF2B5EF4-FFF2-40B4-BE49-F238E27FC236}">
                <a16:creationId xmlns:a16="http://schemas.microsoft.com/office/drawing/2014/main" id="{D8A3C871-06B6-4A34-8589-2F82D74C93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895600"/>
            <a:ext cx="762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10" name="Text Box 11">
            <a:extLst>
              <a:ext uri="{FF2B5EF4-FFF2-40B4-BE49-F238E27FC236}">
                <a16:creationId xmlns:a16="http://schemas.microsoft.com/office/drawing/2014/main" id="{2736032C-7BBC-4672-9B8D-D960CA1D6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2514602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Shadow</a:t>
            </a:r>
          </a:p>
        </p:txBody>
      </p:sp>
      <p:sp>
        <p:nvSpPr>
          <p:cNvPr id="21511" name="Line 12">
            <a:extLst>
              <a:ext uri="{FF2B5EF4-FFF2-40B4-BE49-F238E27FC236}">
                <a16:creationId xmlns:a16="http://schemas.microsoft.com/office/drawing/2014/main" id="{17AF7292-0422-4073-8BB5-4326CF0CE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581400"/>
            <a:ext cx="5334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512" name="Text Box 13">
            <a:extLst>
              <a:ext uri="{FF2B5EF4-FFF2-40B4-BE49-F238E27FC236}">
                <a16:creationId xmlns:a16="http://schemas.microsoft.com/office/drawing/2014/main" id="{C185860C-53B7-4DFA-AC73-01552708F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2004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Snake head</a:t>
            </a:r>
          </a:p>
        </p:txBody>
      </p:sp>
      <p:sp>
        <p:nvSpPr>
          <p:cNvPr id="21513" name="Text Box 14">
            <a:extLst>
              <a:ext uri="{FF2B5EF4-FFF2-40B4-BE49-F238E27FC236}">
                <a16:creationId xmlns:a16="http://schemas.microsoft.com/office/drawing/2014/main" id="{F1665286-5AC9-4EB8-9423-BA9113B75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Pyramid at Winter Solstice</a:t>
            </a:r>
          </a:p>
        </p:txBody>
      </p:sp>
    </p:spTree>
    <p:extLst>
      <p:ext uri="{BB962C8B-B14F-4D97-AF65-F5344CB8AC3E}">
        <p14:creationId xmlns:p14="http://schemas.microsoft.com/office/powerpoint/2010/main" val="222421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hikin 5">
            <a:extLst>
              <a:ext uri="{FF2B5EF4-FFF2-40B4-BE49-F238E27FC236}">
                <a16:creationId xmlns:a16="http://schemas.microsoft.com/office/drawing/2014/main" id="{24D6C6DA-A1B9-429A-81E5-D36A7E64867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hikin 6">
            <a:extLst>
              <a:ext uri="{FF2B5EF4-FFF2-40B4-BE49-F238E27FC236}">
                <a16:creationId xmlns:a16="http://schemas.microsoft.com/office/drawing/2014/main" id="{4DAC7FD1-D4BB-473E-A152-85874CA8B71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hikin 13">
            <a:extLst>
              <a:ext uri="{FF2B5EF4-FFF2-40B4-BE49-F238E27FC236}">
                <a16:creationId xmlns:a16="http://schemas.microsoft.com/office/drawing/2014/main" id="{EDDEA844-4CB9-4060-B43F-569F196FA4D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832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99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hikin 31">
            <a:extLst>
              <a:ext uri="{FF2B5EF4-FFF2-40B4-BE49-F238E27FC236}">
                <a16:creationId xmlns:a16="http://schemas.microsoft.com/office/drawing/2014/main" id="{74C722D9-C5AE-48B0-9767-65D7061F8F3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0"/>
            <a:ext cx="457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2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hikin 18">
            <a:extLst>
              <a:ext uri="{FF2B5EF4-FFF2-40B4-BE49-F238E27FC236}">
                <a16:creationId xmlns:a16="http://schemas.microsoft.com/office/drawing/2014/main" id="{2B78B9E1-09BD-4D01-8B3F-38778B76C84D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078" y="0"/>
            <a:ext cx="13153966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4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hikin 19">
            <a:extLst>
              <a:ext uri="{FF2B5EF4-FFF2-40B4-BE49-F238E27FC236}">
                <a16:creationId xmlns:a16="http://schemas.microsoft.com/office/drawing/2014/main" id="{5D5DC19D-DAE7-424F-BE10-33BCA2845C8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49" y="164709"/>
            <a:ext cx="11706902" cy="65285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DCP_2621">
            <a:extLst>
              <a:ext uri="{FF2B5EF4-FFF2-40B4-BE49-F238E27FC236}">
                <a16:creationId xmlns:a16="http://schemas.microsoft.com/office/drawing/2014/main" id="{792E1DF2-7DE1-4032-958E-DA12BF67A64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1652"/>
            <a:ext cx="10172701" cy="678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8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C202B-149C-4C07-AF00-DFFCD97E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3B6BC-A4A9-4396-B406-A8BA9D1EB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605" y="1842868"/>
            <a:ext cx="5526163" cy="4525109"/>
          </a:xfrm>
        </p:spPr>
        <p:txBody>
          <a:bodyPr>
            <a:normAutofit/>
          </a:bodyPr>
          <a:lstStyle/>
          <a:p>
            <a:r>
              <a:rPr lang="en-US" sz="2800" dirty="0"/>
              <a:t>Early agriculture: beans, squashes, chilies; later, maize became the staple (5000 B.C.E.)</a:t>
            </a:r>
          </a:p>
          <a:p>
            <a:r>
              <a:rPr lang="en-US" sz="2800" dirty="0"/>
              <a:t>Agricultural villages appeared after 3000 B.C.E.</a:t>
            </a:r>
          </a:p>
          <a:p>
            <a:r>
              <a:rPr lang="en-US" sz="2800" dirty="0"/>
              <a:t>No large domesticated animals, no wheeled vehicles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894F6F-748E-4E5A-9AE9-29921C910C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4061" y="1337733"/>
            <a:ext cx="4762138" cy="441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hikin 20">
            <a:extLst>
              <a:ext uri="{FF2B5EF4-FFF2-40B4-BE49-F238E27FC236}">
                <a16:creationId xmlns:a16="http://schemas.microsoft.com/office/drawing/2014/main" id="{F219DBF1-7C21-429B-A336-DF79486D8D9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2"/>
            <a:ext cx="9220200" cy="691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9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ballcourt">
            <a:extLst>
              <a:ext uri="{FF2B5EF4-FFF2-40B4-BE49-F238E27FC236}">
                <a16:creationId xmlns:a16="http://schemas.microsoft.com/office/drawing/2014/main" id="{59B9CCB7-B710-4248-969C-28BCEB32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1"/>
            <a:ext cx="91440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5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DCP_2638">
            <a:extLst>
              <a:ext uri="{FF2B5EF4-FFF2-40B4-BE49-F238E27FC236}">
                <a16:creationId xmlns:a16="http://schemas.microsoft.com/office/drawing/2014/main" id="{D12D162C-3D29-4598-A003-4AE5E2AD6F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5169"/>
            <a:ext cx="4495800" cy="67437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0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Power in the Mayan </a:t>
            </a:r>
            <a:r>
              <a:rPr lang="en-US" dirty="0" err="1"/>
              <a:t>EMpire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43" y="2435981"/>
            <a:ext cx="6142076" cy="322459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62057" y="2142067"/>
            <a:ext cx="5094514" cy="4215190"/>
          </a:xfrm>
        </p:spPr>
        <p:txBody>
          <a:bodyPr>
            <a:normAutofit/>
          </a:bodyPr>
          <a:lstStyle/>
          <a:p>
            <a:r>
              <a:rPr lang="en-US" sz="2800" dirty="0"/>
              <a:t>Ritual sacrifice</a:t>
            </a:r>
          </a:p>
          <a:p>
            <a:r>
              <a:rPr lang="en-US" sz="2800" dirty="0"/>
              <a:t>Regional trade in luxury items for wealthy (cacao as money)</a:t>
            </a:r>
          </a:p>
          <a:p>
            <a:pPr lvl="1"/>
            <a:r>
              <a:rPr lang="en-US" sz="2800" dirty="0"/>
              <a:t>Exotic feathers, furs, jade distinguished them from common society</a:t>
            </a:r>
          </a:p>
          <a:p>
            <a:r>
              <a:rPr lang="en-US" sz="2800" dirty="0"/>
              <a:t>Head binding for the powerful</a:t>
            </a:r>
          </a:p>
          <a:p>
            <a:r>
              <a:rPr lang="en-US" sz="2800" dirty="0"/>
              <a:t>Dentistry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5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>
            <a:extLst>
              <a:ext uri="{FF2B5EF4-FFF2-40B4-BE49-F238E27FC236}">
                <a16:creationId xmlns:a16="http://schemas.microsoft.com/office/drawing/2014/main" id="{7BB31523-F360-4AB7-B51F-4B4921C48E7A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47107" name="Picture 8" descr="crystalskull">
            <a:extLst>
              <a:ext uri="{FF2B5EF4-FFF2-40B4-BE49-F238E27FC236}">
                <a16:creationId xmlns:a16="http://schemas.microsoft.com/office/drawing/2014/main" id="{C91EF10F-103B-4E9F-A702-BD7A93C5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9876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0" descr="skull3">
            <a:extLst>
              <a:ext uri="{FF2B5EF4-FFF2-40B4-BE49-F238E27FC236}">
                <a16:creationId xmlns:a16="http://schemas.microsoft.com/office/drawing/2014/main" id="{1F39FCE8-12C7-4B36-B414-A83DE2F7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409" y="0"/>
            <a:ext cx="38100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2" descr="skull">
            <a:extLst>
              <a:ext uri="{FF2B5EF4-FFF2-40B4-BE49-F238E27FC236}">
                <a16:creationId xmlns:a16="http://schemas.microsoft.com/office/drawing/2014/main" id="{BB3B5E2F-B3FF-44E3-8AC6-6689E3EE6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2876" y="3530601"/>
            <a:ext cx="30622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6" descr="teeth_inlay1">
            <a:extLst>
              <a:ext uri="{FF2B5EF4-FFF2-40B4-BE49-F238E27FC236}">
                <a16:creationId xmlns:a16="http://schemas.microsoft.com/office/drawing/2014/main" id="{ED2F8813-91ED-456A-8F95-DB371259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153" y="4216401"/>
            <a:ext cx="1393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8" descr="skull">
            <a:extLst>
              <a:ext uri="{FF2B5EF4-FFF2-40B4-BE49-F238E27FC236}">
                <a16:creationId xmlns:a16="http://schemas.microsoft.com/office/drawing/2014/main" id="{5B403222-0543-4FCB-993B-8B84F206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305176"/>
            <a:ext cx="29146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524000" y="0"/>
            <a:ext cx="2743200" cy="3124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7112" name="Picture 14" descr="mayateethw">
            <a:extLst>
              <a:ext uri="{FF2B5EF4-FFF2-40B4-BE49-F238E27FC236}">
                <a16:creationId xmlns:a16="http://schemas.microsoft.com/office/drawing/2014/main" id="{41C16E79-DDB2-4B77-89EE-D80D7BF3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210" y="2289176"/>
            <a:ext cx="37338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524000" y="0"/>
            <a:ext cx="2987676" cy="3200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90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4868" y="22302"/>
            <a:ext cx="4950573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347" y="-78058"/>
            <a:ext cx="3297653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334" y="-98502"/>
            <a:ext cx="4212666" cy="567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8" y="3815576"/>
            <a:ext cx="4535759" cy="302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956" y="3124199"/>
            <a:ext cx="2684244" cy="37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1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B24E9F6-2FC5-4D29-862B-1E468FE84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96948"/>
            <a:ext cx="10131425" cy="1456267"/>
          </a:xfrm>
        </p:spPr>
        <p:txBody>
          <a:bodyPr/>
          <a:lstStyle/>
          <a:p>
            <a:r>
              <a:rPr lang="en-US" altLang="en-US" dirty="0"/>
              <a:t>The Mexica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4A8D4E1-7B4E-4C2A-B9ED-2A023D8EB0B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865033" y="196948"/>
            <a:ext cx="5144895" cy="6386732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One of several groups of migrants, mid 13</a:t>
            </a:r>
            <a:r>
              <a:rPr lang="en-US" altLang="en-US" sz="3200" baseline="30000" dirty="0"/>
              <a:t>th</a:t>
            </a:r>
            <a:r>
              <a:rPr lang="en-US" altLang="en-US" sz="3200" dirty="0"/>
              <a:t> c. CE</a:t>
            </a:r>
          </a:p>
          <a:p>
            <a:r>
              <a:rPr lang="en-US" altLang="en-US" sz="3200" dirty="0"/>
              <a:t>Tradition of kidnapping women, seizing cultivated lands; perpetually relocating</a:t>
            </a:r>
          </a:p>
          <a:p>
            <a:r>
              <a:rPr lang="en-US" altLang="en-US" sz="3200" dirty="0"/>
              <a:t>Settled c. 1375 CE on Lake Texcoco and established </a:t>
            </a:r>
            <a:r>
              <a:rPr lang="en-US" altLang="en-US" sz="3200" u="sng" dirty="0"/>
              <a:t>Tenochtitlan</a:t>
            </a:r>
            <a:r>
              <a:rPr lang="en-US" altLang="en-US" sz="3200" dirty="0"/>
              <a:t> (later becomes Mexico City)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F2CAD-E8C9-428B-9AAB-31A92E82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E6AF-2C5A-4442-800B-506D2DD413DD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8AEEAC-C617-475A-9325-1F2A4F99BE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2072" y="1537482"/>
            <a:ext cx="6232797" cy="51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B24E9F6-2FC5-4D29-862B-1E468FE84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96948"/>
            <a:ext cx="10131425" cy="1456267"/>
          </a:xfrm>
        </p:spPr>
        <p:txBody>
          <a:bodyPr/>
          <a:lstStyle/>
          <a:p>
            <a:r>
              <a:rPr lang="en-US" altLang="en-US" dirty="0"/>
              <a:t>The Mexica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4A8D4E1-7B4E-4C2A-B9ED-2A023D8EB0B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269357" y="196948"/>
            <a:ext cx="3740572" cy="6386732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Unusual location leads to advantages: protection, agriculture</a:t>
            </a:r>
          </a:p>
          <a:p>
            <a:r>
              <a:rPr lang="en-US" altLang="en-US" sz="2800" dirty="0"/>
              <a:t>Created </a:t>
            </a:r>
            <a:r>
              <a:rPr lang="en-US" altLang="en-US" sz="2800" u="sng" dirty="0"/>
              <a:t>Chinampas</a:t>
            </a:r>
            <a:r>
              <a:rPr lang="en-US" altLang="en-US" sz="2800" dirty="0"/>
              <a:t>: fertile plots of land created from dredged soil from lake bottom</a:t>
            </a:r>
          </a:p>
          <a:p>
            <a:pPr lvl="1"/>
            <a:r>
              <a:rPr lang="en-US" altLang="en-US" sz="2400" dirty="0"/>
              <a:t>Up to 7 crops per year!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F2CAD-E8C9-428B-9AAB-31A92E82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E6AF-2C5A-4442-800B-506D2DD413DD}" type="slidenum">
              <a:rPr lang="en-US" altLang="en-US"/>
              <a:pPr/>
              <a:t>37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02C86-F637-4899-A6A1-BDE14370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71" y="1806547"/>
            <a:ext cx="7855041" cy="4064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0CFE1-BEF1-48A6-83D9-FE72B9804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776"/>
            <a:ext cx="8102991" cy="607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CC78FF8-DAEB-41EA-ABD7-0BB120267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Aztec Empire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CA7DF16-7BA1-4B08-AF1B-7B0DED88F0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46841" y="2037891"/>
            <a:ext cx="5454868" cy="3649134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Mexica powerful enough to develop tributary empire by 15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pPr lvl="1"/>
            <a:r>
              <a:rPr lang="en-US" altLang="en-US" sz="2600" dirty="0"/>
              <a:t>Use of </a:t>
            </a:r>
            <a:r>
              <a:rPr lang="en-US" altLang="en-US" sz="2600" dirty="0">
                <a:solidFill>
                  <a:srgbClr val="FFFF00"/>
                </a:solidFill>
              </a:rPr>
              <a:t>flower wars </a:t>
            </a:r>
            <a:r>
              <a:rPr lang="en-US" altLang="en-US" sz="2600" dirty="0"/>
              <a:t>to gain tributary states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r>
              <a:rPr lang="en-US" altLang="en-US" sz="2800" dirty="0">
                <a:cs typeface="Times New Roman" panose="02020603050405020304" pitchFamily="18" charset="0"/>
              </a:rPr>
              <a:t>Mexica become known as Aztec Empire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0EDE028-F9F9-4B3F-BF4A-D6C915A5F9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4367" y="1109284"/>
            <a:ext cx="5673405" cy="495020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9FDD-857A-40F9-9AA1-1881D626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BB7B-4FBF-49A2-84D7-5A9F8A1326F1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94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CC78FF8-DAEB-41EA-ABD7-0BB120267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Conquered peoples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CA7DF16-7BA1-4B08-AF1B-7B0DED88F0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3949" y="2037891"/>
            <a:ext cx="5427918" cy="3649134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Tributes often oppressive 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Cacao, vanilla, animal skins, rubber balls, clothing, jade, jaguar skins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Local governance remained with conquered people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Fear of Aztecs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F9FDD-857A-40F9-9AA1-1881D626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BB7B-4FBF-49A2-84D7-5A9F8A1326F1}" type="slidenum">
              <a:rPr lang="en-US" altLang="en-US"/>
              <a:pPr/>
              <a:t>39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6C9FA0-F28C-4394-84C3-44FE7F7828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9598" y="848496"/>
            <a:ext cx="6033671" cy="46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8449-903B-4E59-961D-E59B2185E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524000"/>
            <a:ext cx="3820886" cy="36576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Maya Civilization </a:t>
            </a:r>
            <a:br>
              <a:rPr lang="en-US" dirty="0"/>
            </a:br>
            <a:r>
              <a:rPr lang="en-US" dirty="0"/>
              <a:t>1800 BCE-900CE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CB788F-26C3-4D05-BBC4-BA2C063B6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652" y="299719"/>
            <a:ext cx="7924800" cy="64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3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310E79E-366C-4446-91A8-7E7F3DEA3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8118" y="32825"/>
            <a:ext cx="10131425" cy="1456267"/>
          </a:xfrm>
        </p:spPr>
        <p:txBody>
          <a:bodyPr/>
          <a:lstStyle/>
          <a:p>
            <a:r>
              <a:rPr lang="en-US" altLang="en-US" dirty="0"/>
              <a:t>Mexica Society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42DD944-3D41-406A-B4CE-E38CDDFA4B6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78296" y="1069146"/>
            <a:ext cx="4110824" cy="578885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Strict hierarchical social structure</a:t>
            </a:r>
          </a:p>
          <a:p>
            <a:r>
              <a:rPr lang="en-US" altLang="en-US" sz="2800" dirty="0"/>
              <a:t>High stature for soldiers</a:t>
            </a:r>
          </a:p>
          <a:p>
            <a:pPr lvl="1"/>
            <a:r>
              <a:rPr lang="en-US" altLang="en-US" sz="2400" dirty="0"/>
              <a:t>Mainly drawn from aristocratic class</a:t>
            </a:r>
          </a:p>
          <a:p>
            <a:pPr lvl="1"/>
            <a:r>
              <a:rPr lang="en-US" altLang="en-US" sz="2400" dirty="0"/>
              <a:t>Land grants, food privileges</a:t>
            </a:r>
          </a:p>
          <a:p>
            <a:pPr lvl="1"/>
            <a:r>
              <a:rPr lang="en-US" altLang="en-US" sz="2400" dirty="0"/>
              <a:t>Sumptuary privileges, personal adornment</a:t>
            </a:r>
          </a:p>
          <a:p>
            <a:r>
              <a:rPr lang="en-US" altLang="en-US" sz="2600" dirty="0"/>
              <a:t>All males potential warriors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643A-3B2D-4991-94D0-626CF775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E412-18DD-4AA2-99BD-C371CE089AE5}" type="slidenum">
              <a:rPr lang="en-US" altLang="en-US"/>
              <a:pPr/>
              <a:t>40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98CED-FEAD-48CA-8F79-AE13A34B0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2" t="6582" r="2161"/>
          <a:stretch/>
        </p:blipFill>
        <p:spPr>
          <a:xfrm>
            <a:off x="4746521" y="1032302"/>
            <a:ext cx="7429988" cy="4793395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A00080CC-98A8-46C9-88F5-52F8EAAD46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5022" y="1840727"/>
            <a:ext cx="7821487" cy="351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388361B-3200-49F6-965E-B7B14D020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278" y="628357"/>
            <a:ext cx="9542165" cy="1456267"/>
          </a:xfrm>
        </p:spPr>
        <p:txBody>
          <a:bodyPr/>
          <a:lstStyle/>
          <a:p>
            <a:pPr algn="r"/>
            <a:r>
              <a:rPr lang="en-US" altLang="en-US" dirty="0"/>
              <a:t>Mexica Women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BE7D287-C6E8-4225-A60E-293D479A220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305998" y="2221441"/>
            <a:ext cx="5535362" cy="36491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Extremely patriarchal society</a:t>
            </a:r>
          </a:p>
          <a:p>
            <a:r>
              <a:rPr lang="en-US" altLang="en-US" sz="2800" dirty="0"/>
              <a:t>Emphasis on child-bearing</a:t>
            </a:r>
          </a:p>
          <a:p>
            <a:pPr lvl="1"/>
            <a:r>
              <a:rPr lang="en-US" altLang="en-US" sz="2400" dirty="0"/>
              <a:t>Especially future soldiers</a:t>
            </a:r>
          </a:p>
          <a:p>
            <a:pPr lvl="1"/>
            <a:r>
              <a:rPr lang="en-US" altLang="en-US" sz="2400" dirty="0"/>
              <a:t>Mothers of warriors especially lauded</a:t>
            </a:r>
          </a:p>
          <a:p>
            <a:pPr lvl="1"/>
            <a:r>
              <a:rPr lang="en-US" altLang="en-US" sz="2400" dirty="0"/>
              <a:t>Death in childbirth as honorable as death in warfare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DE670-07AE-4B97-9C1C-EC6B1B93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7BAC4-40DC-4CE4-B478-B94AEBFBB95D}" type="slidenum">
              <a:rPr lang="en-US" altLang="en-US"/>
              <a:pPr/>
              <a:t>41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D22F83B-DC61-41E2-9EB1-8AAC063A4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3278" y="407476"/>
            <a:ext cx="5692726" cy="604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5B998BA-7366-48C2-AB1A-FB66333A0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Priests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F084C74-9452-4E2A-A586-810D0536E06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6461" y="2142067"/>
            <a:ext cx="5294675" cy="3649134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Theocratic governance</a:t>
            </a:r>
          </a:p>
          <a:p>
            <a:r>
              <a:rPr lang="en-US" altLang="en-US" sz="2800"/>
              <a:t>Priests </a:t>
            </a:r>
            <a:r>
              <a:rPr lang="en-US" altLang="en-US" sz="2800" dirty="0"/>
              <a:t>m</a:t>
            </a:r>
            <a:r>
              <a:rPr lang="en-US" altLang="en-US" sz="2800"/>
              <a:t>asters </a:t>
            </a:r>
            <a:r>
              <a:rPr lang="en-US" altLang="en-US" sz="2800" dirty="0"/>
              <a:t>of complex agricultural/ritual calendars</a:t>
            </a:r>
          </a:p>
          <a:p>
            <a:r>
              <a:rPr lang="en-US" altLang="en-US" sz="2800" dirty="0"/>
              <a:t>Ritual functions</a:t>
            </a:r>
          </a:p>
          <a:p>
            <a:r>
              <a:rPr lang="en-US" altLang="en-US" sz="2800" dirty="0"/>
              <a:t>Read omens, advised rulers</a:t>
            </a:r>
          </a:p>
          <a:p>
            <a:r>
              <a:rPr lang="en-US" altLang="en-US" sz="2800" dirty="0"/>
              <a:t>Occasionally became rulers as well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04F76CE-6B17-420A-8F89-FB1A2F0F0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36607" y="969976"/>
            <a:ext cx="3680619" cy="49005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C245-B2E7-42BF-85F6-89DE971F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C2E8-6E9F-4199-8A4E-BE0648D8DD7D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7E2C4-425A-4FDE-B730-BC49E3C00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19210"/>
            <a:ext cx="5709539" cy="565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4226F1C1-BF2A-4C05-A93E-F819DC340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404" y="609600"/>
            <a:ext cx="10131425" cy="1456267"/>
          </a:xfrm>
        </p:spPr>
        <p:txBody>
          <a:bodyPr/>
          <a:lstStyle/>
          <a:p>
            <a:r>
              <a:rPr lang="en-US" altLang="en-US" dirty="0"/>
              <a:t>Cultivators and Slaves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59DEB30-4E7A-463D-93CF-8449E015A7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91548" y="1618516"/>
            <a:ext cx="4786889" cy="5133975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Peasants lived in communal groups: </a:t>
            </a:r>
            <a:r>
              <a:rPr lang="en-US" altLang="en-US" sz="2800" dirty="0" err="1">
                <a:solidFill>
                  <a:srgbClr val="FFFF00"/>
                </a:solidFill>
              </a:rPr>
              <a:t>calpulli</a:t>
            </a:r>
            <a:endParaRPr lang="en-US" altLang="en-US" sz="2800" dirty="0">
              <a:solidFill>
                <a:srgbClr val="FFFF00"/>
              </a:solidFill>
            </a:endParaRPr>
          </a:p>
          <a:p>
            <a:pPr lvl="1"/>
            <a:r>
              <a:rPr lang="en-US" altLang="en-US" sz="2400" dirty="0"/>
              <a:t>Management of communal lands</a:t>
            </a:r>
          </a:p>
          <a:p>
            <a:pPr lvl="1"/>
            <a:r>
              <a:rPr lang="en-US" altLang="en-US" sz="2400" dirty="0"/>
              <a:t>Work obligation on aristocratic lands</a:t>
            </a:r>
          </a:p>
          <a:p>
            <a:r>
              <a:rPr lang="en-US" altLang="en-US" sz="2800" dirty="0"/>
              <a:t>Slave class</a:t>
            </a:r>
          </a:p>
          <a:p>
            <a:pPr lvl="1"/>
            <a:r>
              <a:rPr lang="en-US" altLang="en-US" sz="2400" dirty="0"/>
              <a:t>Debtors</a:t>
            </a:r>
          </a:p>
          <a:p>
            <a:pPr lvl="1"/>
            <a:r>
              <a:rPr lang="en-US" altLang="en-US" sz="2400" dirty="0"/>
              <a:t>Children sold into slavery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376F1EB-E7A8-46A9-91D8-E2B2A7BAD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0884" y="879555"/>
            <a:ext cx="4939568" cy="54595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8960-256C-462E-B89A-B4B56A2A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4009-9589-4777-8E80-4BC2943A1B9C}" type="slidenum">
              <a:rPr lang="en-US" altLang="en-US"/>
              <a:pPr/>
              <a:t>43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5A83A-B7BF-4AFC-B55E-EDC68A37F1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773" y="879556"/>
            <a:ext cx="6756499" cy="54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BD45097-F28B-4953-B9F9-1EABFEE5A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Mexica Religion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791C1B5-0F1C-49FB-83B2-F910D0DC27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813817"/>
            <a:ext cx="4617719" cy="46177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60123" y="1502249"/>
            <a:ext cx="5662145" cy="427280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Influenced by indigenous traditions from the Olmec period</a:t>
            </a:r>
          </a:p>
          <a:p>
            <a:pPr lvl="1"/>
            <a:r>
              <a:rPr lang="en-US" altLang="en-US" sz="2600" dirty="0">
                <a:solidFill>
                  <a:srgbClr val="FFFF00"/>
                </a:solidFill>
              </a:rPr>
              <a:t>Nahuatl</a:t>
            </a:r>
            <a:r>
              <a:rPr lang="en-US" altLang="en-US" sz="2600" dirty="0"/>
              <a:t> language</a:t>
            </a:r>
          </a:p>
          <a:p>
            <a:pPr lvl="1"/>
            <a:r>
              <a:rPr lang="en-US" altLang="en-US" sz="2600" dirty="0"/>
              <a:t>Ritual ball game</a:t>
            </a:r>
          </a:p>
          <a:p>
            <a:pPr lvl="1"/>
            <a:r>
              <a:rPr lang="en-US" altLang="en-US" sz="2600" dirty="0"/>
              <a:t>Solar calendar (365 days) and ritual calendar (260 days)</a:t>
            </a:r>
          </a:p>
          <a:p>
            <a:pPr lvl="2"/>
            <a:r>
              <a:rPr lang="en-US" altLang="en-US" sz="2200" dirty="0"/>
              <a:t>Not as elaborate as Maya calendar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C8421-12D6-4D5E-9970-71D6CA75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99049-541D-4B5F-81FC-2BA4A612965D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56A78DE-37CD-48A3-853C-9AE87E0D3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7636" y="241738"/>
            <a:ext cx="10131425" cy="1456267"/>
          </a:xfrm>
        </p:spPr>
        <p:txBody>
          <a:bodyPr/>
          <a:lstStyle/>
          <a:p>
            <a:r>
              <a:rPr lang="en-US" altLang="en-US" dirty="0"/>
              <a:t>Mexica Gods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A6B4E34-2017-4846-A064-A476786E748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05052" y="1668454"/>
            <a:ext cx="6187128" cy="4596358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Tezcatlipoca (“smoking mirror”)</a:t>
            </a:r>
          </a:p>
          <a:p>
            <a:pPr lvl="1"/>
            <a:r>
              <a:rPr lang="en-US" altLang="en-US" sz="2400" dirty="0"/>
              <a:t>Powerful god of life and death</a:t>
            </a:r>
          </a:p>
          <a:p>
            <a:pPr lvl="1"/>
            <a:r>
              <a:rPr lang="en-US" altLang="en-US" sz="2400" dirty="0"/>
              <a:t>Patron god of warriors</a:t>
            </a:r>
          </a:p>
          <a:p>
            <a:r>
              <a:rPr lang="en-US" altLang="en-US" sz="2800" dirty="0" err="1">
                <a:solidFill>
                  <a:srgbClr val="FFFF00"/>
                </a:solidFill>
              </a:rPr>
              <a:t>Quetzalc</a:t>
            </a:r>
            <a:r>
              <a:rPr lang="en-US" altLang="en-US" sz="28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óatl</a:t>
            </a:r>
            <a:endParaRPr lang="en-US" altLang="en-US" sz="2800" dirty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Arts, crafts, agriculture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Huitzilopochtli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14</a:t>
            </a:r>
            <a:r>
              <a:rPr lang="en-US" altLang="en-US" sz="2400" baseline="30000" dirty="0">
                <a:cs typeface="Times New Roman" panose="02020603050405020304" pitchFamily="18" charset="0"/>
              </a:rPr>
              <a:t>th</a:t>
            </a:r>
            <a:r>
              <a:rPr lang="en-US" altLang="en-US" sz="2400" dirty="0">
                <a:cs typeface="Times New Roman" panose="02020603050405020304" pitchFamily="18" charset="0"/>
              </a:rPr>
              <a:t> century popularity, patron of Mexica</a:t>
            </a:r>
          </a:p>
          <a:p>
            <a:pPr lvl="1"/>
            <a:r>
              <a:rPr lang="en-US" altLang="en-US" sz="2400" dirty="0">
                <a:cs typeface="Times New Roman" panose="02020603050405020304" pitchFamily="18" charset="0"/>
              </a:rPr>
              <a:t>Emphasis on blood sacrifices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CE799B4-9209-4C35-A75B-4913100AE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5368" y="1448973"/>
            <a:ext cx="4636238" cy="42779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56034-95C9-400F-8BCD-2383DA08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1404C-22C6-4550-8F5F-76909FCA51EF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9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</a:t>
            </a:r>
            <a:r>
              <a:rPr lang="en-US" dirty="0" err="1"/>
              <a:t>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5502964" cy="3649133"/>
          </a:xfrm>
        </p:spPr>
        <p:txBody>
          <a:bodyPr>
            <a:normAutofit/>
          </a:bodyPr>
          <a:lstStyle/>
          <a:p>
            <a:r>
              <a:rPr lang="en-US" sz="3200" dirty="0"/>
              <a:t>Outline a response to the following essay prompt:</a:t>
            </a:r>
          </a:p>
          <a:p>
            <a:pPr lvl="1"/>
            <a:r>
              <a:rPr lang="en-US" sz="2800" dirty="0"/>
              <a:t>Explain how environmental barriers led to specific adaptations in Mesoamerican civilizations.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9660-68BA-44CE-AC6C-D42B51DF2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97" y="61912"/>
            <a:ext cx="51435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Inca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03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B16BCD-B129-4FB9-85A8-627FE5B2A1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66" y="10"/>
            <a:ext cx="11159068" cy="6857990"/>
          </a:xfrm>
          <a:custGeom>
            <a:avLst/>
            <a:gdLst>
              <a:gd name="connsiteX0" fmla="*/ 1192024 w 11159068"/>
              <a:gd name="connsiteY0" fmla="*/ 0 h 6858000"/>
              <a:gd name="connsiteX1" fmla="*/ 9967044 w 11159068"/>
              <a:gd name="connsiteY1" fmla="*/ 0 h 6858000"/>
              <a:gd name="connsiteX2" fmla="*/ 11159068 w 11159068"/>
              <a:gd name="connsiteY2" fmla="*/ 3433763 h 6858000"/>
              <a:gd name="connsiteX3" fmla="*/ 9971831 w 11159068"/>
              <a:gd name="connsiteY3" fmla="*/ 6858000 h 6858000"/>
              <a:gd name="connsiteX4" fmla="*/ 1187237 w 11159068"/>
              <a:gd name="connsiteY4" fmla="*/ 6858000 h 6858000"/>
              <a:gd name="connsiteX5" fmla="*/ 0 w 11159068"/>
              <a:gd name="connsiteY5" fmla="*/ 3433763 h 6858000"/>
              <a:gd name="connsiteX6" fmla="*/ 1192024 w 1115906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1298"/>
            <a:ext cx="12187660" cy="56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id="{E3FC1144-BD64-4C61-ACB8-497711C41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26C5ECF5-E69D-43EE-B2E5-495ED3ADC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4059" y="258234"/>
            <a:ext cx="7758214" cy="14562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 err="1">
                <a:solidFill>
                  <a:srgbClr val="FFC000"/>
                </a:solidFill>
              </a:rPr>
              <a:t>Chavin</a:t>
            </a:r>
            <a:r>
              <a:rPr lang="en-US" altLang="en-US" dirty="0"/>
              <a:t> </a:t>
            </a:r>
            <a:r>
              <a:rPr lang="en-US" altLang="en-US" dirty="0" err="1"/>
              <a:t>CultURE</a:t>
            </a:r>
            <a:r>
              <a:rPr lang="en-US" altLang="en-US" dirty="0"/>
              <a:t> (900-300 BCE)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B8ED1A-0B8C-457B-8117-59ED6C3B9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635988" cy="342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C097A6-6D44-4C83-81A5-884DE758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1"/>
            <a:ext cx="4635988" cy="3429974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4E57998-7D20-4BE8-9019-4A4122C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4AF0548-498D-4E90-8462-A13718E972E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991309" y="1603540"/>
            <a:ext cx="6837580" cy="49962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800" dirty="0"/>
              <a:t>New religion in central Andes</a:t>
            </a:r>
          </a:p>
          <a:p>
            <a:r>
              <a:rPr lang="en-US" altLang="en-US" sz="2800" dirty="0"/>
              <a:t>Little known about particulars of religion</a:t>
            </a:r>
          </a:p>
          <a:p>
            <a:r>
              <a:rPr lang="en-US" altLang="en-US" sz="2800" dirty="0"/>
              <a:t>Intricate stone carvings; devised techniques of producing cotton textiles and fishing nets</a:t>
            </a:r>
          </a:p>
          <a:p>
            <a:r>
              <a:rPr lang="en-US" altLang="en-US" sz="2800" dirty="0"/>
              <a:t>Discovered </a:t>
            </a:r>
            <a:r>
              <a:rPr lang="en-US" altLang="en-US" sz="2800" dirty="0">
                <a:solidFill>
                  <a:srgbClr val="FFC000"/>
                </a:solidFill>
              </a:rPr>
              <a:t>gold, silver, and copper metallurgy</a:t>
            </a:r>
          </a:p>
          <a:p>
            <a:r>
              <a:rPr lang="en-US" altLang="en-US" sz="2800" dirty="0"/>
              <a:t>Cult may have developed when maize became an important crop</a:t>
            </a:r>
          </a:p>
          <a:p>
            <a:r>
              <a:rPr lang="en-US" altLang="en-US" sz="2800" dirty="0"/>
              <a:t>During the era Andean society became increasingly complex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EC01BF1-FEAA-4AF6-96A5-24556C1F6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BC759-3FF5-40B8-94D4-68CD0760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A1D266BA-C5D0-4E63-A563-569DD8273A4F}" type="slidenum">
              <a:rPr lang="en-US" altLang="en-US"/>
              <a:pPr defTabSz="914400">
                <a:spcAft>
                  <a:spcPts val="600"/>
                </a:spcAft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5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70CB-4D02-488E-A5AE-B1EC6F2A2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7402-594A-45F7-8547-00AB4D6D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684" y="2286000"/>
            <a:ext cx="4995334" cy="364913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Staples: maize, squash, beans, chili peppers, tomatoes, avocados; venison</a:t>
            </a:r>
          </a:p>
          <a:p>
            <a:r>
              <a:rPr lang="en-US" sz="3200" dirty="0"/>
              <a:t>Slash-and-burn</a:t>
            </a:r>
          </a:p>
          <a:p>
            <a:r>
              <a:rPr lang="en-US" sz="3200" dirty="0"/>
              <a:t>Irrigation</a:t>
            </a:r>
          </a:p>
          <a:p>
            <a:r>
              <a:rPr lang="en-US" sz="3200" dirty="0"/>
              <a:t>Cenotes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2AEF3F-B823-44E8-BBD7-0DD9DE0508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983" y="199977"/>
            <a:ext cx="5229533" cy="665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1DCA88-5E4D-4CB5-B1EF-7C873BD7FB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0"/>
            <a:ext cx="7086600" cy="68375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35B03-C744-4D2E-AB67-B18CDDBCB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10" y="0"/>
            <a:ext cx="10376993" cy="686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058C902-EA14-42D1-B60F-0A736F98A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38203" y="114466"/>
            <a:ext cx="4588754" cy="1456267"/>
          </a:xfrm>
        </p:spPr>
        <p:txBody>
          <a:bodyPr/>
          <a:lstStyle/>
          <a:p>
            <a:r>
              <a:rPr lang="en-US" altLang="en-US" dirty="0"/>
              <a:t>The Inca Empire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8BBA6-8054-465C-B7A6-A233DDF01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9916" y="1073427"/>
            <a:ext cx="5102084" cy="5707462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From valley of </a:t>
            </a:r>
            <a:r>
              <a:rPr lang="en-US" altLang="en-US" sz="2800" dirty="0">
                <a:solidFill>
                  <a:srgbClr val="FFC000"/>
                </a:solidFill>
              </a:rPr>
              <a:t>Cuzco</a:t>
            </a:r>
          </a:p>
          <a:p>
            <a:r>
              <a:rPr lang="en-US" altLang="en-US" sz="2800" dirty="0"/>
              <a:t>Refers to people who spoke </a:t>
            </a:r>
            <a:r>
              <a:rPr lang="en-US" altLang="en-US" sz="2800" dirty="0">
                <a:solidFill>
                  <a:srgbClr val="FFC000"/>
                </a:solidFill>
              </a:rPr>
              <a:t>Quechua</a:t>
            </a:r>
            <a:r>
              <a:rPr lang="en-US" altLang="en-US" sz="2800" dirty="0"/>
              <a:t> language</a:t>
            </a:r>
          </a:p>
          <a:p>
            <a:r>
              <a:rPr lang="en-US" altLang="en-US" sz="2800" dirty="0"/>
              <a:t>Settlement around </a:t>
            </a:r>
            <a:r>
              <a:rPr lang="en-US" altLang="en-US" sz="2800" dirty="0">
                <a:solidFill>
                  <a:srgbClr val="FFC000"/>
                </a:solidFill>
              </a:rPr>
              <a:t>Lake Titicaca </a:t>
            </a:r>
            <a:r>
              <a:rPr lang="en-US" altLang="en-US" sz="2800" dirty="0"/>
              <a:t>mid 13</a:t>
            </a:r>
            <a:r>
              <a:rPr lang="en-US" altLang="en-US" sz="2800" baseline="30000" dirty="0"/>
              <a:t>th</a:t>
            </a:r>
            <a:r>
              <a:rPr lang="en-US" altLang="en-US" sz="2800" dirty="0"/>
              <a:t> century</a:t>
            </a:r>
          </a:p>
          <a:p>
            <a:r>
              <a:rPr lang="en-US" altLang="en-US" sz="2800" dirty="0"/>
              <a:t>Ruler </a:t>
            </a:r>
            <a:r>
              <a:rPr lang="en-US" altLang="en-US" sz="2800" dirty="0" err="1"/>
              <a:t>Pachacuti</a:t>
            </a:r>
            <a:r>
              <a:rPr lang="en-US" altLang="en-US" sz="2800" dirty="0"/>
              <a:t> expands territory, conquering local tribes</a:t>
            </a:r>
          </a:p>
          <a:p>
            <a:pPr lvl="1"/>
            <a:r>
              <a:rPr lang="en-US" altLang="en-US" sz="2600" dirty="0"/>
              <a:t>Population 11.5 million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620AA-6BA2-4F4D-88E9-A6B38B22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B533-CD33-46D6-8D26-1CE457CF4A35}" type="slidenum">
              <a:rPr lang="en-US" altLang="en-US"/>
              <a:pPr/>
              <a:t>50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FAB435-15DC-4F13-86AE-DFEC7ACF7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043" y="647566"/>
            <a:ext cx="6453809" cy="56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8F56-4AD7-4625-A1D8-34F12A88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27" y="609600"/>
            <a:ext cx="10424399" cy="1456267"/>
          </a:xfrm>
        </p:spPr>
        <p:txBody>
          <a:bodyPr/>
          <a:lstStyle/>
          <a:p>
            <a:r>
              <a:rPr lang="en-US" dirty="0"/>
              <a:t>Food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84CE7-B604-4F55-9DCB-2B1A80174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827" y="2065867"/>
            <a:ext cx="3210949" cy="364913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Potato and sweet potato </a:t>
            </a:r>
            <a:r>
              <a:rPr lang="en-US" sz="2800" dirty="0"/>
              <a:t>cultivation, herding of llamas, alpacas</a:t>
            </a:r>
          </a:p>
          <a:p>
            <a:r>
              <a:rPr lang="en-US" sz="2800" dirty="0"/>
              <a:t>Guinea pigs</a:t>
            </a:r>
          </a:p>
          <a:p>
            <a:r>
              <a:rPr lang="en-US" sz="2800" dirty="0" err="1">
                <a:solidFill>
                  <a:srgbClr val="FFC000"/>
                </a:solidFill>
              </a:rPr>
              <a:t>Waru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waru</a:t>
            </a:r>
            <a:r>
              <a:rPr lang="en-US" sz="2800" i="1" dirty="0"/>
              <a:t> </a:t>
            </a:r>
            <a:r>
              <a:rPr lang="en-US" sz="2800" dirty="0"/>
              <a:t>irrigation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249EA90-6AB2-4676-8B41-248801295E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020" y="1262576"/>
            <a:ext cx="8064239" cy="43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B3D7782A-6B57-45C0-8747-678AAB4A0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017" y="178904"/>
            <a:ext cx="10499286" cy="861391"/>
          </a:xfrm>
        </p:spPr>
        <p:txBody>
          <a:bodyPr/>
          <a:lstStyle/>
          <a:p>
            <a:r>
              <a:rPr lang="en-US" altLang="en-US" dirty="0"/>
              <a:t>Quipu and Inca Administration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82ACD48-F187-49FD-A22D-FEE7CD982CA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17939" y="1040295"/>
            <a:ext cx="5234721" cy="557254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Inca ruled as a military and administrative elite</a:t>
            </a:r>
          </a:p>
          <a:p>
            <a:pPr lvl="1"/>
            <a:r>
              <a:rPr lang="en-US" altLang="en-US" sz="2800" dirty="0"/>
              <a:t>Used hostages, colonization</a:t>
            </a:r>
          </a:p>
          <a:p>
            <a:r>
              <a:rPr lang="en-US" sz="2800" dirty="0"/>
              <a:t>Capital at </a:t>
            </a:r>
            <a:r>
              <a:rPr lang="en-US" sz="2800" dirty="0">
                <a:solidFill>
                  <a:srgbClr val="FFC000"/>
                </a:solidFill>
              </a:rPr>
              <a:t>Cuzco</a:t>
            </a:r>
            <a:r>
              <a:rPr lang="en-US" sz="2800" dirty="0"/>
              <a:t>, which had as many as 300,000 people in the late 15th century</a:t>
            </a:r>
          </a:p>
          <a:p>
            <a:r>
              <a:rPr lang="en-US" sz="2800" dirty="0"/>
              <a:t>Extensive </a:t>
            </a:r>
            <a:r>
              <a:rPr lang="en-US" sz="2800" dirty="0">
                <a:solidFill>
                  <a:srgbClr val="FFC000"/>
                </a:solidFill>
              </a:rPr>
              <a:t>Carpe Nan </a:t>
            </a:r>
            <a:r>
              <a:rPr lang="en-US" sz="2800" dirty="0"/>
              <a:t>road system linked north and south</a:t>
            </a:r>
          </a:p>
          <a:p>
            <a:r>
              <a:rPr lang="en-US" altLang="en-US" sz="2800" dirty="0"/>
              <a:t>No writing, used system of cords and knots called </a:t>
            </a:r>
            <a:r>
              <a:rPr lang="en-US" altLang="en-US" sz="2800" dirty="0">
                <a:solidFill>
                  <a:srgbClr val="FFC000"/>
                </a:solidFill>
              </a:rPr>
              <a:t>quipu</a:t>
            </a:r>
          </a:p>
          <a:p>
            <a:pPr lvl="1"/>
            <a:r>
              <a:rPr lang="en-US" altLang="en-US" sz="2800" dirty="0"/>
              <a:t>Mnemonic aid</a:t>
            </a:r>
          </a:p>
          <a:p>
            <a:r>
              <a:rPr lang="en-US" sz="2800" dirty="0"/>
              <a:t>Official runners carried messages; spread of </a:t>
            </a:r>
            <a:r>
              <a:rPr lang="en-US" sz="2800" dirty="0" err="1"/>
              <a:t>Quecha</a:t>
            </a:r>
            <a:r>
              <a:rPr lang="en-US" sz="2800" dirty="0"/>
              <a:t> language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10DCD14-F171-4B10-8ED4-EC27F576ED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513" y="1966922"/>
            <a:ext cx="6092341" cy="39994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FBC07-B30A-4E5B-BDB1-48937E3E5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147C0-9177-4E6D-978C-2690BAEB5B82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5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43606D8-CB7E-491F-823E-9EA0F7704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340" y="192257"/>
            <a:ext cx="10131425" cy="1456267"/>
          </a:xfrm>
        </p:spPr>
        <p:txBody>
          <a:bodyPr/>
          <a:lstStyle/>
          <a:p>
            <a:r>
              <a:rPr lang="en-US" altLang="en-US" dirty="0"/>
              <a:t>Inca roads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A4699B2-E130-4892-9F00-FFF5AACED73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2881" y="1364566"/>
            <a:ext cx="4650954" cy="51909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Massive road building system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Two north-south roads, approximately 10,000 miles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Mountain route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Coastal route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Paved, shaded, wide roads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Limited long-distance trade, held by government monopoly (aka. “</a:t>
            </a:r>
            <a:r>
              <a:rPr lang="en-US" altLang="en-US" sz="2800" dirty="0">
                <a:solidFill>
                  <a:srgbClr val="FFC000"/>
                </a:solidFill>
              </a:rPr>
              <a:t>state-sponsored trade</a:t>
            </a:r>
            <a:r>
              <a:rPr lang="en-US" altLang="en-US" sz="2800" dirty="0"/>
              <a:t>”)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826483-BFA7-4B73-B695-2E0F7D9BF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077" y="-25800"/>
            <a:ext cx="47625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50A3-1C62-4CE0-A0C4-945D7357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5DD0E-E375-4F36-A586-D4645FECC8DF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D0CEC-750F-432B-9052-8D8933AE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605" y="1051209"/>
            <a:ext cx="7150395" cy="4819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A6FDA-9D9D-4166-AF67-6981DC4F07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604" y="889584"/>
            <a:ext cx="7150395" cy="5597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EA08A-38AC-4738-91E4-67E2598651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255" y="0"/>
            <a:ext cx="5611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D592EDD-B471-4106-A02A-CB201ADA0E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9686" y="0"/>
            <a:ext cx="10098157" cy="67594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3CFC-65C5-4C58-B101-9EFCDCB6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48A5D-75C9-40B4-A22C-B0BFA0E133FA}" type="slidenum">
              <a:rPr lang="en-US" altLang="en-US"/>
              <a:pPr/>
              <a:t>54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54EBA-AB3D-4A73-812C-0B02CB27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686" y="0"/>
            <a:ext cx="10098157" cy="6646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896C51-CD7A-4B24-A01C-FB4D04D7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29" y="-72441"/>
            <a:ext cx="9677541" cy="690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503E8-C72D-4CD0-A797-393719204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0D271-3BF5-43B3-80FA-F61474EF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5A7DF2-799B-4888-820C-EEAC21E3843E}"/>
              </a:ext>
            </a:extLst>
          </p:cNvPr>
          <p:cNvSpPr/>
          <p:nvPr/>
        </p:nvSpPr>
        <p:spPr>
          <a:xfrm>
            <a:off x="2243592" y="0"/>
            <a:ext cx="2517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Machu Picchu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77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405C6E2-480B-451A-A52C-21A9D6A3B5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974" y="187570"/>
            <a:ext cx="10131425" cy="799856"/>
          </a:xfrm>
        </p:spPr>
        <p:txBody>
          <a:bodyPr/>
          <a:lstStyle/>
          <a:p>
            <a:r>
              <a:rPr lang="en-US" altLang="en-US" dirty="0"/>
              <a:t>Inca Religion and </a:t>
            </a:r>
            <a:r>
              <a:rPr lang="en-US" altLang="en-US" dirty="0" err="1"/>
              <a:t>POwer</a:t>
            </a:r>
            <a:endParaRPr lang="en-US" alt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EF390-6C6D-4E63-B01F-3762FEB37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7570"/>
            <a:ext cx="5790025" cy="6319248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Inca society was also a hereditary aristocracy</a:t>
            </a:r>
          </a:p>
          <a:p>
            <a:r>
              <a:rPr lang="en-US" altLang="en-US" sz="2800" dirty="0"/>
              <a:t>Chief ruler considered - descended from the sun god, Inti - owned everything on earth </a:t>
            </a:r>
          </a:p>
          <a:p>
            <a:r>
              <a:rPr lang="en-US" altLang="en-US" sz="2800" dirty="0"/>
              <a:t>After death, mummified rulers became intermediaries with gods</a:t>
            </a:r>
          </a:p>
          <a:p>
            <a:r>
              <a:rPr lang="en-US" altLang="en-US" sz="2800" dirty="0"/>
              <a:t>Aristocrats enjoyed fine food, embroidered clothes, and wore ear spools</a:t>
            </a:r>
          </a:p>
          <a:p>
            <a:r>
              <a:rPr lang="en-US" altLang="en-US" sz="2800" dirty="0"/>
              <a:t>Temples as pilgrimage sites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62BF6-2889-4029-A1C3-0D907193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7A3DA-125B-4B75-955A-94675EA97B82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F3C3C-62FF-4606-9C9D-CCC9F34CD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14" y="1115022"/>
            <a:ext cx="3651821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nca ruler mummies">
            <a:extLst>
              <a:ext uri="{FF2B5EF4-FFF2-40B4-BE49-F238E27FC236}">
                <a16:creationId xmlns:a16="http://schemas.microsoft.com/office/drawing/2014/main" id="{ED752253-28E6-4C54-9D0E-EF165B81D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3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FA4DE12-1AE0-4595-8604-EC7755F6F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1" y="159435"/>
            <a:ext cx="10131425" cy="1245296"/>
          </a:xfrm>
        </p:spPr>
        <p:txBody>
          <a:bodyPr/>
          <a:lstStyle/>
          <a:p>
            <a:r>
              <a:rPr lang="en-US" altLang="en-US" dirty="0"/>
              <a:t>Peasants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EBE12CD-281D-4CCE-A81F-E3F2BE07BCDC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0041" y="1252026"/>
            <a:ext cx="5433646" cy="5317586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Peasants organized into community groups called ayllu</a:t>
            </a:r>
          </a:p>
          <a:p>
            <a:pPr lvl="1"/>
            <a:r>
              <a:rPr lang="en-US" altLang="en-US" sz="2400" dirty="0"/>
              <a:t>Land, tools held communally</a:t>
            </a:r>
          </a:p>
          <a:p>
            <a:pPr lvl="1"/>
            <a:r>
              <a:rPr lang="en-US" altLang="en-US" sz="2400" dirty="0"/>
              <a:t>Mandatory work details on land of aristocrats</a:t>
            </a:r>
          </a:p>
          <a:p>
            <a:pPr lvl="1"/>
            <a:r>
              <a:rPr lang="en-US" sz="2400" dirty="0"/>
              <a:t>Gave over a portion of their own produce to the state</a:t>
            </a:r>
            <a:endParaRPr lang="en-US" altLang="en-US" sz="3600" dirty="0"/>
          </a:p>
          <a:p>
            <a:pPr lvl="1"/>
            <a:r>
              <a:rPr lang="en-US" altLang="en-US" sz="2400" dirty="0"/>
              <a:t>Public works</a:t>
            </a:r>
          </a:p>
          <a:p>
            <a:r>
              <a:rPr lang="en-US" altLang="en-US" sz="2600" dirty="0" err="1">
                <a:solidFill>
                  <a:srgbClr val="FFC000"/>
                </a:solidFill>
              </a:rPr>
              <a:t>Mit’a</a:t>
            </a:r>
            <a:r>
              <a:rPr lang="en-US" altLang="en-US" sz="2600" dirty="0">
                <a:solidFill>
                  <a:srgbClr val="FFC000"/>
                </a:solidFill>
              </a:rPr>
              <a:t> system </a:t>
            </a:r>
            <a:r>
              <a:rPr lang="en-US" altLang="en-US" sz="2600" dirty="0"/>
              <a:t>– mandatory public service (conscripted labor), usually for roads and infrastructure projects.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F62AE-FE95-4338-A6D2-A1ABEC8D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0EDE1-A96A-48F8-BA05-A728E5D71A8B}" type="slidenum">
              <a:rPr lang="en-US" altLang="en-US"/>
              <a:pPr/>
              <a:t>59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06E77-D8DD-48DB-BE84-E0BE7BF1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146" y="0"/>
            <a:ext cx="5101883" cy="6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cenote 1">
            <a:extLst>
              <a:ext uri="{FF2B5EF4-FFF2-40B4-BE49-F238E27FC236}">
                <a16:creationId xmlns:a16="http://schemas.microsoft.com/office/drawing/2014/main" id="{BEC7496B-283E-47BC-A4B5-A02E21BFEB5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80" y="0"/>
            <a:ext cx="9113520" cy="68361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AD7FC5-1D5A-4492-91A8-594558EB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" y="-20684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12880C-313C-44F3-979E-B905B4A5A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4" y="1486924"/>
            <a:ext cx="6189785" cy="4642339"/>
          </a:xfrm>
          <a:prstGeom prst="rect">
            <a:avLst/>
          </a:prstGeom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52929215-0443-4AF3-A26C-A798E69F2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015" y="0"/>
            <a:ext cx="10131425" cy="1456267"/>
          </a:xfrm>
        </p:spPr>
        <p:txBody>
          <a:bodyPr/>
          <a:lstStyle/>
          <a:p>
            <a:r>
              <a:rPr lang="en-US" altLang="en-US" dirty="0"/>
              <a:t>Incan Society and Religion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67391C-4A3A-4728-AADD-6C578015E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1477" y="1219201"/>
            <a:ext cx="5439508" cy="5029200"/>
          </a:xfrm>
        </p:spPr>
        <p:txBody>
          <a:bodyPr>
            <a:normAutofit/>
          </a:bodyPr>
          <a:lstStyle/>
          <a:p>
            <a:pPr lvl="0">
              <a:buClr>
                <a:prstClr val="white"/>
              </a:buClr>
            </a:pPr>
            <a:r>
              <a:rPr lang="en-US" altLang="en-US" sz="2800" dirty="0">
                <a:solidFill>
                  <a:prstClr val="white"/>
                </a:solidFill>
              </a:rPr>
              <a:t>Ancestor veneration</a:t>
            </a:r>
          </a:p>
          <a:p>
            <a:pPr lvl="1">
              <a:buClr>
                <a:prstClr val="white"/>
              </a:buClr>
            </a:pPr>
            <a:r>
              <a:rPr lang="en-US" altLang="en-US" sz="2400" dirty="0">
                <a:solidFill>
                  <a:prstClr val="white"/>
                </a:solidFill>
              </a:rPr>
              <a:t>Remains preserved in mummified form</a:t>
            </a:r>
          </a:p>
          <a:p>
            <a:pPr lvl="1">
              <a:buClr>
                <a:prstClr val="white"/>
              </a:buClr>
            </a:pPr>
            <a:r>
              <a:rPr lang="en-US" altLang="en-US" sz="2400" dirty="0">
                <a:solidFill>
                  <a:prstClr val="white"/>
                </a:solidFill>
              </a:rPr>
              <a:t>Regularly consulted</a:t>
            </a:r>
          </a:p>
          <a:p>
            <a:pPr lvl="1">
              <a:buClr>
                <a:prstClr val="white"/>
              </a:buClr>
            </a:pPr>
            <a:r>
              <a:rPr lang="en-US" altLang="en-US" sz="2400" dirty="0">
                <a:solidFill>
                  <a:prstClr val="white"/>
                </a:solidFill>
              </a:rPr>
              <a:t>Sacrifices offered</a:t>
            </a:r>
          </a:p>
          <a:p>
            <a:pPr lvl="1">
              <a:buClr>
                <a:prstClr val="white"/>
              </a:buClr>
            </a:pPr>
            <a:r>
              <a:rPr lang="en-US" altLang="en-US" sz="2400" dirty="0">
                <a:solidFill>
                  <a:prstClr val="white"/>
                </a:solidFill>
              </a:rPr>
              <a:t>Paraded on festive occasions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8C33C-0901-4B33-BA73-BFD0959E2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8E40-4166-4954-9083-37BE84A61AFC}" type="slidenum">
              <a:rPr lang="en-US" altLang="en-US"/>
              <a:pPr/>
              <a:t>60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657CA8-2EED-4966-8EDD-D741B958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68" y="1125118"/>
            <a:ext cx="6094423" cy="5423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9059" y="1155775"/>
            <a:ext cx="3473851" cy="539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36A0F-7322-4845-914B-309429FF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F71009-2892-4D4C-ABB7-C065C89733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181" y="196947"/>
            <a:ext cx="2820994" cy="3232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9C07D5-FA41-4357-BDDD-C9C21EDC58AC}"/>
              </a:ext>
            </a:extLst>
          </p:cNvPr>
          <p:cNvSpPr/>
          <p:nvPr/>
        </p:nvSpPr>
        <p:spPr>
          <a:xfrm>
            <a:off x="347366" y="408369"/>
            <a:ext cx="3428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Llullaillaco Volcano</a:t>
            </a:r>
          </a:p>
        </p:txBody>
      </p:sp>
    </p:spTree>
    <p:extLst>
      <p:ext uri="{BB962C8B-B14F-4D97-AF65-F5344CB8AC3E}">
        <p14:creationId xmlns:p14="http://schemas.microsoft.com/office/powerpoint/2010/main" val="32171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54229-A266-4F3D-8856-901BCDF6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55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09C6C-3040-43E3-B292-50DBB36F3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7" y="1162050"/>
            <a:ext cx="62865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B946D-2326-449B-B771-9EDB01C8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4A0EC-9334-468D-849F-BF1FF8C6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FFC263-7EB0-4842-BE9B-3176A41A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77ABF-E714-4510-9B59-B3A4F573A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29" y="640927"/>
            <a:ext cx="5372100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D34997-03A7-42BD-BE07-8BBBC982D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5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E037EA-48FB-4121-AFD4-0C8FC2AB0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6095980" cy="6857990"/>
          </a:xfrm>
          <a:prstGeom prst="rect">
            <a:avLst/>
          </a:prstGeom>
        </p:spPr>
      </p:pic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AF0A376B-E32B-4776-B829-0DE5B6ABC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F3EBA-AB23-4A00-B8DE-E61FBB08C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endParaRPr lang="en-US" dirty="0">
              <a:hlinkClick r:id="rId2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352C8-9572-41D6-B3A0-AD35F004F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523" y="337631"/>
            <a:ext cx="7457979" cy="620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3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Outline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C000"/>
                </a:solidFill>
              </a:rPr>
              <a:t>a response </a:t>
            </a:r>
            <a:r>
              <a:rPr lang="en-US" sz="2800" dirty="0"/>
              <a:t>to the following (hypothetical) essay:</a:t>
            </a:r>
          </a:p>
          <a:p>
            <a:pPr lvl="1"/>
            <a:r>
              <a:rPr lang="en-US" sz="3600" dirty="0"/>
              <a:t>How did the Inca respond to environmental barriers?</a:t>
            </a:r>
          </a:p>
        </p:txBody>
      </p:sp>
    </p:spTree>
    <p:extLst>
      <p:ext uri="{BB962C8B-B14F-4D97-AF65-F5344CB8AC3E}">
        <p14:creationId xmlns:p14="http://schemas.microsoft.com/office/powerpoint/2010/main" val="9127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5BCF5B-0555-4391-839A-ECACC607C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76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3767498B-5605-4F89-AD58-CDB80221F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5539" y="0"/>
            <a:ext cx="9437159" cy="12276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 dirty="0"/>
              <a:t>Maya Warfare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C61CA87-DD9E-4412-B0EB-10EF800D3FD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76158" y="1428221"/>
            <a:ext cx="9437159" cy="42417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3600" dirty="0"/>
              <a:t>Warfare for purposes of capturing enemy soldiers</a:t>
            </a:r>
          </a:p>
          <a:p>
            <a:r>
              <a:rPr lang="en-US" altLang="en-US" sz="3600" dirty="0"/>
              <a:t>Ritual sacrifice of enemies</a:t>
            </a:r>
          </a:p>
          <a:p>
            <a:pPr lvl="1"/>
            <a:r>
              <a:rPr lang="en-US" altLang="en-US" sz="3200" dirty="0"/>
              <a:t>Enslavement</a:t>
            </a:r>
          </a:p>
          <a:p>
            <a:pPr lvl="1"/>
            <a:r>
              <a:rPr lang="en-US" altLang="en-US" sz="3200" dirty="0"/>
              <a:t>Small kingdoms engage in constant conflict until begins to absorb captives</a:t>
            </a:r>
          </a:p>
          <a:p>
            <a:pPr lvl="2"/>
            <a:r>
              <a:rPr lang="en-US" altLang="en-US" sz="2800" dirty="0" err="1"/>
              <a:t>So</a:t>
            </a:r>
            <a:r>
              <a:rPr lang="en-US" altLang="en-US" sz="2800" dirty="0" err="1">
                <a:solidFill>
                  <a:srgbClr val="FFFF00"/>
                </a:solidFill>
              </a:rPr>
              <a:t>Chichén</a:t>
            </a:r>
            <a:r>
              <a:rPr lang="en-US" altLang="en-US" sz="2800" dirty="0">
                <a:solidFill>
                  <a:srgbClr val="FFFF00"/>
                </a:solidFill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</a:rPr>
              <a:t>Itzá</a:t>
            </a:r>
            <a:r>
              <a:rPr lang="en-US" altLang="en-US" sz="2800" dirty="0">
                <a:solidFill>
                  <a:srgbClr val="FFFF00"/>
                </a:solidFill>
              </a:rPr>
              <a:t> </a:t>
            </a:r>
            <a:r>
              <a:rPr lang="en-US" altLang="en-US" sz="2800" dirty="0"/>
              <a:t>me nevertheless choose death</a:t>
            </a:r>
          </a:p>
          <a:p>
            <a:pPr lvl="2"/>
            <a:r>
              <a:rPr lang="en-US" altLang="en-US" sz="2800" dirty="0"/>
              <a:t>Center of empire develops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CB548-2212-4A80-8A0A-84D9DEFC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CF24B3D-E859-4F72-8634-56D1006929BC}" type="slidenum">
              <a:rPr lang="en-US" altLang="en-US"/>
              <a:pPr defTabSz="914400">
                <a:spcAft>
                  <a:spcPts val="600"/>
                </a:spcAft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89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7890075-7F5B-49FD-8022-248BD0872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997" y="89607"/>
            <a:ext cx="10131425" cy="1125757"/>
          </a:xfrm>
        </p:spPr>
        <p:txBody>
          <a:bodyPr/>
          <a:lstStyle/>
          <a:p>
            <a:r>
              <a:rPr lang="en-US" altLang="en-US" dirty="0"/>
              <a:t>Mayan innovation and Technology</a:t>
            </a:r>
          </a:p>
        </p:txBody>
      </p:sp>
      <p:sp>
        <p:nvSpPr>
          <p:cNvPr id="77829" name="Rectangle 5">
            <a:extLst>
              <a:ext uri="{FF2B5EF4-FFF2-40B4-BE49-F238E27FC236}">
                <a16:creationId xmlns:a16="http://schemas.microsoft.com/office/drawing/2014/main" id="{BEA3D1E2-67A4-48FB-90B2-34DA23D5A3D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893350" y="984994"/>
            <a:ext cx="6005229" cy="5619374"/>
          </a:xfrm>
        </p:spPr>
        <p:txBody>
          <a:bodyPr>
            <a:normAutofit lnSpcReduction="10000"/>
          </a:bodyPr>
          <a:lstStyle/>
          <a:p>
            <a:r>
              <a:rPr lang="en-US" altLang="en-US" sz="3200" dirty="0">
                <a:cs typeface="Times New Roman" panose="02020603050405020304" pitchFamily="18" charset="0"/>
              </a:rPr>
              <a:t>Astronomy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Complex math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Invention of “Zero”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Calendar of 365.242 days (17 seconds off)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Solar calendar of 365 days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Ritual calendar of 260 days</a:t>
            </a:r>
          </a:p>
          <a:p>
            <a:r>
              <a:rPr lang="en-US" altLang="en-US" sz="3200" dirty="0">
                <a:cs typeface="Times New Roman" panose="02020603050405020304" pitchFamily="18" charset="0"/>
              </a:rPr>
              <a:t>Management of calendar lends authority to priesthood</a:t>
            </a:r>
          </a:p>
          <a:p>
            <a:pPr lvl="1"/>
            <a:r>
              <a:rPr lang="en-US" altLang="en-US" sz="2800" dirty="0">
                <a:cs typeface="Times New Roman" panose="02020603050405020304" pitchFamily="18" charset="0"/>
              </a:rPr>
              <a:t>Timing of auspicious moments for agriculture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621F683-D8A1-4382-A689-2FE489D82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6418" y="1183465"/>
            <a:ext cx="5339274" cy="53392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2C74-1C29-4D08-8317-472EE8E7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851E-4C14-43B7-BE6F-5F3E3A455AC1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5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71959D-6C83-4429-8981-B20E2D90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69" y="142009"/>
            <a:ext cx="10131425" cy="1456267"/>
          </a:xfrm>
        </p:spPr>
        <p:txBody>
          <a:bodyPr/>
          <a:lstStyle/>
          <a:p>
            <a:r>
              <a:rPr lang="en-US" dirty="0"/>
              <a:t>Mayan vs. Aztec Calendar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0198A-A0EC-4DA2-9A4C-93CA0E9C2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1" y="1328810"/>
            <a:ext cx="5174672" cy="517467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EE9A95-3A07-4061-B6D4-C0B0AC2A5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6218" y="1328810"/>
            <a:ext cx="5174672" cy="51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1_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1106</Words>
  <Application>Microsoft Office PowerPoint</Application>
  <PresentationFormat>Widescreen</PresentationFormat>
  <Paragraphs>202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Calibri</vt:lpstr>
      <vt:lpstr>Calibri Light</vt:lpstr>
      <vt:lpstr>Constantia</vt:lpstr>
      <vt:lpstr>Garamond</vt:lpstr>
      <vt:lpstr>Impact</vt:lpstr>
      <vt:lpstr>Times New Roman</vt:lpstr>
      <vt:lpstr>Celestial</vt:lpstr>
      <vt:lpstr>1_Celestial</vt:lpstr>
      <vt:lpstr>Worlds Apart: The Americas</vt:lpstr>
      <vt:lpstr>Ice Age Migrations</vt:lpstr>
      <vt:lpstr>Early Agriculture</vt:lpstr>
      <vt:lpstr>Maya Civilization  1800 BCE-900CE</vt:lpstr>
      <vt:lpstr>Agriculture</vt:lpstr>
      <vt:lpstr>PowerPoint Presentation</vt:lpstr>
      <vt:lpstr>Maya Warfare</vt:lpstr>
      <vt:lpstr>Mayan innovation and Technology</vt:lpstr>
      <vt:lpstr>Mayan vs. Aztec Calendar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Mayan Language and Religion</vt:lpstr>
      <vt:lpstr>PowerPoint Presentation</vt:lpstr>
      <vt:lpstr>Chichen Itza</vt:lpstr>
      <vt:lpstr>PowerPoint Presentation</vt:lpstr>
      <vt:lpstr>Calendar Perfection of  Temple (El Castillo)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Maintaining Power in the Mayan EMpire</vt:lpstr>
      <vt:lpstr>PowerPoint Presentation</vt:lpstr>
      <vt:lpstr>PowerPoint Presentation</vt:lpstr>
      <vt:lpstr>The Mexica</vt:lpstr>
      <vt:lpstr>The Mexica</vt:lpstr>
      <vt:lpstr>The Aztec Empire</vt:lpstr>
      <vt:lpstr>Conquered peoples</vt:lpstr>
      <vt:lpstr>Mexica Society</vt:lpstr>
      <vt:lpstr>Mexica Women</vt:lpstr>
      <vt:lpstr>Priests</vt:lpstr>
      <vt:lpstr>Cultivators and Slaves</vt:lpstr>
      <vt:lpstr>Mexica Religion</vt:lpstr>
      <vt:lpstr>Mexica Gods</vt:lpstr>
      <vt:lpstr>Knowledge CHeck</vt:lpstr>
      <vt:lpstr>The Inca</vt:lpstr>
      <vt:lpstr>PowerPoint Presentation</vt:lpstr>
      <vt:lpstr>Chavin CultURE (900-300 BCE)</vt:lpstr>
      <vt:lpstr>The Inca Empire</vt:lpstr>
      <vt:lpstr>Food Sources</vt:lpstr>
      <vt:lpstr>Quipu and Inca Administration</vt:lpstr>
      <vt:lpstr>Inca roads</vt:lpstr>
      <vt:lpstr>PowerPoint Presentation</vt:lpstr>
      <vt:lpstr>PowerPoint Presentation</vt:lpstr>
      <vt:lpstr>PowerPoint Presentation</vt:lpstr>
      <vt:lpstr>Inca Religion and POwer</vt:lpstr>
      <vt:lpstr>PowerPoint Presentation</vt:lpstr>
      <vt:lpstr>Peasants</vt:lpstr>
      <vt:lpstr>Incan Society and Religion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Worlds Apart: The Americas and Oceania</dc:title>
  <dc:creator>Jeannine Meis</dc:creator>
  <cp:lastModifiedBy>Meis, Jeannine</cp:lastModifiedBy>
  <cp:revision>30</cp:revision>
  <dcterms:created xsi:type="dcterms:W3CDTF">2018-12-05T10:32:48Z</dcterms:created>
  <dcterms:modified xsi:type="dcterms:W3CDTF">2019-09-01T14:16:03Z</dcterms:modified>
</cp:coreProperties>
</file>