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45"/>
  </p:notesMasterIdLst>
  <p:sldIdLst>
    <p:sldId id="277" r:id="rId5"/>
    <p:sldId id="281" r:id="rId6"/>
    <p:sldId id="282" r:id="rId7"/>
    <p:sldId id="283" r:id="rId8"/>
    <p:sldId id="284" r:id="rId9"/>
    <p:sldId id="286" r:id="rId10"/>
    <p:sldId id="285" r:id="rId11"/>
    <p:sldId id="287" r:id="rId12"/>
    <p:sldId id="280" r:id="rId13"/>
    <p:sldId id="289" r:id="rId14"/>
    <p:sldId id="290" r:id="rId15"/>
    <p:sldId id="291" r:id="rId16"/>
    <p:sldId id="292" r:id="rId17"/>
    <p:sldId id="293" r:id="rId18"/>
    <p:sldId id="294" r:id="rId19"/>
    <p:sldId id="307" r:id="rId20"/>
    <p:sldId id="308" r:id="rId21"/>
    <p:sldId id="295" r:id="rId22"/>
    <p:sldId id="288" r:id="rId23"/>
    <p:sldId id="279" r:id="rId24"/>
    <p:sldId id="306" r:id="rId25"/>
    <p:sldId id="296" r:id="rId26"/>
    <p:sldId id="297" r:id="rId27"/>
    <p:sldId id="298" r:id="rId28"/>
    <p:sldId id="299" r:id="rId29"/>
    <p:sldId id="300" r:id="rId30"/>
    <p:sldId id="301" r:id="rId31"/>
    <p:sldId id="313" r:id="rId32"/>
    <p:sldId id="303" r:id="rId33"/>
    <p:sldId id="304" r:id="rId34"/>
    <p:sldId id="314" r:id="rId35"/>
    <p:sldId id="316" r:id="rId36"/>
    <p:sldId id="315" r:id="rId37"/>
    <p:sldId id="317" r:id="rId38"/>
    <p:sldId id="305" r:id="rId39"/>
    <p:sldId id="309" r:id="rId40"/>
    <p:sldId id="311" r:id="rId41"/>
    <p:sldId id="312" r:id="rId42"/>
    <p:sldId id="310" r:id="rId43"/>
    <p:sldId id="30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EC09C-9CDC-48F0-BB82-ED223F986966}" type="datetimeFigureOut">
              <a:rPr lang="en-US" smtClean="0"/>
              <a:t>2/9/2020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6CEE3-4835-4F73-BA0B-02C09C038718}" type="slidenum">
              <a:rPr lang="en-US" smtClean="0"/>
              <a:t>‹#›</a:t>
            </a:fld>
            <a:endParaRPr lang="en-US" dirty="0"/>
          </a:p>
        </p:txBody>
      </p:sp>
    </p:spTree>
    <p:extLst>
      <p:ext uri="{BB962C8B-B14F-4D97-AF65-F5344CB8AC3E}">
        <p14:creationId xmlns:p14="http://schemas.microsoft.com/office/powerpoint/2010/main" val="3579088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9D874152-028B-486A-9CCC-467A5536A7DC}" type="datetime1">
              <a:rPr lang="en-US" smtClean="0"/>
              <a:t>2/9/2020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1558FF-9F53-4DAD-84A1-1EEE4F190FF1}" type="datetime1">
              <a:rPr lang="en-US" smtClean="0"/>
              <a:t>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8FA1A6-D89D-4E0B-ACDC-F92429034F56}"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382F0-6EA8-4D82-951F-1579D6A93CC4}"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E913C-F349-4CE3-A910-0EA13427FE0D}"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D4C5C7-4D27-4EBE-9DB8-92F5F0F40B34}"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CDAF82-EDB2-4FBF-83F4-247A1B3455CB}"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E59DB-4C5A-44A3-897C-FF6803F94296}"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6B6E0-E0F8-4800-BD74-7D33DFE5ED7E}"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6DC824-D0E7-4046-8B44-4AAD1C4DE2CF}"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FC221C-17A4-4F42-9F54-9F7E03AA1BBB}"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D7CBA-5256-42F3-BAB5-33F095514AE3}" type="datetime1">
              <a:rPr lang="en-US" smtClean="0"/>
              <a:t>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B80C04-2E33-403B-B014-7E203A57326C}" type="datetime1">
              <a:rPr lang="en-US" smtClean="0"/>
              <a:t>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92A49D-7D7F-4D69-A8AA-65D6B58C15F2}" type="datetime1">
              <a:rPr lang="en-US" smtClean="0"/>
              <a:t>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09E02903-36C1-4F6B-9F27-EA2305255204}" type="datetime1">
              <a:rPr lang="en-US" smtClean="0"/>
              <a:t>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BBFA8-C775-4121-A7F6-6851C8035873}" type="datetime1">
              <a:rPr lang="en-US" smtClean="0"/>
              <a:t>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C01760-8EEC-4A4C-BD0D-3CDAAA80A266}" type="datetime1">
              <a:rPr lang="en-US" smtClean="0"/>
              <a:t>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183DE74-4CAD-4852-95E7-A055FD779420}" type="datetime1">
              <a:rPr lang="en-US" smtClean="0"/>
              <a:t>2/9/2020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hyperlink" Target="http://www.coha.org/the-great-peruvian-guano-bonanza-rise-fall-and-legacy/"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6C7EAB-8CFC-4B9A-A3D9-031C22B7D6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212" y="9360"/>
            <a:ext cx="12191980" cy="6856213"/>
          </a:xfrm>
          <a:prstGeom prst="rect">
            <a:avLst/>
          </a:prstGeom>
        </p:spPr>
      </p:pic>
      <p:pic>
        <p:nvPicPr>
          <p:cNvPr id="96" name="Picture 95">
            <a:extLst>
              <a:ext uri="{FF2B5EF4-FFF2-40B4-BE49-F238E27FC236}">
                <a16:creationId xmlns:a16="http://schemas.microsoft.com/office/drawing/2014/main" id="{545F67A4-7428-47F3-AE14-8CA43D976E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8" name="Freeform 5">
            <a:extLst>
              <a:ext uri="{FF2B5EF4-FFF2-40B4-BE49-F238E27FC236}">
                <a16:creationId xmlns:a16="http://schemas.microsoft.com/office/drawing/2014/main" id="{F4A20210-FA90-4B6D-8D2E-1B90054E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0" name="Freeform 14">
            <a:extLst>
              <a:ext uri="{FF2B5EF4-FFF2-40B4-BE49-F238E27FC236}">
                <a16:creationId xmlns:a16="http://schemas.microsoft.com/office/drawing/2014/main" id="{39213B44-68B7-47E7-B506-5C79FCF80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39084D60-65A6-45F8-8C17-3529E43F1C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03" name="Straight Connector 102">
              <a:extLst>
                <a:ext uri="{FF2B5EF4-FFF2-40B4-BE49-F238E27FC236}">
                  <a16:creationId xmlns:a16="http://schemas.microsoft.com/office/drawing/2014/main" id="{444A2572-2BF1-4C8E-AF59-F3AD411D89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5DF3485-B455-470C-8FA8-A1BDE087B8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5E9DCD0-EE49-4CB4-89B6-C25F9861C3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713CF62-C96C-44E9-8C28-E3F2C6E7C6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D06558F-07E9-4D78-A6F3-8BCFA9E734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12D8773-83C0-4D51-9E1F-046DA7DA0D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880C3FB-3E2E-4054-A6D1-38176D6E2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505591A-6112-4B84-8E9E-923E43C4ED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4884290-8E39-4425-BB4F-48D955C1F8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0C383A3-6D77-41CE-8121-498BC3BA51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120A319-4A10-4542-B48C-5FB2714C4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B15B038-50ED-419D-B142-C96EE418B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BAFF2F4-75B2-4498-8559-BAE80D89B4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56AE167-8087-4A4B-B41D-5658EEBA68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D353E8A-CBA6-44F9-9C00-D0AD27C96C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A2C318A-A79F-4CAD-BA7A-51427BF9ED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F2996E3-5E01-4F22-B23C-7CD0CF72C4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60F6BC4-AB51-4DE7-B83C-E71FE4EC86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F65FC1C-93BF-4ACA-BF17-17372DD108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9F9913C-8CCE-4D56-9D2A-0C2D68667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0EDD18C-1AAD-48E5-AAAD-73F4B5643C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2D7A5C4-18C8-43E9-A50A-F87A362C85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A0C484E-A224-4DB0-8C34-89BE54BD12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9BB438E-A25F-4A7F-B209-8899B7CEC4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F8BA6DC-B1E9-4F32-A5CC-8F61976B69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F6D95B2-1C8D-4156-AB05-523619B4FC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88409AD-A77F-4304-9E8B-08A4891C70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62AD08A-B385-4D18-B948-8D53B39184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32A413E-FF1A-46B1-BF8B-3C1C408B34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CFF4E44-2BEB-4FAE-97C9-BC6E8296D1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0486C0A-9B93-46B8-932F-876BE26CEF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429BF5D-8D5B-4A48-89EE-8B779826E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DC996EE-5EB1-4943-A1E8-70810CBD67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2F833C8-E3CE-4399-B78B-9DD0EEA64C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7C92DB2-78F1-4872-B9C7-C658A78869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F8A2FAA-05E1-448E-A606-FA9D67036C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5AAB5D1-1672-4825-88A7-D93923475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2CAAFDB-2BA2-4D04-8B8B-1241D5EC0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C381B3C-0009-451B-BCB3-48F7810C1B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A10544C-1EAD-47FB-A17E-52C6222826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2540B37-D854-4525-93F8-410685438F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450DFE8-D07F-435C-B5A2-47D126FD9F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C1A6513-2D5D-458C-B841-D5DD9844B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931CF18-850E-41CD-823E-D311BD5CC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4497A09-1B1C-4EB6-B728-6FC3A1C125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A60DE04-F3E8-437E-A2E4-A8A7BA01C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DBBA541-852C-4AE6-82E8-6BD13AFB4F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2FC3362F-AD7E-45D7-BE85-7C8DD81347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CD83E0F-C8AF-4D52-94DB-CD949A2B16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0D5F865-890F-483F-B407-516CE6D222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E6A2505-E617-4419-AB05-10B779B5C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DFF0D66-52FC-4F64-B67F-72D9EFEED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CC72040-7945-4051-989C-2B728F6D50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96EB6302-2333-45D4-AE20-B0F6D45CC1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ECC1105-D16E-411D-B4B7-80BF039BF9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7D2F518-4540-44DE-BC62-7D598EC99B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19566BC-880A-4113-A9C4-0017E5184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18E7D73-F4E4-4F5D-AFF9-EE491954A0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D0988A2-3571-4C16-BDEF-58254F04E5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4550BAC8-41FE-4300-910B-EE7BBD7A0C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8CD175C-18A7-4589-8C46-A61FEF6D99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B6BE3031-FD1C-443C-9889-243CEEAEDF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E37BF5D-3732-41F2-B9AF-A56C9214D6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77B6718-917A-4A01-BCF8-5C6E1217B2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C23AB5B-98FB-43F1-B590-BBA79814F2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D6EEC146-226B-4C83-9C1B-DD5495DE1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9C24D094-41EF-4CA2-9834-B04793FA12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DA46AD8-674F-46C3-8A22-280F78F91A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E9D757B-CD9D-447C-8780-79F2FF8751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76B76E9-7342-43BC-B629-9180ABF577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3F25F68A-2DCB-4183-86F1-3428326E59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A5FA913-066C-4504-A753-026056454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A6E50AC-CA1E-4DD3-B85F-1720C019E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224B2B1-DBD8-4BA8-8CEB-BFAC8A15D3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DEFE1E7-69A3-47F5-B8B8-C0898281B6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6F1F489-762E-4979-9EBC-50A62330B8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927DF22C-20E6-4DED-B405-1B26C5218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236FD8D7-6E0F-468E-B8C4-F4E6707112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63E3F80-D945-4490-916D-6384E6895E6F}"/>
              </a:ext>
            </a:extLst>
          </p:cNvPr>
          <p:cNvSpPr>
            <a:spLocks noGrp="1"/>
          </p:cNvSpPr>
          <p:nvPr>
            <p:ph type="ctrTitle"/>
          </p:nvPr>
        </p:nvSpPr>
        <p:spPr>
          <a:xfrm>
            <a:off x="6646333" y="2032001"/>
            <a:ext cx="4513792" cy="2181658"/>
          </a:xfrm>
        </p:spPr>
        <p:txBody>
          <a:bodyPr>
            <a:normAutofit/>
          </a:bodyPr>
          <a:lstStyle/>
          <a:p>
            <a:r>
              <a:rPr lang="en-US" sz="4100" dirty="0"/>
              <a:t>Industrialization</a:t>
            </a:r>
          </a:p>
        </p:txBody>
      </p:sp>
      <p:sp>
        <p:nvSpPr>
          <p:cNvPr id="3" name="Subtitle 2">
            <a:extLst>
              <a:ext uri="{FF2B5EF4-FFF2-40B4-BE49-F238E27FC236}">
                <a16:creationId xmlns:a16="http://schemas.microsoft.com/office/drawing/2014/main" id="{616351BD-4BE1-47AD-8B65-1472A3BE63E4}"/>
              </a:ext>
            </a:extLst>
          </p:cNvPr>
          <p:cNvSpPr>
            <a:spLocks noGrp="1"/>
          </p:cNvSpPr>
          <p:nvPr>
            <p:ph type="subTitle" idx="1"/>
          </p:nvPr>
        </p:nvSpPr>
        <p:spPr>
          <a:xfrm>
            <a:off x="6583212" y="4298497"/>
            <a:ext cx="4513792" cy="914401"/>
          </a:xfrm>
        </p:spPr>
        <p:txBody>
          <a:bodyPr>
            <a:normAutofit/>
          </a:bodyPr>
          <a:lstStyle/>
          <a:p>
            <a:r>
              <a:rPr lang="en-US" dirty="0"/>
              <a:t>(Capital, capital, capital!)</a:t>
            </a:r>
          </a:p>
        </p:txBody>
      </p:sp>
    </p:spTree>
    <p:extLst>
      <p:ext uri="{BB962C8B-B14F-4D97-AF65-F5344CB8AC3E}">
        <p14:creationId xmlns:p14="http://schemas.microsoft.com/office/powerpoint/2010/main" val="2803136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BC9A-7B53-4134-B81F-2E329CD785EE}"/>
              </a:ext>
            </a:extLst>
          </p:cNvPr>
          <p:cNvSpPr>
            <a:spLocks noGrp="1"/>
          </p:cNvSpPr>
          <p:nvPr>
            <p:ph type="title"/>
          </p:nvPr>
        </p:nvSpPr>
        <p:spPr>
          <a:xfrm>
            <a:off x="558210" y="270305"/>
            <a:ext cx="10988748" cy="1261730"/>
          </a:xfrm>
        </p:spPr>
        <p:txBody>
          <a:bodyPr/>
          <a:lstStyle/>
          <a:p>
            <a:pPr algn="ctr"/>
            <a:r>
              <a:rPr lang="en-US" dirty="0"/>
              <a:t>Industrialization and Transportation spread</a:t>
            </a:r>
          </a:p>
        </p:txBody>
      </p:sp>
      <p:pic>
        <p:nvPicPr>
          <p:cNvPr id="5" name="Content Placeholder 4">
            <a:extLst>
              <a:ext uri="{FF2B5EF4-FFF2-40B4-BE49-F238E27FC236}">
                <a16:creationId xmlns:a16="http://schemas.microsoft.com/office/drawing/2014/main" id="{C7CB7B4D-465B-4C8A-B280-D5DAC3BDBC2B}"/>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4102" y="1532035"/>
            <a:ext cx="6366004" cy="5219407"/>
          </a:xfrm>
          <a:prstGeom prst="rect">
            <a:avLst/>
          </a:prstGeom>
        </p:spPr>
      </p:pic>
      <p:pic>
        <p:nvPicPr>
          <p:cNvPr id="6" name="Content Placeholder 5">
            <a:extLst>
              <a:ext uri="{FF2B5EF4-FFF2-40B4-BE49-F238E27FC236}">
                <a16:creationId xmlns:a16="http://schemas.microsoft.com/office/drawing/2014/main" id="{F47DCFD7-E812-4854-9238-E079060C7D8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370105" y="1532035"/>
            <a:ext cx="5752572" cy="5219407"/>
          </a:xfrm>
          <a:prstGeom prst="rect">
            <a:avLst/>
          </a:prstGeom>
        </p:spPr>
      </p:pic>
    </p:spTree>
    <p:extLst>
      <p:ext uri="{BB962C8B-B14F-4D97-AF65-F5344CB8AC3E}">
        <p14:creationId xmlns:p14="http://schemas.microsoft.com/office/powerpoint/2010/main" val="3446333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16A9-757B-408B-B914-A8CF4542BB92}"/>
              </a:ext>
            </a:extLst>
          </p:cNvPr>
          <p:cNvSpPr>
            <a:spLocks noGrp="1"/>
          </p:cNvSpPr>
          <p:nvPr>
            <p:ph type="title"/>
          </p:nvPr>
        </p:nvSpPr>
        <p:spPr>
          <a:xfrm>
            <a:off x="451884" y="205563"/>
            <a:ext cx="11328990" cy="1456267"/>
          </a:xfrm>
        </p:spPr>
        <p:txBody>
          <a:bodyPr>
            <a:normAutofit/>
          </a:bodyPr>
          <a:lstStyle/>
          <a:p>
            <a:r>
              <a:rPr lang="en-US" dirty="0"/>
              <a:t>Share in World Manufacturing Output:  1750-1900</a:t>
            </a:r>
            <a:br>
              <a:rPr lang="en-US" dirty="0"/>
            </a:br>
            <a:endParaRPr lang="en-US" dirty="0"/>
          </a:p>
        </p:txBody>
      </p:sp>
      <p:pic>
        <p:nvPicPr>
          <p:cNvPr id="4" name="Content Placeholder 3">
            <a:extLst>
              <a:ext uri="{FF2B5EF4-FFF2-40B4-BE49-F238E27FC236}">
                <a16:creationId xmlns:a16="http://schemas.microsoft.com/office/drawing/2014/main" id="{4B0E4009-59E2-46E3-A263-0A84B8DEEB8F}"/>
              </a:ext>
            </a:extLst>
          </p:cNvPr>
          <p:cNvPicPr>
            <a:picLocks noGrp="1" noChangeAspect="1"/>
          </p:cNvPicPr>
          <p:nvPr>
            <p:ph idx="1"/>
          </p:nvPr>
        </p:nvPicPr>
        <p:blipFill>
          <a:blip r:embed="rId2"/>
          <a:stretch>
            <a:fillRect/>
          </a:stretch>
        </p:blipFill>
        <p:spPr>
          <a:xfrm>
            <a:off x="0" y="973236"/>
            <a:ext cx="12192000" cy="5921536"/>
          </a:xfrm>
          <a:prstGeom prst="rect">
            <a:avLst/>
          </a:prstGeom>
        </p:spPr>
      </p:pic>
    </p:spTree>
    <p:extLst>
      <p:ext uri="{BB962C8B-B14F-4D97-AF65-F5344CB8AC3E}">
        <p14:creationId xmlns:p14="http://schemas.microsoft.com/office/powerpoint/2010/main" val="4009010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8AB25-4E54-44B4-A5C2-E6C827B4CFFF}"/>
              </a:ext>
            </a:extLst>
          </p:cNvPr>
          <p:cNvPicPr>
            <a:picLocks noChangeAspect="1"/>
          </p:cNvPicPr>
          <p:nvPr/>
        </p:nvPicPr>
        <p:blipFill>
          <a:blip r:embed="rId2"/>
          <a:stretch>
            <a:fillRect/>
          </a:stretch>
        </p:blipFill>
        <p:spPr>
          <a:xfrm>
            <a:off x="0" y="0"/>
            <a:ext cx="9144000" cy="6858000"/>
          </a:xfrm>
          <a:prstGeom prst="rect">
            <a:avLst/>
          </a:prstGeom>
        </p:spPr>
      </p:pic>
      <p:sp>
        <p:nvSpPr>
          <p:cNvPr id="4" name="Arrow: Left 3">
            <a:extLst>
              <a:ext uri="{FF2B5EF4-FFF2-40B4-BE49-F238E27FC236}">
                <a16:creationId xmlns:a16="http://schemas.microsoft.com/office/drawing/2014/main" id="{FB03C1D4-C4AD-433B-8963-042D8434AB23}"/>
              </a:ext>
            </a:extLst>
          </p:cNvPr>
          <p:cNvSpPr/>
          <p:nvPr/>
        </p:nvSpPr>
        <p:spPr>
          <a:xfrm>
            <a:off x="8759368" y="2000315"/>
            <a:ext cx="3432632" cy="11483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753C16-55EE-427B-B8A0-DC4559F1F9C9}"/>
              </a:ext>
            </a:extLst>
          </p:cNvPr>
          <p:cNvSpPr txBox="1"/>
          <p:nvPr/>
        </p:nvSpPr>
        <p:spPr>
          <a:xfrm>
            <a:off x="9413358" y="2312863"/>
            <a:ext cx="2509284" cy="523220"/>
          </a:xfrm>
          <a:prstGeom prst="rect">
            <a:avLst/>
          </a:prstGeom>
          <a:noFill/>
        </p:spPr>
        <p:txBody>
          <a:bodyPr wrap="square" rtlCol="0">
            <a:spAutoFit/>
          </a:bodyPr>
          <a:lstStyle/>
          <a:p>
            <a:r>
              <a:rPr lang="en-US" sz="2800" dirty="0"/>
              <a:t>Human capital!</a:t>
            </a:r>
          </a:p>
        </p:txBody>
      </p:sp>
    </p:spTree>
    <p:extLst>
      <p:ext uri="{BB962C8B-B14F-4D97-AF65-F5344CB8AC3E}">
        <p14:creationId xmlns:p14="http://schemas.microsoft.com/office/powerpoint/2010/main" val="1469965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BF230-67A1-416A-973F-C0075A615444}"/>
              </a:ext>
            </a:extLst>
          </p:cNvPr>
          <p:cNvPicPr>
            <a:picLocks noChangeAspect="1"/>
          </p:cNvPicPr>
          <p:nvPr/>
        </p:nvPicPr>
        <p:blipFill>
          <a:blip r:embed="rId2"/>
          <a:stretch>
            <a:fillRect/>
          </a:stretch>
        </p:blipFill>
        <p:spPr>
          <a:xfrm>
            <a:off x="238203" y="98372"/>
            <a:ext cx="10865050" cy="6759627"/>
          </a:xfrm>
          <a:prstGeom prst="rect">
            <a:avLst/>
          </a:prstGeom>
        </p:spPr>
      </p:pic>
    </p:spTree>
    <p:extLst>
      <p:ext uri="{BB962C8B-B14F-4D97-AF65-F5344CB8AC3E}">
        <p14:creationId xmlns:p14="http://schemas.microsoft.com/office/powerpoint/2010/main" val="2745381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BBEC70-E5F3-4C66-A82E-BF2205177B20}"/>
              </a:ext>
            </a:extLst>
          </p:cNvPr>
          <p:cNvPicPr>
            <a:picLocks noChangeAspect="1"/>
          </p:cNvPicPr>
          <p:nvPr/>
        </p:nvPicPr>
        <p:blipFill>
          <a:blip r:embed="rId2"/>
          <a:stretch>
            <a:fillRect/>
          </a:stretch>
        </p:blipFill>
        <p:spPr>
          <a:xfrm>
            <a:off x="886363" y="1"/>
            <a:ext cx="10419276" cy="6858000"/>
          </a:xfrm>
          <a:prstGeom prst="rect">
            <a:avLst/>
          </a:prstGeom>
        </p:spPr>
      </p:pic>
    </p:spTree>
    <p:extLst>
      <p:ext uri="{BB962C8B-B14F-4D97-AF65-F5344CB8AC3E}">
        <p14:creationId xmlns:p14="http://schemas.microsoft.com/office/powerpoint/2010/main" val="40745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8C668FA-2417-47B5-B454-2D55FC17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97FEBA57-8992-46BB-BCF0-5A83FE8E0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2B4CDDF6-55C3-415A-8D8B-7E03C3D6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ottoman economy graph">
            <a:extLst>
              <a:ext uri="{FF2B5EF4-FFF2-40B4-BE49-F238E27FC236}">
                <a16:creationId xmlns:a16="http://schemas.microsoft.com/office/drawing/2014/main" id="{C46916DB-6034-4ED3-8298-9C3E53135D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152324" y="496228"/>
            <a:ext cx="7948606" cy="588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00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4AE40-5BDC-4A06-9E41-8B70EB907AC6}"/>
              </a:ext>
            </a:extLst>
          </p:cNvPr>
          <p:cNvSpPr>
            <a:spLocks noGrp="1"/>
          </p:cNvSpPr>
          <p:nvPr>
            <p:ph type="title"/>
          </p:nvPr>
        </p:nvSpPr>
        <p:spPr>
          <a:xfrm>
            <a:off x="741785" y="253567"/>
            <a:ext cx="10131425" cy="631371"/>
          </a:xfrm>
        </p:spPr>
        <p:txBody>
          <a:bodyPr>
            <a:normAutofit fontScale="90000"/>
          </a:bodyPr>
          <a:lstStyle/>
          <a:p>
            <a:r>
              <a:rPr lang="en-US" dirty="0"/>
              <a:t>British interference in India from 1753-1853</a:t>
            </a:r>
          </a:p>
        </p:txBody>
      </p:sp>
      <p:pic>
        <p:nvPicPr>
          <p:cNvPr id="5" name="Content Placeholder 4">
            <a:extLst>
              <a:ext uri="{FF2B5EF4-FFF2-40B4-BE49-F238E27FC236}">
                <a16:creationId xmlns:a16="http://schemas.microsoft.com/office/drawing/2014/main" id="{2745ED61-DA7E-4195-9D79-73159057E953}"/>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77858" y="1517517"/>
            <a:ext cx="10131425" cy="5185787"/>
          </a:xfrm>
          <a:prstGeom prst="rect">
            <a:avLst/>
          </a:prstGeom>
        </p:spPr>
      </p:pic>
      <p:sp>
        <p:nvSpPr>
          <p:cNvPr id="6" name="TextBox 5">
            <a:extLst>
              <a:ext uri="{FF2B5EF4-FFF2-40B4-BE49-F238E27FC236}">
                <a16:creationId xmlns:a16="http://schemas.microsoft.com/office/drawing/2014/main" id="{B262A99D-4E8C-4A3F-9614-6981FD3F8619}"/>
              </a:ext>
            </a:extLst>
          </p:cNvPr>
          <p:cNvSpPr txBox="1"/>
          <p:nvPr/>
        </p:nvSpPr>
        <p:spPr>
          <a:xfrm>
            <a:off x="2529250" y="884938"/>
            <a:ext cx="6828639" cy="461665"/>
          </a:xfrm>
          <a:prstGeom prst="rect">
            <a:avLst/>
          </a:prstGeom>
          <a:noFill/>
        </p:spPr>
        <p:txBody>
          <a:bodyPr wrap="square" rtlCol="0">
            <a:spAutoFit/>
          </a:bodyPr>
          <a:lstStyle/>
          <a:p>
            <a:pPr algn="ctr"/>
            <a:r>
              <a:rPr lang="en-US" sz="2400" dirty="0">
                <a:solidFill>
                  <a:srgbClr val="FFC000"/>
                </a:solidFill>
              </a:rPr>
              <a:t>Company Rule </a:t>
            </a:r>
            <a:r>
              <a:rPr lang="en-US" sz="2400" dirty="0"/>
              <a:t>vs. </a:t>
            </a:r>
            <a:r>
              <a:rPr lang="en-US" sz="2400" dirty="0">
                <a:solidFill>
                  <a:srgbClr val="FFC000"/>
                </a:solidFill>
              </a:rPr>
              <a:t>Raj</a:t>
            </a:r>
          </a:p>
        </p:txBody>
      </p:sp>
    </p:spTree>
    <p:extLst>
      <p:ext uri="{BB962C8B-B14F-4D97-AF65-F5344CB8AC3E}">
        <p14:creationId xmlns:p14="http://schemas.microsoft.com/office/powerpoint/2010/main" val="2704506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B0A4-6185-4E86-9080-EEF5F5FDA207}"/>
              </a:ext>
            </a:extLst>
          </p:cNvPr>
          <p:cNvSpPr>
            <a:spLocks noGrp="1"/>
          </p:cNvSpPr>
          <p:nvPr>
            <p:ph type="title"/>
          </p:nvPr>
        </p:nvSpPr>
        <p:spPr/>
        <p:txBody>
          <a:bodyPr/>
          <a:lstStyle/>
          <a:p>
            <a:r>
              <a:rPr lang="en-US" dirty="0"/>
              <a:t>India</a:t>
            </a:r>
          </a:p>
        </p:txBody>
      </p:sp>
      <p:pic>
        <p:nvPicPr>
          <p:cNvPr id="7" name="Content Placeholder 6">
            <a:extLst>
              <a:ext uri="{FF2B5EF4-FFF2-40B4-BE49-F238E27FC236}">
                <a16:creationId xmlns:a16="http://schemas.microsoft.com/office/drawing/2014/main" id="{4514AA45-DE36-437C-B70F-BDFBFB15B050}"/>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79310" y="2560001"/>
            <a:ext cx="4995863" cy="3332240"/>
          </a:xfrm>
          <a:prstGeom prst="rect">
            <a:avLst/>
          </a:prstGeom>
        </p:spPr>
      </p:pic>
      <p:pic>
        <p:nvPicPr>
          <p:cNvPr id="5" name="Picture 4">
            <a:extLst>
              <a:ext uri="{FF2B5EF4-FFF2-40B4-BE49-F238E27FC236}">
                <a16:creationId xmlns:a16="http://schemas.microsoft.com/office/drawing/2014/main" id="{56DB1293-738C-4EDD-AD45-FB721FE2D058}"/>
              </a:ext>
            </a:extLst>
          </p:cNvPr>
          <p:cNvPicPr>
            <a:picLocks noChangeAspect="1"/>
          </p:cNvPicPr>
          <p:nvPr/>
        </p:nvPicPr>
        <p:blipFill>
          <a:blip r:embed="rId3"/>
          <a:stretch>
            <a:fillRect/>
          </a:stretch>
        </p:blipFill>
        <p:spPr>
          <a:xfrm>
            <a:off x="5211146" y="90488"/>
            <a:ext cx="4876800" cy="3286125"/>
          </a:xfrm>
          <a:prstGeom prst="rect">
            <a:avLst/>
          </a:prstGeom>
        </p:spPr>
      </p:pic>
      <p:sp>
        <p:nvSpPr>
          <p:cNvPr id="6" name="AutoShape 2" descr="Image result for Indian textiles loom&quot;">
            <a:extLst>
              <a:ext uri="{FF2B5EF4-FFF2-40B4-BE49-F238E27FC236}">
                <a16:creationId xmlns:a16="http://schemas.microsoft.com/office/drawing/2014/main" id="{88390FF4-0539-4977-BD00-33B15ED403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F7BDD102-3577-4EE1-B42E-7FFFE15366C1}"/>
              </a:ext>
            </a:extLst>
          </p:cNvPr>
          <p:cNvPicPr>
            <a:picLocks noChangeAspect="1"/>
          </p:cNvPicPr>
          <p:nvPr/>
        </p:nvPicPr>
        <p:blipFill>
          <a:blip r:embed="rId4"/>
          <a:stretch>
            <a:fillRect/>
          </a:stretch>
        </p:blipFill>
        <p:spPr>
          <a:xfrm>
            <a:off x="6248400" y="3476626"/>
            <a:ext cx="5715000" cy="3181350"/>
          </a:xfrm>
          <a:prstGeom prst="rect">
            <a:avLst/>
          </a:prstGeom>
        </p:spPr>
      </p:pic>
    </p:spTree>
    <p:extLst>
      <p:ext uri="{BB962C8B-B14F-4D97-AF65-F5344CB8AC3E}">
        <p14:creationId xmlns:p14="http://schemas.microsoft.com/office/powerpoint/2010/main" val="2106599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D964-0BCD-4446-9CF8-5F5B4DA9CC44}"/>
              </a:ext>
            </a:extLst>
          </p:cNvPr>
          <p:cNvSpPr>
            <a:spLocks noGrp="1"/>
          </p:cNvSpPr>
          <p:nvPr>
            <p:ph type="title"/>
          </p:nvPr>
        </p:nvSpPr>
        <p:spPr/>
        <p:txBody>
          <a:bodyPr>
            <a:normAutofit fontScale="90000"/>
          </a:bodyPr>
          <a:lstStyle/>
          <a:p>
            <a:r>
              <a:rPr lang="en-US" dirty="0"/>
              <a:t>5.4 Industrialization Spreads in the Period from 1750 to 1900</a:t>
            </a:r>
            <a:br>
              <a:rPr lang="en-US" dirty="0"/>
            </a:br>
            <a:endParaRPr lang="en-US" dirty="0"/>
          </a:p>
        </p:txBody>
      </p:sp>
      <p:sp>
        <p:nvSpPr>
          <p:cNvPr id="3" name="Content Placeholder 2">
            <a:extLst>
              <a:ext uri="{FF2B5EF4-FFF2-40B4-BE49-F238E27FC236}">
                <a16:creationId xmlns:a16="http://schemas.microsoft.com/office/drawing/2014/main" id="{FF367CCC-CADE-427F-B708-C667DCB1C99D}"/>
              </a:ext>
            </a:extLst>
          </p:cNvPr>
          <p:cNvSpPr>
            <a:spLocks noGrp="1"/>
          </p:cNvSpPr>
          <p:nvPr>
            <p:ph idx="1"/>
          </p:nvPr>
        </p:nvSpPr>
        <p:spPr>
          <a:xfrm>
            <a:off x="685801" y="2065867"/>
            <a:ext cx="10820398" cy="4182533"/>
          </a:xfrm>
        </p:spPr>
        <p:txBody>
          <a:bodyPr>
            <a:normAutofit/>
          </a:bodyPr>
          <a:lstStyle/>
          <a:p>
            <a:r>
              <a:rPr lang="en-US" sz="2800" dirty="0"/>
              <a:t>The rapid development of steam-powered industrial production in European countries and the U.S. contributed to the increase in these regions’ share of global manufacturing during the first Industrial Revolution. While Middle Eastern and Asian countries continued to produce manufactured goods, these regions’ share in global manufacturing declined.</a:t>
            </a:r>
          </a:p>
          <a:p>
            <a:endParaRPr lang="en-US" sz="2800" dirty="0"/>
          </a:p>
          <a:p>
            <a:r>
              <a:rPr lang="en-US" sz="2800" dirty="0">
                <a:solidFill>
                  <a:srgbClr val="FFC000"/>
                </a:solidFill>
              </a:rPr>
              <a:t>EXPLAIN IT!</a:t>
            </a:r>
          </a:p>
          <a:p>
            <a:endParaRPr lang="en-US" dirty="0"/>
          </a:p>
        </p:txBody>
      </p:sp>
    </p:spTree>
    <p:extLst>
      <p:ext uri="{BB962C8B-B14F-4D97-AF65-F5344CB8AC3E}">
        <p14:creationId xmlns:p14="http://schemas.microsoft.com/office/powerpoint/2010/main" val="3899942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D964-0BCD-4446-9CF8-5F5B4DA9CC44}"/>
              </a:ext>
            </a:extLst>
          </p:cNvPr>
          <p:cNvSpPr>
            <a:spLocks noGrp="1"/>
          </p:cNvSpPr>
          <p:nvPr>
            <p:ph type="title"/>
          </p:nvPr>
        </p:nvSpPr>
        <p:spPr/>
        <p:txBody>
          <a:bodyPr>
            <a:normAutofit fontScale="90000"/>
          </a:bodyPr>
          <a:lstStyle/>
          <a:p>
            <a:r>
              <a:rPr lang="en-US" dirty="0"/>
              <a:t>5.4 Industrialization Spreads in the Period from 1750 to 1900</a:t>
            </a:r>
            <a:br>
              <a:rPr lang="en-US" dirty="0"/>
            </a:br>
            <a:endParaRPr lang="en-US" dirty="0"/>
          </a:p>
        </p:txBody>
      </p:sp>
      <p:sp>
        <p:nvSpPr>
          <p:cNvPr id="3" name="Content Placeholder 2">
            <a:extLst>
              <a:ext uri="{FF2B5EF4-FFF2-40B4-BE49-F238E27FC236}">
                <a16:creationId xmlns:a16="http://schemas.microsoft.com/office/drawing/2014/main" id="{FF367CCC-CADE-427F-B708-C667DCB1C99D}"/>
              </a:ext>
            </a:extLst>
          </p:cNvPr>
          <p:cNvSpPr>
            <a:spLocks noGrp="1"/>
          </p:cNvSpPr>
          <p:nvPr>
            <p:ph idx="1"/>
          </p:nvPr>
        </p:nvSpPr>
        <p:spPr>
          <a:xfrm>
            <a:off x="685801" y="1796046"/>
            <a:ext cx="10820398" cy="3990158"/>
          </a:xfrm>
        </p:spPr>
        <p:txBody>
          <a:bodyPr>
            <a:normAutofit/>
          </a:bodyPr>
          <a:lstStyle/>
          <a:p>
            <a:r>
              <a:rPr lang="en-US" sz="2800" dirty="0"/>
              <a:t>As new methods of industrial production became more common in parts of northwestern Europe, they spread to other parts of Europe and the United States, Russia, and Japan.</a:t>
            </a:r>
          </a:p>
          <a:p>
            <a:endParaRPr lang="en-US" dirty="0"/>
          </a:p>
          <a:p>
            <a:r>
              <a:rPr lang="en-US" sz="2800" i="1" dirty="0">
                <a:solidFill>
                  <a:srgbClr val="FFC000"/>
                </a:solidFill>
              </a:rPr>
              <a:t>What spread where and what were the consequences?</a:t>
            </a:r>
          </a:p>
        </p:txBody>
      </p:sp>
    </p:spTree>
    <p:extLst>
      <p:ext uri="{BB962C8B-B14F-4D97-AF65-F5344CB8AC3E}">
        <p14:creationId xmlns:p14="http://schemas.microsoft.com/office/powerpoint/2010/main" val="3752854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252FEE-10D4-4FF8-8856-EE17D0B894FD}"/>
              </a:ext>
            </a:extLst>
          </p:cNvPr>
          <p:cNvSpPr>
            <a:spLocks noGrp="1"/>
          </p:cNvSpPr>
          <p:nvPr>
            <p:ph type="title"/>
          </p:nvPr>
        </p:nvSpPr>
        <p:spPr>
          <a:xfrm>
            <a:off x="685799" y="1150076"/>
            <a:ext cx="3659389" cy="4557849"/>
          </a:xfrm>
        </p:spPr>
        <p:txBody>
          <a:bodyPr>
            <a:normAutofit/>
          </a:bodyPr>
          <a:lstStyle/>
          <a:p>
            <a:pPr algn="r"/>
            <a:r>
              <a:rPr lang="en-US" dirty="0"/>
              <a:t>Industrial Revolution Begins</a:t>
            </a:r>
            <a:br>
              <a:rPr lang="en-US" dirty="0"/>
            </a:br>
            <a:endParaRPr lang="en-US" dirty="0"/>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B1088C-A08D-48EA-8809-AEEEE13AECB4}"/>
              </a:ext>
            </a:extLst>
          </p:cNvPr>
          <p:cNvSpPr>
            <a:spLocks noGrp="1"/>
          </p:cNvSpPr>
          <p:nvPr>
            <p:ph idx="1"/>
          </p:nvPr>
        </p:nvSpPr>
        <p:spPr>
          <a:xfrm>
            <a:off x="4988658" y="279918"/>
            <a:ext cx="6954523" cy="6428792"/>
          </a:xfrm>
        </p:spPr>
        <p:txBody>
          <a:bodyPr>
            <a:normAutofit/>
          </a:bodyPr>
          <a:lstStyle/>
          <a:p>
            <a:pPr marL="0" indent="0">
              <a:lnSpc>
                <a:spcPct val="90000"/>
              </a:lnSpc>
              <a:buNone/>
            </a:pPr>
            <a:r>
              <a:rPr lang="en-US" sz="2400" dirty="0"/>
              <a:t>5.3 A variety of factors contributed to the growth of industrial production and eventually resulted in the Industrial Revolution, including:</a:t>
            </a:r>
          </a:p>
          <a:p>
            <a:pPr>
              <a:lnSpc>
                <a:spcPct val="90000"/>
              </a:lnSpc>
            </a:pPr>
            <a:r>
              <a:rPr lang="en-US" sz="2400" dirty="0"/>
              <a:t>Proximity to waterways; access to rivers and canals</a:t>
            </a:r>
          </a:p>
          <a:p>
            <a:pPr>
              <a:lnSpc>
                <a:spcPct val="90000"/>
              </a:lnSpc>
            </a:pPr>
            <a:r>
              <a:rPr lang="en-US" sz="2400" dirty="0"/>
              <a:t>Geographical distribution of coal, iron, and timber</a:t>
            </a:r>
          </a:p>
          <a:p>
            <a:pPr>
              <a:lnSpc>
                <a:spcPct val="90000"/>
              </a:lnSpc>
            </a:pPr>
            <a:r>
              <a:rPr lang="en-US" sz="2400" dirty="0"/>
              <a:t>Urbanization</a:t>
            </a:r>
          </a:p>
          <a:p>
            <a:pPr>
              <a:lnSpc>
                <a:spcPct val="90000"/>
              </a:lnSpc>
            </a:pPr>
            <a:r>
              <a:rPr lang="en-US" sz="2400" dirty="0"/>
              <a:t>Improved agricultural productivity</a:t>
            </a:r>
          </a:p>
          <a:p>
            <a:pPr>
              <a:lnSpc>
                <a:spcPct val="90000"/>
              </a:lnSpc>
            </a:pPr>
            <a:r>
              <a:rPr lang="en-US" sz="2400" dirty="0"/>
              <a:t>Legal protection of private property</a:t>
            </a:r>
          </a:p>
          <a:p>
            <a:pPr>
              <a:lnSpc>
                <a:spcPct val="90000"/>
              </a:lnSpc>
            </a:pPr>
            <a:r>
              <a:rPr lang="en-US" sz="2400" dirty="0"/>
              <a:t>Access to foreign resources</a:t>
            </a:r>
          </a:p>
          <a:p>
            <a:pPr>
              <a:lnSpc>
                <a:spcPct val="90000"/>
              </a:lnSpc>
            </a:pPr>
            <a:r>
              <a:rPr lang="en-US" sz="2400" dirty="0"/>
              <a:t>Accumulation of capital</a:t>
            </a:r>
          </a:p>
          <a:p>
            <a:pPr marL="0" indent="0">
              <a:lnSpc>
                <a:spcPct val="90000"/>
              </a:lnSpc>
              <a:buNone/>
            </a:pPr>
            <a:r>
              <a:rPr lang="en-US" sz="2400" dirty="0"/>
              <a:t>The development of the factory system concentrated production in a single location and led to an increasing degree of specialization of labor.</a:t>
            </a:r>
          </a:p>
          <a:p>
            <a:pPr>
              <a:lnSpc>
                <a:spcPct val="90000"/>
              </a:lnSpc>
            </a:pPr>
            <a:endParaRPr lang="en-US" dirty="0"/>
          </a:p>
        </p:txBody>
      </p:sp>
    </p:spTree>
    <p:extLst>
      <p:ext uri="{BB962C8B-B14F-4D97-AF65-F5344CB8AC3E}">
        <p14:creationId xmlns:p14="http://schemas.microsoft.com/office/powerpoint/2010/main" val="2674058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CBCB1-CBB1-4337-B29F-012D5F36C395}"/>
              </a:ext>
            </a:extLst>
          </p:cNvPr>
          <p:cNvSpPr>
            <a:spLocks noGrp="1"/>
          </p:cNvSpPr>
          <p:nvPr>
            <p:ph type="title"/>
          </p:nvPr>
        </p:nvSpPr>
        <p:spPr/>
        <p:txBody>
          <a:bodyPr/>
          <a:lstStyle/>
          <a:p>
            <a:r>
              <a:rPr lang="en-US" dirty="0"/>
              <a:t>5.5: Technology of the Industrial Age</a:t>
            </a:r>
            <a:br>
              <a:rPr lang="en-US" dirty="0"/>
            </a:br>
            <a:endParaRPr lang="en-US" dirty="0"/>
          </a:p>
        </p:txBody>
      </p:sp>
      <p:sp>
        <p:nvSpPr>
          <p:cNvPr id="6" name="Content Placeholder 5">
            <a:extLst>
              <a:ext uri="{FF2B5EF4-FFF2-40B4-BE49-F238E27FC236}">
                <a16:creationId xmlns:a16="http://schemas.microsoft.com/office/drawing/2014/main" id="{8062C1D0-9168-4470-9D95-423D85B8E031}"/>
              </a:ext>
            </a:extLst>
          </p:cNvPr>
          <p:cNvSpPr>
            <a:spLocks noGrp="1"/>
          </p:cNvSpPr>
          <p:nvPr>
            <p:ph idx="1"/>
          </p:nvPr>
        </p:nvSpPr>
        <p:spPr>
          <a:xfrm>
            <a:off x="685801" y="1738858"/>
            <a:ext cx="11006527" cy="4661941"/>
          </a:xfrm>
        </p:spPr>
        <p:txBody>
          <a:bodyPr>
            <a:normAutofit/>
          </a:bodyPr>
          <a:lstStyle/>
          <a:p>
            <a:r>
              <a:rPr lang="en-US" sz="2800" dirty="0"/>
              <a:t>The development of machines, including steam engines and the internal combustion engine, made it possible to take advantage of both existing and vast newly discovered resources of energy stored in fossil fuels, specifically coal and oil. The fossil fuels revolution greatly increased the energy available to human societies.</a:t>
            </a:r>
          </a:p>
          <a:p>
            <a:pPr marL="0" indent="0">
              <a:buNone/>
            </a:pPr>
            <a:endParaRPr lang="en-US" dirty="0"/>
          </a:p>
        </p:txBody>
      </p:sp>
    </p:spTree>
    <p:extLst>
      <p:ext uri="{BB962C8B-B14F-4D97-AF65-F5344CB8AC3E}">
        <p14:creationId xmlns:p14="http://schemas.microsoft.com/office/powerpoint/2010/main" val="1578591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EE2B9-C9E0-4D6B-AB6C-E7A74909186E}"/>
              </a:ext>
            </a:extLst>
          </p:cNvPr>
          <p:cNvPicPr>
            <a:picLocks noChangeAspect="1"/>
          </p:cNvPicPr>
          <p:nvPr/>
        </p:nvPicPr>
        <p:blipFill>
          <a:blip r:embed="rId2"/>
          <a:stretch>
            <a:fillRect/>
          </a:stretch>
        </p:blipFill>
        <p:spPr>
          <a:xfrm>
            <a:off x="0" y="0"/>
            <a:ext cx="7737885" cy="6345382"/>
          </a:xfrm>
          <a:prstGeom prst="rect">
            <a:avLst/>
          </a:prstGeom>
        </p:spPr>
      </p:pic>
      <p:pic>
        <p:nvPicPr>
          <p:cNvPr id="3" name="Picture 2">
            <a:extLst>
              <a:ext uri="{FF2B5EF4-FFF2-40B4-BE49-F238E27FC236}">
                <a16:creationId xmlns:a16="http://schemas.microsoft.com/office/drawing/2014/main" id="{4C1A4CE8-8902-40F5-BEE2-29FB48BB9ABA}"/>
              </a:ext>
            </a:extLst>
          </p:cNvPr>
          <p:cNvPicPr>
            <a:picLocks noChangeAspect="1"/>
          </p:cNvPicPr>
          <p:nvPr/>
        </p:nvPicPr>
        <p:blipFill>
          <a:blip r:embed="rId3"/>
          <a:stretch>
            <a:fillRect/>
          </a:stretch>
        </p:blipFill>
        <p:spPr>
          <a:xfrm>
            <a:off x="6927272" y="3814989"/>
            <a:ext cx="5264727" cy="3043012"/>
          </a:xfrm>
          <a:prstGeom prst="rect">
            <a:avLst/>
          </a:prstGeom>
        </p:spPr>
      </p:pic>
    </p:spTree>
    <p:extLst>
      <p:ext uri="{BB962C8B-B14F-4D97-AF65-F5344CB8AC3E}">
        <p14:creationId xmlns:p14="http://schemas.microsoft.com/office/powerpoint/2010/main" val="1441952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AC327-4E44-4B39-A61B-CED0DE9C4A3A}"/>
              </a:ext>
            </a:extLst>
          </p:cNvPr>
          <p:cNvPicPr>
            <a:picLocks noChangeAspect="1"/>
          </p:cNvPicPr>
          <p:nvPr/>
        </p:nvPicPr>
        <p:blipFill>
          <a:blip r:embed="rId3"/>
          <a:stretch>
            <a:fillRect/>
          </a:stretch>
        </p:blipFill>
        <p:spPr>
          <a:xfrm>
            <a:off x="3366978" y="-996269"/>
            <a:ext cx="8825022" cy="7854269"/>
          </a:xfrm>
          <a:prstGeom prst="rect">
            <a:avLst/>
          </a:prstGeom>
        </p:spPr>
      </p:pic>
      <p:sp>
        <p:nvSpPr>
          <p:cNvPr id="4" name="TextBox 3">
            <a:extLst>
              <a:ext uri="{FF2B5EF4-FFF2-40B4-BE49-F238E27FC236}">
                <a16:creationId xmlns:a16="http://schemas.microsoft.com/office/drawing/2014/main" id="{E2F96300-FF8F-4644-AE0C-29CECDEC2CB6}"/>
              </a:ext>
            </a:extLst>
          </p:cNvPr>
          <p:cNvSpPr txBox="1"/>
          <p:nvPr/>
        </p:nvSpPr>
        <p:spPr>
          <a:xfrm>
            <a:off x="284813" y="1873770"/>
            <a:ext cx="2698230" cy="954107"/>
          </a:xfrm>
          <a:prstGeom prst="rect">
            <a:avLst/>
          </a:prstGeom>
          <a:noFill/>
        </p:spPr>
        <p:txBody>
          <a:bodyPr wrap="square" rtlCol="0">
            <a:spAutoFit/>
          </a:bodyPr>
          <a:lstStyle/>
          <a:p>
            <a:pPr algn="ctr"/>
            <a:r>
              <a:rPr lang="en-US" sz="2800" dirty="0"/>
              <a:t>Watt’s Steam Engine</a:t>
            </a:r>
          </a:p>
        </p:txBody>
      </p:sp>
    </p:spTree>
    <p:extLst>
      <p:ext uri="{BB962C8B-B14F-4D97-AF65-F5344CB8AC3E}">
        <p14:creationId xmlns:p14="http://schemas.microsoft.com/office/powerpoint/2010/main" val="1653749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032D24-44EB-4877-BFBF-4AB252D616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586648" cy="6858000"/>
          </a:xfrm>
          <a:prstGeom prst="rect">
            <a:avLst/>
          </a:prstGeom>
        </p:spPr>
      </p:pic>
      <p:sp>
        <p:nvSpPr>
          <p:cNvPr id="3" name="TextBox 2">
            <a:extLst>
              <a:ext uri="{FF2B5EF4-FFF2-40B4-BE49-F238E27FC236}">
                <a16:creationId xmlns:a16="http://schemas.microsoft.com/office/drawing/2014/main" id="{0DEBF4AC-3E1B-4A50-9045-A72C788492B7}"/>
              </a:ext>
            </a:extLst>
          </p:cNvPr>
          <p:cNvSpPr txBox="1"/>
          <p:nvPr/>
        </p:nvSpPr>
        <p:spPr>
          <a:xfrm>
            <a:off x="9783348" y="2951946"/>
            <a:ext cx="1935126" cy="954107"/>
          </a:xfrm>
          <a:prstGeom prst="rect">
            <a:avLst/>
          </a:prstGeom>
          <a:noFill/>
        </p:spPr>
        <p:txBody>
          <a:bodyPr wrap="square" rtlCol="0">
            <a:spAutoFit/>
          </a:bodyPr>
          <a:lstStyle/>
          <a:p>
            <a:pPr algn="ctr"/>
            <a:r>
              <a:rPr lang="en-US" sz="2800" dirty="0"/>
              <a:t>Steam Tractor</a:t>
            </a:r>
          </a:p>
        </p:txBody>
      </p:sp>
    </p:spTree>
    <p:extLst>
      <p:ext uri="{BB962C8B-B14F-4D97-AF65-F5344CB8AC3E}">
        <p14:creationId xmlns:p14="http://schemas.microsoft.com/office/powerpoint/2010/main" val="3453140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F20623-60DF-4AA1-95CA-45DA4A514E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5063" y="36153"/>
            <a:ext cx="9041873" cy="6785694"/>
          </a:xfrm>
          <a:prstGeom prst="rect">
            <a:avLst/>
          </a:prstGeom>
        </p:spPr>
      </p:pic>
    </p:spTree>
    <p:extLst>
      <p:ext uri="{BB962C8B-B14F-4D97-AF65-F5344CB8AC3E}">
        <p14:creationId xmlns:p14="http://schemas.microsoft.com/office/powerpoint/2010/main" val="1510600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D0979F-CDAA-426D-8656-313C1641AC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62177" y="0"/>
            <a:ext cx="9129823" cy="6847367"/>
          </a:xfrm>
          <a:prstGeom prst="rect">
            <a:avLst/>
          </a:prstGeom>
        </p:spPr>
      </p:pic>
      <p:pic>
        <p:nvPicPr>
          <p:cNvPr id="3" name="Picture 2">
            <a:extLst>
              <a:ext uri="{FF2B5EF4-FFF2-40B4-BE49-F238E27FC236}">
                <a16:creationId xmlns:a16="http://schemas.microsoft.com/office/drawing/2014/main" id="{68436304-D7ED-43C5-B87D-7BD7F7F7D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67" y="0"/>
            <a:ext cx="4146698" cy="3594462"/>
          </a:xfrm>
          <a:prstGeom prst="rect">
            <a:avLst/>
          </a:prstGeom>
        </p:spPr>
      </p:pic>
      <p:pic>
        <p:nvPicPr>
          <p:cNvPr id="4" name="Picture 3">
            <a:extLst>
              <a:ext uri="{FF2B5EF4-FFF2-40B4-BE49-F238E27FC236}">
                <a16:creationId xmlns:a16="http://schemas.microsoft.com/office/drawing/2014/main" id="{E2D9E4ED-8EEE-435F-9EFD-F4549CBADD2D}"/>
              </a:ext>
            </a:extLst>
          </p:cNvPr>
          <p:cNvPicPr>
            <a:picLocks noChangeAspect="1"/>
          </p:cNvPicPr>
          <p:nvPr/>
        </p:nvPicPr>
        <p:blipFill>
          <a:blip r:embed="rId4"/>
          <a:stretch>
            <a:fillRect/>
          </a:stretch>
        </p:blipFill>
        <p:spPr>
          <a:xfrm>
            <a:off x="0" y="3712335"/>
            <a:ext cx="3085731" cy="3017159"/>
          </a:xfrm>
          <a:prstGeom prst="rect">
            <a:avLst/>
          </a:prstGeom>
        </p:spPr>
      </p:pic>
    </p:spTree>
    <p:extLst>
      <p:ext uri="{BB962C8B-B14F-4D97-AF65-F5344CB8AC3E}">
        <p14:creationId xmlns:p14="http://schemas.microsoft.com/office/powerpoint/2010/main" val="2031346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8A662-E488-49EB-B7B8-401802044F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72698"/>
            <a:ext cx="12192000" cy="4975860"/>
          </a:xfrm>
          <a:prstGeom prst="rect">
            <a:avLst/>
          </a:prstGeom>
        </p:spPr>
      </p:pic>
      <p:pic>
        <p:nvPicPr>
          <p:cNvPr id="4" name="Picture 3">
            <a:extLst>
              <a:ext uri="{FF2B5EF4-FFF2-40B4-BE49-F238E27FC236}">
                <a16:creationId xmlns:a16="http://schemas.microsoft.com/office/drawing/2014/main" id="{EAB5377C-A801-40C9-AB95-BED86D233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4523" y="350963"/>
            <a:ext cx="3461477" cy="2243470"/>
          </a:xfrm>
          <a:prstGeom prst="rect">
            <a:avLst/>
          </a:prstGeom>
        </p:spPr>
      </p:pic>
    </p:spTree>
    <p:extLst>
      <p:ext uri="{BB962C8B-B14F-4D97-AF65-F5344CB8AC3E}">
        <p14:creationId xmlns:p14="http://schemas.microsoft.com/office/powerpoint/2010/main" val="3338121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CBCB1-CBB1-4337-B29F-012D5F36C395}"/>
              </a:ext>
            </a:extLst>
          </p:cNvPr>
          <p:cNvSpPr>
            <a:spLocks noGrp="1"/>
          </p:cNvSpPr>
          <p:nvPr>
            <p:ph type="title"/>
          </p:nvPr>
        </p:nvSpPr>
        <p:spPr/>
        <p:txBody>
          <a:bodyPr/>
          <a:lstStyle/>
          <a:p>
            <a:r>
              <a:rPr lang="en-US" dirty="0"/>
              <a:t>5.5: Technology of the Industrial Age</a:t>
            </a:r>
            <a:br>
              <a:rPr lang="en-US" dirty="0"/>
            </a:br>
            <a:endParaRPr lang="en-US" dirty="0"/>
          </a:p>
        </p:txBody>
      </p:sp>
      <p:sp>
        <p:nvSpPr>
          <p:cNvPr id="6" name="Content Placeholder 5">
            <a:extLst>
              <a:ext uri="{FF2B5EF4-FFF2-40B4-BE49-F238E27FC236}">
                <a16:creationId xmlns:a16="http://schemas.microsoft.com/office/drawing/2014/main" id="{8062C1D0-9168-4470-9D95-423D85B8E031}"/>
              </a:ext>
            </a:extLst>
          </p:cNvPr>
          <p:cNvSpPr>
            <a:spLocks noGrp="1"/>
          </p:cNvSpPr>
          <p:nvPr>
            <p:ph idx="1"/>
          </p:nvPr>
        </p:nvSpPr>
        <p:spPr>
          <a:xfrm>
            <a:off x="685801" y="1738858"/>
            <a:ext cx="11006527" cy="4661941"/>
          </a:xfrm>
        </p:spPr>
        <p:txBody>
          <a:bodyPr>
            <a:normAutofit/>
          </a:bodyPr>
          <a:lstStyle/>
          <a:p>
            <a:r>
              <a:rPr lang="en-US" sz="2800" dirty="0"/>
              <a:t>The “second industrial revolution” led to new methods in the production of steel, chemicals, electricity, and precision machinery during the second half of the 19th century. Railroads, steamships, and the telegraph made exploration, development, and communication possible in interior regions globally, which led to increased trade and migration.</a:t>
            </a:r>
          </a:p>
          <a:p>
            <a:endParaRPr lang="en-US" sz="2800" dirty="0"/>
          </a:p>
          <a:p>
            <a:pPr marL="0" indent="0" algn="ctr">
              <a:buNone/>
            </a:pPr>
            <a:r>
              <a:rPr lang="en-US" sz="6600" dirty="0">
                <a:solidFill>
                  <a:srgbClr val="FFFF00"/>
                </a:solidFill>
              </a:rPr>
              <a:t>1870-1914</a:t>
            </a:r>
          </a:p>
          <a:p>
            <a:endParaRPr lang="en-US" dirty="0"/>
          </a:p>
        </p:txBody>
      </p:sp>
    </p:spTree>
    <p:extLst>
      <p:ext uri="{BB962C8B-B14F-4D97-AF65-F5344CB8AC3E}">
        <p14:creationId xmlns:p14="http://schemas.microsoft.com/office/powerpoint/2010/main" val="3022278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A5C11ED-8B25-4E35-B00C-D7662DE8543A}"/>
              </a:ext>
            </a:extLst>
          </p:cNvPr>
          <p:cNvGraphicFramePr>
            <a:graphicFrameLocks noGrp="1"/>
          </p:cNvGraphicFramePr>
          <p:nvPr>
            <p:ph idx="1"/>
            <p:extLst>
              <p:ext uri="{D42A27DB-BD31-4B8C-83A1-F6EECF244321}">
                <p14:modId xmlns:p14="http://schemas.microsoft.com/office/powerpoint/2010/main" val="3600315773"/>
              </p:ext>
            </p:extLst>
          </p:nvPr>
        </p:nvGraphicFramePr>
        <p:xfrm>
          <a:off x="0" y="0"/>
          <a:ext cx="12192000" cy="6858001"/>
        </p:xfrm>
        <a:graphic>
          <a:graphicData uri="http://schemas.openxmlformats.org/drawingml/2006/table">
            <a:tbl>
              <a:tblPr firstRow="1" firstCol="1" bandRow="1">
                <a:tableStyleId>{21E4AEA4-8DFA-4A89-87EB-49C32662AFE0}</a:tableStyleId>
              </a:tblPr>
              <a:tblGrid>
                <a:gridCol w="2256639">
                  <a:extLst>
                    <a:ext uri="{9D8B030D-6E8A-4147-A177-3AD203B41FA5}">
                      <a16:colId xmlns:a16="http://schemas.microsoft.com/office/drawing/2014/main" val="2316636939"/>
                    </a:ext>
                  </a:extLst>
                </a:gridCol>
                <a:gridCol w="9935361">
                  <a:extLst>
                    <a:ext uri="{9D8B030D-6E8A-4147-A177-3AD203B41FA5}">
                      <a16:colId xmlns:a16="http://schemas.microsoft.com/office/drawing/2014/main" val="4177655547"/>
                    </a:ext>
                  </a:extLst>
                </a:gridCol>
              </a:tblGrid>
              <a:tr h="1369441">
                <a:tc>
                  <a:txBody>
                    <a:bodyPr/>
                    <a:lstStyle/>
                    <a:p>
                      <a:pPr marL="0" marR="0" algn="ctr">
                        <a:lnSpc>
                          <a:spcPct val="107000"/>
                        </a:lnSpc>
                        <a:spcBef>
                          <a:spcPts val="0"/>
                        </a:spcBef>
                        <a:spcAft>
                          <a:spcPts val="0"/>
                        </a:spcAft>
                      </a:pPr>
                      <a:r>
                        <a:rPr lang="en-US" sz="2800" dirty="0">
                          <a:effectLst/>
                        </a:rPr>
                        <a:t>Industrialized area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Developments</a:t>
                      </a:r>
                    </a:p>
                  </a:txBody>
                  <a:tcPr marL="68580" marR="68580" marT="0" marB="0" anchor="ctr"/>
                </a:tc>
                <a:extLst>
                  <a:ext uri="{0D108BD9-81ED-4DB2-BD59-A6C34878D82A}">
                    <a16:rowId xmlns:a16="http://schemas.microsoft.com/office/drawing/2014/main" val="3205938617"/>
                  </a:ext>
                </a:extLst>
              </a:tr>
              <a:tr h="1369441">
                <a:tc>
                  <a:txBody>
                    <a:bodyPr/>
                    <a:lstStyle/>
                    <a:p>
                      <a:pPr marL="0" marR="0" algn="ctr">
                        <a:lnSpc>
                          <a:spcPct val="107000"/>
                        </a:lnSpc>
                        <a:spcBef>
                          <a:spcPts val="0"/>
                        </a:spcBef>
                        <a:spcAft>
                          <a:spcPts val="0"/>
                        </a:spcAft>
                      </a:pPr>
                      <a:r>
                        <a:rPr lang="en-US" sz="2800" dirty="0">
                          <a:effectLst/>
                        </a:rPr>
                        <a:t>steel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800" i="0" dirty="0">
                          <a:effectLst/>
                        </a:rPr>
                        <a:t>Bessemer process</a:t>
                      </a:r>
                      <a:endParaRPr lang="en-US" sz="2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621254"/>
                  </a:ext>
                </a:extLst>
              </a:tr>
              <a:tr h="1380237">
                <a:tc>
                  <a:txBody>
                    <a:bodyPr/>
                    <a:lstStyle/>
                    <a:p>
                      <a:pPr marL="0" marR="0" algn="ctr">
                        <a:lnSpc>
                          <a:spcPct val="107000"/>
                        </a:lnSpc>
                        <a:spcBef>
                          <a:spcPts val="0"/>
                        </a:spcBef>
                        <a:spcAft>
                          <a:spcPts val="0"/>
                        </a:spcAft>
                      </a:pPr>
                      <a:r>
                        <a:rPr lang="en-US" sz="2800">
                          <a:effectLst/>
                        </a:rPr>
                        <a:t>chemicals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800" i="0" dirty="0">
                          <a:effectLst/>
                        </a:rPr>
                        <a:t>Production of nitrate fertilizers (guano imported from around the world), artificial dyes, quinine, dynamite, sulfuric acid, vulcanized rubber, celluloid plastics, aspirin.</a:t>
                      </a:r>
                      <a:endParaRPr lang="en-US" sz="2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0450585"/>
                  </a:ext>
                </a:extLst>
              </a:tr>
              <a:tr h="1369441">
                <a:tc>
                  <a:txBody>
                    <a:bodyPr/>
                    <a:lstStyle/>
                    <a:p>
                      <a:pPr marL="0" marR="0" algn="ctr">
                        <a:lnSpc>
                          <a:spcPct val="107000"/>
                        </a:lnSpc>
                        <a:spcBef>
                          <a:spcPts val="0"/>
                        </a:spcBef>
                        <a:spcAft>
                          <a:spcPts val="0"/>
                        </a:spcAft>
                      </a:pPr>
                      <a:r>
                        <a:rPr lang="en-US" sz="2800">
                          <a:effectLst/>
                        </a:rPr>
                        <a:t>electricity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800" i="0" dirty="0">
                          <a:effectLst/>
                        </a:rPr>
                        <a:t>Internal combustion engine: telegraphs, arc light,</a:t>
                      </a:r>
                      <a:endParaRPr lang="en-US" sz="2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7426341"/>
                  </a:ext>
                </a:extLst>
              </a:tr>
              <a:tr h="1369441">
                <a:tc>
                  <a:txBody>
                    <a:bodyPr/>
                    <a:lstStyle/>
                    <a:p>
                      <a:pPr marL="0" marR="0" algn="ctr">
                        <a:lnSpc>
                          <a:spcPct val="107000"/>
                        </a:lnSpc>
                        <a:spcBef>
                          <a:spcPts val="0"/>
                        </a:spcBef>
                        <a:spcAft>
                          <a:spcPts val="0"/>
                        </a:spcAft>
                      </a:pPr>
                      <a:r>
                        <a:rPr lang="en-US" sz="2800" dirty="0">
                          <a:effectLst/>
                        </a:rPr>
                        <a:t>Precision machinery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800" i="0" dirty="0">
                          <a:effectLst/>
                        </a:rPr>
                        <a:t>Interchangeable parts, </a:t>
                      </a:r>
                      <a:r>
                        <a:rPr lang="en-US" sz="2800" i="0" u="sng" dirty="0">
                          <a:effectLst/>
                        </a:rPr>
                        <a:t>mechanized</a:t>
                      </a:r>
                      <a:r>
                        <a:rPr lang="en-US" sz="2800" i="0" dirty="0">
                          <a:effectLst/>
                        </a:rPr>
                        <a:t> mass-production, clocks, typewriters, sewing machines</a:t>
                      </a:r>
                      <a:endParaRPr lang="en-US" sz="28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4610497"/>
                  </a:ext>
                </a:extLst>
              </a:tr>
            </a:tbl>
          </a:graphicData>
        </a:graphic>
      </p:graphicFrame>
    </p:spTree>
    <p:extLst>
      <p:ext uri="{BB962C8B-B14F-4D97-AF65-F5344CB8AC3E}">
        <p14:creationId xmlns:p14="http://schemas.microsoft.com/office/powerpoint/2010/main" val="2655858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8E8444-8518-48ED-A640-C7C9D2065843}"/>
              </a:ext>
            </a:extLst>
          </p:cNvPr>
          <p:cNvPicPr>
            <a:picLocks noChangeAspect="1"/>
          </p:cNvPicPr>
          <p:nvPr/>
        </p:nvPicPr>
        <p:blipFill>
          <a:blip r:embed="rId2"/>
          <a:stretch>
            <a:fillRect/>
          </a:stretch>
        </p:blipFill>
        <p:spPr>
          <a:xfrm>
            <a:off x="1249762" y="252849"/>
            <a:ext cx="9891240" cy="6605151"/>
          </a:xfrm>
          <a:prstGeom prst="rect">
            <a:avLst/>
          </a:prstGeom>
        </p:spPr>
      </p:pic>
    </p:spTree>
    <p:extLst>
      <p:ext uri="{BB962C8B-B14F-4D97-AF65-F5344CB8AC3E}">
        <p14:creationId xmlns:p14="http://schemas.microsoft.com/office/powerpoint/2010/main" val="2135539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E65321-B8CA-4131-AF18-7702826EAA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84" y="-10698"/>
            <a:ext cx="5385503" cy="6868698"/>
          </a:xfrm>
          <a:prstGeom prst="rect">
            <a:avLst/>
          </a:prstGeom>
        </p:spPr>
      </p:pic>
      <p:pic>
        <p:nvPicPr>
          <p:cNvPr id="6" name="Picture 5">
            <a:extLst>
              <a:ext uri="{FF2B5EF4-FFF2-40B4-BE49-F238E27FC236}">
                <a16:creationId xmlns:a16="http://schemas.microsoft.com/office/drawing/2014/main" id="{E8BA563C-40B1-47FB-B2A5-957C777FD4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9019" y="921006"/>
            <a:ext cx="6882981" cy="4590686"/>
          </a:xfrm>
          <a:prstGeom prst="rect">
            <a:avLst/>
          </a:prstGeom>
        </p:spPr>
      </p:pic>
    </p:spTree>
    <p:extLst>
      <p:ext uri="{BB962C8B-B14F-4D97-AF65-F5344CB8AC3E}">
        <p14:creationId xmlns:p14="http://schemas.microsoft.com/office/powerpoint/2010/main" val="3537807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Picture 2" descr="An old photo of a factory&#10;&#10;Description automatically generated">
            <a:extLst>
              <a:ext uri="{FF2B5EF4-FFF2-40B4-BE49-F238E27FC236}">
                <a16:creationId xmlns:a16="http://schemas.microsoft.com/office/drawing/2014/main" id="{2D585545-FB20-4772-8FA9-C9BEFF0F16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20" y="10"/>
            <a:ext cx="12191980" cy="6857990"/>
          </a:xfrm>
          <a:prstGeom prst="rect">
            <a:avLst/>
          </a:prstGeom>
        </p:spPr>
      </p:pic>
    </p:spTree>
    <p:extLst>
      <p:ext uri="{BB962C8B-B14F-4D97-AF65-F5344CB8AC3E}">
        <p14:creationId xmlns:p14="http://schemas.microsoft.com/office/powerpoint/2010/main" val="916697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832DA-7993-486B-ABBD-31BCB1AB20D5}"/>
              </a:ext>
            </a:extLst>
          </p:cNvPr>
          <p:cNvPicPr>
            <a:picLocks noChangeAspect="1"/>
          </p:cNvPicPr>
          <p:nvPr/>
        </p:nvPicPr>
        <p:blipFill>
          <a:blip r:embed="rId2"/>
          <a:stretch>
            <a:fillRect/>
          </a:stretch>
        </p:blipFill>
        <p:spPr>
          <a:xfrm>
            <a:off x="1898708" y="0"/>
            <a:ext cx="10293292" cy="6853509"/>
          </a:xfrm>
          <a:prstGeom prst="rect">
            <a:avLst/>
          </a:prstGeom>
        </p:spPr>
      </p:pic>
      <p:pic>
        <p:nvPicPr>
          <p:cNvPr id="5" name="Picture 4">
            <a:extLst>
              <a:ext uri="{FF2B5EF4-FFF2-40B4-BE49-F238E27FC236}">
                <a16:creationId xmlns:a16="http://schemas.microsoft.com/office/drawing/2014/main" id="{3920120E-0288-477C-86B8-5E5CD2F5CC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008332" cy="6858000"/>
          </a:xfrm>
          <a:prstGeom prst="rect">
            <a:avLst/>
          </a:prstGeom>
        </p:spPr>
      </p:pic>
    </p:spTree>
    <p:extLst>
      <p:ext uri="{BB962C8B-B14F-4D97-AF65-F5344CB8AC3E}">
        <p14:creationId xmlns:p14="http://schemas.microsoft.com/office/powerpoint/2010/main" val="177482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DB629B-9122-44E6-8337-868C33C42F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5176" y="0"/>
            <a:ext cx="3931671" cy="6858000"/>
          </a:xfrm>
          <a:prstGeom prst="rect">
            <a:avLst/>
          </a:prstGeom>
        </p:spPr>
      </p:pic>
      <p:pic>
        <p:nvPicPr>
          <p:cNvPr id="3" name="Picture 2">
            <a:extLst>
              <a:ext uri="{FF2B5EF4-FFF2-40B4-BE49-F238E27FC236}">
                <a16:creationId xmlns:a16="http://schemas.microsoft.com/office/drawing/2014/main" id="{164D89A3-A53E-477D-A305-3EC152A182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98259" y="0"/>
            <a:ext cx="4193741" cy="6833141"/>
          </a:xfrm>
          <a:prstGeom prst="rect">
            <a:avLst/>
          </a:prstGeom>
        </p:spPr>
      </p:pic>
      <p:pic>
        <p:nvPicPr>
          <p:cNvPr id="4" name="Picture 3">
            <a:extLst>
              <a:ext uri="{FF2B5EF4-FFF2-40B4-BE49-F238E27FC236}">
                <a16:creationId xmlns:a16="http://schemas.microsoft.com/office/drawing/2014/main" id="{55C2EB0F-7297-4DB8-8F6D-940D73231F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51" y="1447815"/>
            <a:ext cx="4054533" cy="3331029"/>
          </a:xfrm>
          <a:prstGeom prst="rect">
            <a:avLst/>
          </a:prstGeom>
        </p:spPr>
      </p:pic>
      <p:pic>
        <p:nvPicPr>
          <p:cNvPr id="8" name="Picture 7">
            <a:extLst>
              <a:ext uri="{FF2B5EF4-FFF2-40B4-BE49-F238E27FC236}">
                <a16:creationId xmlns:a16="http://schemas.microsoft.com/office/drawing/2014/main" id="{86D58B0E-21FF-453B-8E5E-BD4EA7683B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8" y="4790114"/>
            <a:ext cx="4070518" cy="2043027"/>
          </a:xfrm>
          <a:prstGeom prst="rect">
            <a:avLst/>
          </a:prstGeom>
        </p:spPr>
      </p:pic>
      <p:pic>
        <p:nvPicPr>
          <p:cNvPr id="9" name="Picture 8">
            <a:extLst>
              <a:ext uri="{FF2B5EF4-FFF2-40B4-BE49-F238E27FC236}">
                <a16:creationId xmlns:a16="http://schemas.microsoft.com/office/drawing/2014/main" id="{D8AFA4B3-9855-4E1F-B556-24793B00C770}"/>
              </a:ext>
            </a:extLst>
          </p:cNvPr>
          <p:cNvPicPr>
            <a:picLocks noChangeAspect="1"/>
          </p:cNvPicPr>
          <p:nvPr/>
        </p:nvPicPr>
        <p:blipFill>
          <a:blip r:embed="rId6"/>
          <a:stretch>
            <a:fillRect/>
          </a:stretch>
        </p:blipFill>
        <p:spPr>
          <a:xfrm>
            <a:off x="0" y="24859"/>
            <a:ext cx="4075175" cy="1422955"/>
          </a:xfrm>
          <a:prstGeom prst="rect">
            <a:avLst/>
          </a:prstGeom>
        </p:spPr>
      </p:pic>
      <p:pic>
        <p:nvPicPr>
          <p:cNvPr id="11" name="Picture 10">
            <a:extLst>
              <a:ext uri="{FF2B5EF4-FFF2-40B4-BE49-F238E27FC236}">
                <a16:creationId xmlns:a16="http://schemas.microsoft.com/office/drawing/2014/main" id="{8863941F-BBD1-47E8-803A-9C0A3DA4E1F4}"/>
              </a:ext>
            </a:extLst>
          </p:cNvPr>
          <p:cNvPicPr>
            <a:picLocks noChangeAspect="1"/>
          </p:cNvPicPr>
          <p:nvPr/>
        </p:nvPicPr>
        <p:blipFill>
          <a:blip r:embed="rId7"/>
          <a:stretch>
            <a:fillRect/>
          </a:stretch>
        </p:blipFill>
        <p:spPr>
          <a:xfrm>
            <a:off x="3573624" y="18691"/>
            <a:ext cx="5033481" cy="6835921"/>
          </a:xfrm>
          <a:prstGeom prst="rect">
            <a:avLst/>
          </a:prstGeom>
        </p:spPr>
      </p:pic>
    </p:spTree>
    <p:extLst>
      <p:ext uri="{BB962C8B-B14F-4D97-AF65-F5344CB8AC3E}">
        <p14:creationId xmlns:p14="http://schemas.microsoft.com/office/powerpoint/2010/main" val="14755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4CF0E-F4B5-4690-9A44-882A4046AA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559" y="-1989"/>
            <a:ext cx="10075178" cy="6842422"/>
          </a:xfrm>
          <a:prstGeom prst="rect">
            <a:avLst/>
          </a:prstGeom>
        </p:spPr>
      </p:pic>
      <p:sp>
        <p:nvSpPr>
          <p:cNvPr id="4" name="TextBox 3">
            <a:extLst>
              <a:ext uri="{FF2B5EF4-FFF2-40B4-BE49-F238E27FC236}">
                <a16:creationId xmlns:a16="http://schemas.microsoft.com/office/drawing/2014/main" id="{9412B34B-4EF2-4BB8-AEB4-E86F241FB87A}"/>
              </a:ext>
            </a:extLst>
          </p:cNvPr>
          <p:cNvSpPr txBox="1"/>
          <p:nvPr/>
        </p:nvSpPr>
        <p:spPr>
          <a:xfrm>
            <a:off x="5608040" y="2780950"/>
            <a:ext cx="914400" cy="914400"/>
          </a:xfrm>
          <a:prstGeom prst="rect">
            <a:avLst/>
          </a:prstGeom>
          <a:noFill/>
        </p:spPr>
        <p:txBody>
          <a:bodyPr wrap="square" rtlCol="0">
            <a:spAutoFit/>
          </a:bodyPr>
          <a:lstStyle/>
          <a:p>
            <a:endParaRPr lang="en-US" dirty="0"/>
          </a:p>
        </p:txBody>
      </p:sp>
      <p:sp>
        <p:nvSpPr>
          <p:cNvPr id="6" name="Rectangle 5">
            <a:extLst>
              <a:ext uri="{FF2B5EF4-FFF2-40B4-BE49-F238E27FC236}">
                <a16:creationId xmlns:a16="http://schemas.microsoft.com/office/drawing/2014/main" id="{93709E03-1567-461A-A66A-50D4A531EDDC}"/>
              </a:ext>
            </a:extLst>
          </p:cNvPr>
          <p:cNvSpPr/>
          <p:nvPr/>
        </p:nvSpPr>
        <p:spPr>
          <a:xfrm>
            <a:off x="6522440" y="543078"/>
            <a:ext cx="5534785" cy="369332"/>
          </a:xfrm>
          <a:prstGeom prst="rect">
            <a:avLst/>
          </a:prstGeom>
          <a:solidFill>
            <a:schemeClr val="tx1"/>
          </a:solidFill>
          <a:ln>
            <a:solidFill>
              <a:schemeClr val="bg1"/>
            </a:solidFill>
          </a:ln>
        </p:spPr>
        <p:txBody>
          <a:bodyPr wrap="square">
            <a:spAutoFit/>
          </a:bodyPr>
          <a:lstStyle/>
          <a:p>
            <a:r>
              <a:rPr lang="en-US" dirty="0">
                <a:hlinkClick r:id="rId3"/>
              </a:rPr>
              <a:t>The Great Peruvian Guano Bonanza: Rise, Fall, and Legacy</a:t>
            </a:r>
            <a:endParaRPr lang="en-US" dirty="0"/>
          </a:p>
        </p:txBody>
      </p:sp>
    </p:spTree>
    <p:extLst>
      <p:ext uri="{BB962C8B-B14F-4D97-AF65-F5344CB8AC3E}">
        <p14:creationId xmlns:p14="http://schemas.microsoft.com/office/powerpoint/2010/main" val="3296916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12B34B-4EF2-4BB8-AEB4-E86F241FB87A}"/>
              </a:ext>
            </a:extLst>
          </p:cNvPr>
          <p:cNvSpPr txBox="1"/>
          <p:nvPr/>
        </p:nvSpPr>
        <p:spPr>
          <a:xfrm>
            <a:off x="5608040" y="2780950"/>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F158139F-8E14-4F19-8A7A-D34C0CE8FB5E}"/>
              </a:ext>
            </a:extLst>
          </p:cNvPr>
          <p:cNvSpPr txBox="1"/>
          <p:nvPr/>
        </p:nvSpPr>
        <p:spPr>
          <a:xfrm>
            <a:off x="0" y="0"/>
            <a:ext cx="12096925" cy="1415772"/>
          </a:xfrm>
          <a:prstGeom prst="rect">
            <a:avLst/>
          </a:prstGeom>
          <a:noFill/>
        </p:spPr>
        <p:txBody>
          <a:bodyPr wrap="square" rtlCol="0">
            <a:spAutoFit/>
          </a:bodyPr>
          <a:lstStyle/>
          <a:p>
            <a:r>
              <a:rPr lang="en-US" sz="2400" b="1" dirty="0">
                <a:solidFill>
                  <a:srgbClr val="FFFF00"/>
                </a:solidFill>
              </a:rPr>
              <a:t>The Guano Islands Act </a:t>
            </a:r>
            <a:r>
              <a:rPr lang="en-US" sz="2000" dirty="0"/>
              <a:t>US federal law passed in 1856 that enables citizens of the United States to take possession, in the name of the United States, of unclaimed  islands containing guano deposits.</a:t>
            </a:r>
          </a:p>
          <a:p>
            <a:r>
              <a:rPr lang="en-US" sz="2400" dirty="0"/>
              <a:t> </a:t>
            </a:r>
            <a:endParaRPr lang="en-US" dirty="0"/>
          </a:p>
          <a:p>
            <a:endParaRPr lang="en-US" dirty="0"/>
          </a:p>
        </p:txBody>
      </p:sp>
      <p:pic>
        <p:nvPicPr>
          <p:cNvPr id="3" name="Picture 2">
            <a:extLst>
              <a:ext uri="{FF2B5EF4-FFF2-40B4-BE49-F238E27FC236}">
                <a16:creationId xmlns:a16="http://schemas.microsoft.com/office/drawing/2014/main" id="{1EAB9405-BA78-43BB-A51B-EBB6091E83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872455"/>
            <a:ext cx="12192000" cy="5985545"/>
          </a:xfrm>
          <a:prstGeom prst="rect">
            <a:avLst/>
          </a:prstGeom>
        </p:spPr>
      </p:pic>
    </p:spTree>
    <p:extLst>
      <p:ext uri="{BB962C8B-B14F-4D97-AF65-F5344CB8AC3E}">
        <p14:creationId xmlns:p14="http://schemas.microsoft.com/office/powerpoint/2010/main" val="2801452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A5C9D2-CF41-4A05-AD70-728625BC9442}"/>
              </a:ext>
            </a:extLst>
          </p:cNvPr>
          <p:cNvPicPr>
            <a:picLocks noChangeAspect="1"/>
          </p:cNvPicPr>
          <p:nvPr/>
        </p:nvPicPr>
        <p:blipFill>
          <a:blip r:embed="rId2"/>
          <a:stretch>
            <a:fillRect/>
          </a:stretch>
        </p:blipFill>
        <p:spPr>
          <a:xfrm>
            <a:off x="857250" y="80962"/>
            <a:ext cx="10477500" cy="6696075"/>
          </a:xfrm>
          <a:prstGeom prst="rect">
            <a:avLst/>
          </a:prstGeom>
        </p:spPr>
      </p:pic>
    </p:spTree>
    <p:extLst>
      <p:ext uri="{BB962C8B-B14F-4D97-AF65-F5344CB8AC3E}">
        <p14:creationId xmlns:p14="http://schemas.microsoft.com/office/powerpoint/2010/main" val="2302029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0F950-885A-44FE-8283-AF7CD8927B99}"/>
              </a:ext>
            </a:extLst>
          </p:cNvPr>
          <p:cNvPicPr>
            <a:picLocks noChangeAspect="1"/>
          </p:cNvPicPr>
          <p:nvPr/>
        </p:nvPicPr>
        <p:blipFill>
          <a:blip r:embed="rId2"/>
          <a:stretch>
            <a:fillRect/>
          </a:stretch>
        </p:blipFill>
        <p:spPr>
          <a:xfrm>
            <a:off x="152968" y="1169477"/>
            <a:ext cx="11886064" cy="4387473"/>
          </a:xfrm>
          <a:prstGeom prst="rect">
            <a:avLst/>
          </a:prstGeom>
        </p:spPr>
      </p:pic>
    </p:spTree>
    <p:extLst>
      <p:ext uri="{BB962C8B-B14F-4D97-AF65-F5344CB8AC3E}">
        <p14:creationId xmlns:p14="http://schemas.microsoft.com/office/powerpoint/2010/main" val="1471617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52C83E-0ED6-46A1-8454-A99145D8A2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605096" cy="6858000"/>
          </a:xfrm>
          <a:prstGeom prst="rect">
            <a:avLst/>
          </a:prstGeom>
        </p:spPr>
      </p:pic>
      <p:pic>
        <p:nvPicPr>
          <p:cNvPr id="3" name="Picture 2">
            <a:extLst>
              <a:ext uri="{FF2B5EF4-FFF2-40B4-BE49-F238E27FC236}">
                <a16:creationId xmlns:a16="http://schemas.microsoft.com/office/drawing/2014/main" id="{14E60247-4D50-41BC-BEF2-A07C0EDF2E75}"/>
              </a:ext>
            </a:extLst>
          </p:cNvPr>
          <p:cNvPicPr>
            <a:picLocks noChangeAspect="1"/>
          </p:cNvPicPr>
          <p:nvPr/>
        </p:nvPicPr>
        <p:blipFill>
          <a:blip r:embed="rId3"/>
          <a:stretch>
            <a:fillRect/>
          </a:stretch>
        </p:blipFill>
        <p:spPr>
          <a:xfrm>
            <a:off x="5568263" y="951722"/>
            <a:ext cx="6623737" cy="4954555"/>
          </a:xfrm>
          <a:prstGeom prst="rect">
            <a:avLst/>
          </a:prstGeom>
        </p:spPr>
      </p:pic>
    </p:spTree>
    <p:extLst>
      <p:ext uri="{BB962C8B-B14F-4D97-AF65-F5344CB8AC3E}">
        <p14:creationId xmlns:p14="http://schemas.microsoft.com/office/powerpoint/2010/main" val="1477887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57619-3651-4A42-AE2C-675229A71311}"/>
              </a:ext>
            </a:extLst>
          </p:cNvPr>
          <p:cNvPicPr>
            <a:picLocks noChangeAspect="1"/>
          </p:cNvPicPr>
          <p:nvPr/>
        </p:nvPicPr>
        <p:blipFill>
          <a:blip r:embed="rId2"/>
          <a:stretch>
            <a:fillRect/>
          </a:stretch>
        </p:blipFill>
        <p:spPr>
          <a:xfrm>
            <a:off x="2667000" y="0"/>
            <a:ext cx="9525000" cy="6353175"/>
          </a:xfrm>
          <a:prstGeom prst="rect">
            <a:avLst/>
          </a:prstGeom>
        </p:spPr>
      </p:pic>
      <p:pic>
        <p:nvPicPr>
          <p:cNvPr id="3" name="Picture 2">
            <a:extLst>
              <a:ext uri="{FF2B5EF4-FFF2-40B4-BE49-F238E27FC236}">
                <a16:creationId xmlns:a16="http://schemas.microsoft.com/office/drawing/2014/main" id="{E2BCB8F1-DEBA-4405-8360-3A894752263C}"/>
              </a:ext>
            </a:extLst>
          </p:cNvPr>
          <p:cNvPicPr>
            <a:picLocks noChangeAspect="1"/>
          </p:cNvPicPr>
          <p:nvPr/>
        </p:nvPicPr>
        <p:blipFill>
          <a:blip r:embed="rId3"/>
          <a:stretch>
            <a:fillRect/>
          </a:stretch>
        </p:blipFill>
        <p:spPr>
          <a:xfrm>
            <a:off x="0" y="2867025"/>
            <a:ext cx="5143500" cy="3990975"/>
          </a:xfrm>
          <a:prstGeom prst="rect">
            <a:avLst/>
          </a:prstGeom>
        </p:spPr>
      </p:pic>
    </p:spTree>
    <p:extLst>
      <p:ext uri="{BB962C8B-B14F-4D97-AF65-F5344CB8AC3E}">
        <p14:creationId xmlns:p14="http://schemas.microsoft.com/office/powerpoint/2010/main" val="3394381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AB867-CA85-47D6-94B9-69E4ED0D7FB9}"/>
              </a:ext>
            </a:extLst>
          </p:cNvPr>
          <p:cNvPicPr>
            <a:picLocks noChangeAspect="1"/>
          </p:cNvPicPr>
          <p:nvPr/>
        </p:nvPicPr>
        <p:blipFill>
          <a:blip r:embed="rId2"/>
          <a:stretch>
            <a:fillRect/>
          </a:stretch>
        </p:blipFill>
        <p:spPr>
          <a:xfrm>
            <a:off x="404326" y="227433"/>
            <a:ext cx="11383347" cy="6403133"/>
          </a:xfrm>
          <a:prstGeom prst="rect">
            <a:avLst/>
          </a:prstGeom>
        </p:spPr>
      </p:pic>
      <p:pic>
        <p:nvPicPr>
          <p:cNvPr id="4" name="Picture 3">
            <a:extLst>
              <a:ext uri="{FF2B5EF4-FFF2-40B4-BE49-F238E27FC236}">
                <a16:creationId xmlns:a16="http://schemas.microsoft.com/office/drawing/2014/main" id="{1FD4F8F0-5D60-44AD-9757-E32295F0C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4580" y="4580765"/>
            <a:ext cx="1536148" cy="1829170"/>
          </a:xfrm>
          <a:prstGeom prst="rect">
            <a:avLst/>
          </a:prstGeom>
        </p:spPr>
      </p:pic>
      <p:pic>
        <p:nvPicPr>
          <p:cNvPr id="5" name="Picture 4">
            <a:extLst>
              <a:ext uri="{FF2B5EF4-FFF2-40B4-BE49-F238E27FC236}">
                <a16:creationId xmlns:a16="http://schemas.microsoft.com/office/drawing/2014/main" id="{2D8CAC8E-993E-4864-BA03-87035D0A1C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329" y="4528651"/>
            <a:ext cx="1279550" cy="1881284"/>
          </a:xfrm>
          <a:prstGeom prst="rect">
            <a:avLst/>
          </a:prstGeom>
        </p:spPr>
      </p:pic>
      <p:pic>
        <p:nvPicPr>
          <p:cNvPr id="7" name="Picture 6">
            <a:extLst>
              <a:ext uri="{FF2B5EF4-FFF2-40B4-BE49-F238E27FC236}">
                <a16:creationId xmlns:a16="http://schemas.microsoft.com/office/drawing/2014/main" id="{D5E70F49-E4BF-491E-93C1-6219D5C46CB6}"/>
              </a:ext>
            </a:extLst>
          </p:cNvPr>
          <p:cNvPicPr>
            <a:picLocks noChangeAspect="1"/>
          </p:cNvPicPr>
          <p:nvPr/>
        </p:nvPicPr>
        <p:blipFill>
          <a:blip r:embed="rId5"/>
          <a:stretch>
            <a:fillRect/>
          </a:stretch>
        </p:blipFill>
        <p:spPr>
          <a:xfrm>
            <a:off x="8111706" y="4597755"/>
            <a:ext cx="2619375" cy="1743075"/>
          </a:xfrm>
          <a:prstGeom prst="rect">
            <a:avLst/>
          </a:prstGeom>
        </p:spPr>
      </p:pic>
    </p:spTree>
    <p:extLst>
      <p:ext uri="{BB962C8B-B14F-4D97-AF65-F5344CB8AC3E}">
        <p14:creationId xmlns:p14="http://schemas.microsoft.com/office/powerpoint/2010/main" val="2587412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C72BD3-D604-4E1C-8CC4-CCD71AF6FE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4548908" cy="6858000"/>
          </a:xfrm>
          <a:prstGeom prst="rect">
            <a:avLst/>
          </a:prstGeom>
        </p:spPr>
      </p:pic>
      <p:pic>
        <p:nvPicPr>
          <p:cNvPr id="3" name="Picture 2">
            <a:extLst>
              <a:ext uri="{FF2B5EF4-FFF2-40B4-BE49-F238E27FC236}">
                <a16:creationId xmlns:a16="http://schemas.microsoft.com/office/drawing/2014/main" id="{143E1EF1-E8E0-4213-8BD7-3AC37B07B5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204" y="0"/>
            <a:ext cx="4060288" cy="3054361"/>
          </a:xfrm>
          <a:prstGeom prst="rect">
            <a:avLst/>
          </a:prstGeom>
        </p:spPr>
      </p:pic>
      <p:pic>
        <p:nvPicPr>
          <p:cNvPr id="4" name="Picture 3">
            <a:extLst>
              <a:ext uri="{FF2B5EF4-FFF2-40B4-BE49-F238E27FC236}">
                <a16:creationId xmlns:a16="http://schemas.microsoft.com/office/drawing/2014/main" id="{F62BAD3C-FB09-49B4-8AE0-A6C184A295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0587" y="1807535"/>
            <a:ext cx="3651413" cy="4989100"/>
          </a:xfrm>
          <a:prstGeom prst="rect">
            <a:avLst/>
          </a:prstGeom>
        </p:spPr>
      </p:pic>
      <p:pic>
        <p:nvPicPr>
          <p:cNvPr id="6" name="Picture 5">
            <a:extLst>
              <a:ext uri="{FF2B5EF4-FFF2-40B4-BE49-F238E27FC236}">
                <a16:creationId xmlns:a16="http://schemas.microsoft.com/office/drawing/2014/main" id="{18E424C2-C8AD-4BA1-A009-55D075D166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08203" y="0"/>
            <a:ext cx="4614531" cy="6910794"/>
          </a:xfrm>
          <a:prstGeom prst="rect">
            <a:avLst/>
          </a:prstGeom>
        </p:spPr>
      </p:pic>
    </p:spTree>
    <p:extLst>
      <p:ext uri="{BB962C8B-B14F-4D97-AF65-F5344CB8AC3E}">
        <p14:creationId xmlns:p14="http://schemas.microsoft.com/office/powerpoint/2010/main" val="4086805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636F5-434C-40D0-99BD-F529DF1A9B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0422" y="138223"/>
            <a:ext cx="9810376" cy="6581553"/>
          </a:xfrm>
          <a:prstGeom prst="rect">
            <a:avLst/>
          </a:prstGeom>
        </p:spPr>
      </p:pic>
    </p:spTree>
    <p:extLst>
      <p:ext uri="{BB962C8B-B14F-4D97-AF65-F5344CB8AC3E}">
        <p14:creationId xmlns:p14="http://schemas.microsoft.com/office/powerpoint/2010/main" val="142555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DF4972D9-F510-4C84-8BDA-31BAECC23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D8E2D96C-A214-42D7-8C0F-E4CCBD8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17C746F4-1536-4E83-B247-DD6BBE09C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36104"/>
            <a:ext cx="10905803" cy="5585792"/>
          </a:xfrm>
          <a:prstGeom prst="rect">
            <a:avLst/>
          </a:prstGeom>
          <a:solidFill>
            <a:schemeClr val="tx1"/>
          </a:solidFill>
          <a:ln cap="sq">
            <a:no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C6F3E73-55BB-48B6-B957-4E73AA9A2C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249" y="1597041"/>
            <a:ext cx="10248714" cy="3663917"/>
          </a:xfrm>
          <a:prstGeom prst="rect">
            <a:avLst/>
          </a:prstGeom>
        </p:spPr>
      </p:pic>
    </p:spTree>
    <p:extLst>
      <p:ext uri="{BB962C8B-B14F-4D97-AF65-F5344CB8AC3E}">
        <p14:creationId xmlns:p14="http://schemas.microsoft.com/office/powerpoint/2010/main" val="1628967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8A050C-0788-4ACB-94F1-966E0011E4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8848" y="68616"/>
            <a:ext cx="10500425" cy="6789384"/>
          </a:xfrm>
          <a:prstGeom prst="rect">
            <a:avLst/>
          </a:prstGeom>
        </p:spPr>
      </p:pic>
      <p:pic>
        <p:nvPicPr>
          <p:cNvPr id="6" name="Picture 5">
            <a:extLst>
              <a:ext uri="{FF2B5EF4-FFF2-40B4-BE49-F238E27FC236}">
                <a16:creationId xmlns:a16="http://schemas.microsoft.com/office/drawing/2014/main" id="{B58E9FD1-1624-4420-AA0C-CDB304746F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9673" y="0"/>
            <a:ext cx="9952653" cy="6858000"/>
          </a:xfrm>
          <a:prstGeom prst="rect">
            <a:avLst/>
          </a:prstGeom>
        </p:spPr>
      </p:pic>
    </p:spTree>
    <p:extLst>
      <p:ext uri="{BB962C8B-B14F-4D97-AF65-F5344CB8AC3E}">
        <p14:creationId xmlns:p14="http://schemas.microsoft.com/office/powerpoint/2010/main" val="2919396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1052-66AA-441A-9A14-2C3843656035}"/>
              </a:ext>
            </a:extLst>
          </p:cNvPr>
          <p:cNvSpPr>
            <a:spLocks noGrp="1"/>
          </p:cNvSpPr>
          <p:nvPr>
            <p:ph type="title"/>
          </p:nvPr>
        </p:nvSpPr>
        <p:spPr>
          <a:xfrm>
            <a:off x="685801" y="609600"/>
            <a:ext cx="10131425" cy="771331"/>
          </a:xfrm>
        </p:spPr>
        <p:txBody>
          <a:bodyPr/>
          <a:lstStyle/>
          <a:p>
            <a:r>
              <a:rPr lang="en-US" dirty="0"/>
              <a:t>From Cottage Industry to factory</a:t>
            </a:r>
          </a:p>
        </p:txBody>
      </p:sp>
      <p:pic>
        <p:nvPicPr>
          <p:cNvPr id="6" name="Content Placeholder 5">
            <a:extLst>
              <a:ext uri="{FF2B5EF4-FFF2-40B4-BE49-F238E27FC236}">
                <a16:creationId xmlns:a16="http://schemas.microsoft.com/office/drawing/2014/main" id="{010E2B98-2882-478E-B6AC-DE04C3F48348}"/>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51453" y="1814966"/>
            <a:ext cx="5216167" cy="4155547"/>
          </a:xfrm>
          <a:prstGeom prst="rect">
            <a:avLst/>
          </a:prstGeom>
        </p:spPr>
      </p:pic>
      <p:pic>
        <p:nvPicPr>
          <p:cNvPr id="5" name="Content Placeholder 4" descr="Mills in Lowell, Massachusetts">
            <a:extLst>
              <a:ext uri="{FF2B5EF4-FFF2-40B4-BE49-F238E27FC236}">
                <a16:creationId xmlns:a16="http://schemas.microsoft.com/office/drawing/2014/main" id="{1EE75E46-C26A-481E-854F-F794F64E7527}"/>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849351" y="1978090"/>
            <a:ext cx="6084502" cy="3915225"/>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848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6D6C-3209-47F3-9138-55677AF2A6E4}"/>
              </a:ext>
            </a:extLst>
          </p:cNvPr>
          <p:cNvSpPr>
            <a:spLocks noGrp="1"/>
          </p:cNvSpPr>
          <p:nvPr>
            <p:ph type="title"/>
          </p:nvPr>
        </p:nvSpPr>
        <p:spPr>
          <a:xfrm>
            <a:off x="685801" y="609600"/>
            <a:ext cx="10131425" cy="1456267"/>
          </a:xfrm>
        </p:spPr>
        <p:txBody>
          <a:bodyPr/>
          <a:lstStyle/>
          <a:p>
            <a:endParaRPr lang="en-US"/>
          </a:p>
        </p:txBody>
      </p:sp>
      <p:sp>
        <p:nvSpPr>
          <p:cNvPr id="3" name="Content Placeholder 2">
            <a:extLst>
              <a:ext uri="{FF2B5EF4-FFF2-40B4-BE49-F238E27FC236}">
                <a16:creationId xmlns:a16="http://schemas.microsoft.com/office/drawing/2014/main" id="{05E7A0BE-652B-4116-8301-168587D5CED2}"/>
              </a:ext>
            </a:extLst>
          </p:cNvPr>
          <p:cNvSpPr>
            <a:spLocks noGrp="1"/>
          </p:cNvSpPr>
          <p:nvPr>
            <p:ph sz="half" idx="1"/>
          </p:nvPr>
        </p:nvSpPr>
        <p:spPr>
          <a:xfrm>
            <a:off x="382772" y="2607360"/>
            <a:ext cx="4995334" cy="3649134"/>
          </a:xfrm>
        </p:spPr>
        <p:txBody>
          <a:bodyPr/>
          <a:lstStyle/>
          <a:p>
            <a:r>
              <a:rPr lang="en-US" sz="2400" dirty="0"/>
              <a:t>Rigid schedule.</a:t>
            </a:r>
          </a:p>
          <a:p>
            <a:r>
              <a:rPr lang="en-US" sz="2400" dirty="0"/>
              <a:t>12-14 hour day.</a:t>
            </a:r>
          </a:p>
          <a:p>
            <a:r>
              <a:rPr lang="en-US" sz="2400" dirty="0"/>
              <a:t>Dangerous conditions.</a:t>
            </a:r>
          </a:p>
          <a:p>
            <a:r>
              <a:rPr lang="en-US" sz="2400" dirty="0"/>
              <a:t>Mind-numbing monotony.</a:t>
            </a:r>
          </a:p>
          <a:p>
            <a:endParaRPr lang="en-US" dirty="0"/>
          </a:p>
        </p:txBody>
      </p:sp>
      <p:pic>
        <p:nvPicPr>
          <p:cNvPr id="5" name="Content Placeholder 4">
            <a:extLst>
              <a:ext uri="{FF2B5EF4-FFF2-40B4-BE49-F238E27FC236}">
                <a16:creationId xmlns:a16="http://schemas.microsoft.com/office/drawing/2014/main" id="{71D344B4-56C1-48D1-BA14-0DAC8ABBFD98}"/>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224940" y="673862"/>
            <a:ext cx="7967060" cy="5518370"/>
          </a:xfrm>
          <a:prstGeom prst="rect">
            <a:avLst/>
          </a:prstGeom>
        </p:spPr>
      </p:pic>
    </p:spTree>
    <p:extLst>
      <p:ext uri="{BB962C8B-B14F-4D97-AF65-F5344CB8AC3E}">
        <p14:creationId xmlns:p14="http://schemas.microsoft.com/office/powerpoint/2010/main" val="242961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D964-0BCD-4446-9CF8-5F5B4DA9CC44}"/>
              </a:ext>
            </a:extLst>
          </p:cNvPr>
          <p:cNvSpPr>
            <a:spLocks noGrp="1"/>
          </p:cNvSpPr>
          <p:nvPr>
            <p:ph type="title"/>
          </p:nvPr>
        </p:nvSpPr>
        <p:spPr/>
        <p:txBody>
          <a:bodyPr>
            <a:normAutofit fontScale="90000"/>
          </a:bodyPr>
          <a:lstStyle/>
          <a:p>
            <a:r>
              <a:rPr lang="en-US" dirty="0"/>
              <a:t>5.4 Industrialization Spreads in the Period from 1750 to 1900</a:t>
            </a:r>
            <a:br>
              <a:rPr lang="en-US" dirty="0"/>
            </a:br>
            <a:r>
              <a:rPr lang="en-US" dirty="0"/>
              <a:t> </a:t>
            </a:r>
          </a:p>
        </p:txBody>
      </p:sp>
      <p:sp>
        <p:nvSpPr>
          <p:cNvPr id="3" name="Content Placeholder 2">
            <a:extLst>
              <a:ext uri="{FF2B5EF4-FFF2-40B4-BE49-F238E27FC236}">
                <a16:creationId xmlns:a16="http://schemas.microsoft.com/office/drawing/2014/main" id="{FF367CCC-CADE-427F-B708-C667DCB1C99D}"/>
              </a:ext>
            </a:extLst>
          </p:cNvPr>
          <p:cNvSpPr>
            <a:spLocks noGrp="1"/>
          </p:cNvSpPr>
          <p:nvPr>
            <p:ph idx="1"/>
          </p:nvPr>
        </p:nvSpPr>
        <p:spPr>
          <a:xfrm>
            <a:off x="685801" y="2065867"/>
            <a:ext cx="10820398" cy="4182533"/>
          </a:xfrm>
        </p:spPr>
        <p:txBody>
          <a:bodyPr>
            <a:normAutofit/>
          </a:bodyPr>
          <a:lstStyle/>
          <a:p>
            <a:r>
              <a:rPr lang="en-US" sz="2800" dirty="0"/>
              <a:t>The rapid development of steam-powered industrial production in European countries and the U.S. contributed to the increase in these regions’ share of global manufacturing during the first Industrial Revolution. While Middle Eastern and Asian countries continued to produce manufactured goods, these regions’ share in global manufacturing declined.</a:t>
            </a:r>
          </a:p>
          <a:p>
            <a:endParaRPr lang="en-US" dirty="0"/>
          </a:p>
        </p:txBody>
      </p:sp>
    </p:spTree>
    <p:extLst>
      <p:ext uri="{BB962C8B-B14F-4D97-AF65-F5344CB8AC3E}">
        <p14:creationId xmlns:p14="http://schemas.microsoft.com/office/powerpoint/2010/main" val="251576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D5668-1971-40BB-BC7C-94C9B101AAB7}">
  <ds:schemaRefs>
    <ds:schemaRef ds:uri="http://schemas.microsoft.com/office/infopath/2007/PartnerControls"/>
    <ds:schemaRef ds:uri="http://schemas.microsoft.com/office/2006/documentManagement/types"/>
    <ds:schemaRef ds:uri="http://purl.org/dc/terms/"/>
    <ds:schemaRef ds:uri="http://purl.org/dc/dcmitype/"/>
    <ds:schemaRef ds:uri="71af3243-3dd4-4a8d-8c0d-dd76da1f02a5"/>
    <ds:schemaRef ds:uri="http://purl.org/dc/elements/1.1/"/>
    <ds:schemaRef ds:uri="http://schemas.openxmlformats.org/package/2006/metadata/core-properties"/>
    <ds:schemaRef ds:uri="16c05727-aa75-4e4a-9b5f-8a80a116589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370F4A1-FC59-4361-989F-6C79533DA5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57094B-4684-420B-AFE0-4E41CA2AF7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Celestial design</Template>
  <TotalTime>0</TotalTime>
  <Words>525</Words>
  <Application>Microsoft Office PowerPoint</Application>
  <PresentationFormat>Widescreen</PresentationFormat>
  <Paragraphs>54</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Celestial</vt:lpstr>
      <vt:lpstr>Industrialization</vt:lpstr>
      <vt:lpstr>Industrial Revolution Begins </vt:lpstr>
      <vt:lpstr>PowerPoint Presentation</vt:lpstr>
      <vt:lpstr>PowerPoint Presentation</vt:lpstr>
      <vt:lpstr>PowerPoint Presentation</vt:lpstr>
      <vt:lpstr>PowerPoint Presentation</vt:lpstr>
      <vt:lpstr>From Cottage Industry to factory</vt:lpstr>
      <vt:lpstr>PowerPoint Presentation</vt:lpstr>
      <vt:lpstr>5.4 Industrialization Spreads in the Period from 1750 to 1900  </vt:lpstr>
      <vt:lpstr>Industrialization and Transportation spread</vt:lpstr>
      <vt:lpstr>Share in World Manufacturing Output:  1750-1900 </vt:lpstr>
      <vt:lpstr>PowerPoint Presentation</vt:lpstr>
      <vt:lpstr>PowerPoint Presentation</vt:lpstr>
      <vt:lpstr>PowerPoint Presentation</vt:lpstr>
      <vt:lpstr>PowerPoint Presentation</vt:lpstr>
      <vt:lpstr>British interference in India from 1753-1853</vt:lpstr>
      <vt:lpstr>India</vt:lpstr>
      <vt:lpstr>5.4 Industrialization Spreads in the Period from 1750 to 1900 </vt:lpstr>
      <vt:lpstr>5.4 Industrialization Spreads in the Period from 1750 to 1900 </vt:lpstr>
      <vt:lpstr>5.5: Technology of the Industrial Age </vt:lpstr>
      <vt:lpstr>PowerPoint Presentation</vt:lpstr>
      <vt:lpstr>PowerPoint Presentation</vt:lpstr>
      <vt:lpstr>PowerPoint Presentation</vt:lpstr>
      <vt:lpstr>PowerPoint Presentation</vt:lpstr>
      <vt:lpstr>PowerPoint Presentation</vt:lpstr>
      <vt:lpstr>PowerPoint Presentation</vt:lpstr>
      <vt:lpstr>5.5: Technology of the Industrial 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2020-01-31T02:43:52Z</dcterms:created>
  <dcterms:modified xsi:type="dcterms:W3CDTF">2020-02-09T13:21:51Z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