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54"/>
  </p:handoutMasterIdLst>
  <p:sldIdLst>
    <p:sldId id="314" r:id="rId2"/>
    <p:sldId id="294" r:id="rId3"/>
    <p:sldId id="298" r:id="rId4"/>
    <p:sldId id="300" r:id="rId5"/>
    <p:sldId id="261" r:id="rId6"/>
    <p:sldId id="316" r:id="rId7"/>
    <p:sldId id="317" r:id="rId8"/>
    <p:sldId id="313" r:id="rId9"/>
    <p:sldId id="262" r:id="rId10"/>
    <p:sldId id="263" r:id="rId11"/>
    <p:sldId id="292" r:id="rId12"/>
    <p:sldId id="293" r:id="rId13"/>
    <p:sldId id="264" r:id="rId14"/>
    <p:sldId id="265" r:id="rId15"/>
    <p:sldId id="295" r:id="rId16"/>
    <p:sldId id="297" r:id="rId17"/>
    <p:sldId id="273" r:id="rId18"/>
    <p:sldId id="275" r:id="rId19"/>
    <p:sldId id="274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02" r:id="rId31"/>
    <p:sldId id="318" r:id="rId32"/>
    <p:sldId id="266" r:id="rId33"/>
    <p:sldId id="268" r:id="rId34"/>
    <p:sldId id="269" r:id="rId35"/>
    <p:sldId id="270" r:id="rId36"/>
    <p:sldId id="271" r:id="rId37"/>
    <p:sldId id="272" r:id="rId38"/>
    <p:sldId id="312" r:id="rId39"/>
    <p:sldId id="303" r:id="rId40"/>
    <p:sldId id="287" r:id="rId41"/>
    <p:sldId id="315" r:id="rId42"/>
    <p:sldId id="288" r:id="rId43"/>
    <p:sldId id="289" r:id="rId44"/>
    <p:sldId id="290" r:id="rId45"/>
    <p:sldId id="304" r:id="rId46"/>
    <p:sldId id="305" r:id="rId47"/>
    <p:sldId id="291" r:id="rId48"/>
    <p:sldId id="306" r:id="rId49"/>
    <p:sldId id="307" r:id="rId50"/>
    <p:sldId id="309" r:id="rId51"/>
    <p:sldId id="308" r:id="rId52"/>
    <p:sldId id="301" r:id="rId53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3306F0F-3BD0-48E2-8462-E881A0601E06}" type="datetimeFigureOut">
              <a:rPr lang="en-US" smtClean="0"/>
              <a:t>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19F7F9EE-69D0-45FE-9E0C-D86E12D5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07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5" name="Picture 4" descr="A picture containing smoke, train, track, steam&#10;&#10;Description automatically generated">
            <a:extLst>
              <a:ext uri="{FF2B5EF4-FFF2-40B4-BE49-F238E27FC236}">
                <a16:creationId xmlns:a16="http://schemas.microsoft.com/office/drawing/2014/main" id="{95AD0B7D-89DD-400D-A998-6887DAA1B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7" name="Picture 11">
            <a:extLst>
              <a:ext uri="{FF2B5EF4-FFF2-40B4-BE49-F238E27FC236}">
                <a16:creationId xmlns:a16="http://schemas.microsoft.com/office/drawing/2014/main" id="{545F67A4-7428-47F3-AE14-8CA43D97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8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084D60-65A6-45F8-8C17-3529E43F1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3032" y="2032000"/>
            <a:ext cx="5879572" cy="35839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 i="1" cap="none" dirty="0"/>
              <a:t>What do you mean, “We should have industrialized!?” (and other reactions to the modern economy)</a:t>
            </a:r>
          </a:p>
        </p:txBody>
      </p:sp>
    </p:spTree>
    <p:extLst>
      <p:ext uri="{BB962C8B-B14F-4D97-AF65-F5344CB8AC3E}">
        <p14:creationId xmlns:p14="http://schemas.microsoft.com/office/powerpoint/2010/main" val="28543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212036"/>
            <a:ext cx="10131425" cy="762137"/>
          </a:xfrm>
        </p:spPr>
        <p:txBody>
          <a:bodyPr/>
          <a:lstStyle/>
          <a:p>
            <a:r>
              <a:rPr lang="en-US" altLang="en-US" sz="3800" dirty="0" err="1">
                <a:solidFill>
                  <a:srgbClr val="FFFF00"/>
                </a:solidFill>
              </a:rPr>
              <a:t>Tanzimat</a:t>
            </a:r>
            <a:r>
              <a:rPr lang="en-US" altLang="en-US" sz="3800" dirty="0">
                <a:solidFill>
                  <a:srgbClr val="FFFF00"/>
                </a:solidFill>
              </a:rPr>
              <a:t> (“Reorganization”) Era</a:t>
            </a:r>
            <a:r>
              <a:rPr lang="en-US" altLang="en-US" sz="3800" dirty="0"/>
              <a:t>, 1839-1876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9270" y="1303730"/>
            <a:ext cx="5300869" cy="5121965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Ruling class sought sweeping restructuring to strengthen state</a:t>
            </a:r>
          </a:p>
          <a:p>
            <a:r>
              <a:rPr lang="en-US" altLang="en-US" sz="2800" dirty="0"/>
              <a:t>Broad legal reforms, modeled after Napoleon's civic code</a:t>
            </a:r>
          </a:p>
          <a:p>
            <a:r>
              <a:rPr lang="en-US" altLang="en-US" sz="2800" dirty="0"/>
              <a:t>Millets no longer independent from Ottoman courts</a:t>
            </a:r>
          </a:p>
          <a:p>
            <a:r>
              <a:rPr lang="en-US" altLang="en-US" sz="2800" dirty="0"/>
              <a:t>State reform of education for men (1846), free and compulsory primary education for all (1869)</a:t>
            </a:r>
          </a:p>
          <a:p>
            <a:r>
              <a:rPr lang="en-US" altLang="en-US" sz="2800" dirty="0"/>
              <a:t>Undermined authority of the </a:t>
            </a:r>
            <a:r>
              <a:rPr lang="en-US" altLang="en-US" sz="2800" dirty="0">
                <a:solidFill>
                  <a:srgbClr val="FFFF00"/>
                </a:solidFill>
              </a:rPr>
              <a:t>ulama</a:t>
            </a:r>
            <a:r>
              <a:rPr lang="en-US" altLang="en-US" sz="2800" dirty="0"/>
              <a:t>, enhanced the state authority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81FA045-2131-494C-AFC0-D46AFB6116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97022" y="1750589"/>
            <a:ext cx="6694978" cy="411998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0C94-C57C-4251-900A-30090AAF24AB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7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3137-CCB3-4281-B74B-780EBF10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6" y="268712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dirty="0"/>
              <a:t>Opposition to </a:t>
            </a:r>
            <a:r>
              <a:rPr lang="en-US" sz="4400" dirty="0" err="1"/>
              <a:t>Tanzimat</a:t>
            </a:r>
            <a:r>
              <a:rPr lang="en-US" sz="4400" dirty="0"/>
              <a:t> reforms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1A1D6B-79CD-436D-8B82-63D36C6184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815" y="2065867"/>
            <a:ext cx="5789079" cy="379528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7BA1A-1867-43EC-AA64-9931EF33E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73967"/>
            <a:ext cx="5936973" cy="4674433"/>
          </a:xfrm>
        </p:spPr>
        <p:txBody>
          <a:bodyPr>
            <a:noAutofit/>
          </a:bodyPr>
          <a:lstStyle/>
          <a:p>
            <a:r>
              <a:rPr lang="en-US" sz="2800" dirty="0"/>
              <a:t>Religious conservatives critical of attack on Islamic law and tradition</a:t>
            </a:r>
          </a:p>
          <a:p>
            <a:r>
              <a:rPr lang="en-US" sz="2800" dirty="0"/>
              <a:t>Legal equality for minorities resented by some, even a few minority leaders</a:t>
            </a:r>
          </a:p>
          <a:p>
            <a:r>
              <a:rPr lang="en-US" sz="2800" dirty="0"/>
              <a:t>Young Ottomans wanted more reform: freedom, autonomy, decentralization</a:t>
            </a:r>
          </a:p>
          <a:p>
            <a:r>
              <a:rPr lang="en-US" sz="2800" dirty="0"/>
              <a:t>High-level bureaucrats wanted more power and checks on the sultan's power</a:t>
            </a:r>
          </a:p>
        </p:txBody>
      </p:sp>
    </p:spTree>
    <p:extLst>
      <p:ext uri="{BB962C8B-B14F-4D97-AF65-F5344CB8AC3E}">
        <p14:creationId xmlns:p14="http://schemas.microsoft.com/office/powerpoint/2010/main" val="15500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F537-4A83-49B0-A972-F3F9B3DC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7" y="126333"/>
            <a:ext cx="11542644" cy="874426"/>
          </a:xfrm>
        </p:spPr>
        <p:txBody>
          <a:bodyPr>
            <a:noAutofit/>
          </a:bodyPr>
          <a:lstStyle/>
          <a:p>
            <a:r>
              <a:rPr lang="en-US" dirty="0"/>
              <a:t>REFORM: From Liberal to repressive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8F8E0E-C9E4-4D40-A498-00187CDD23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77" y="1431671"/>
            <a:ext cx="3642608" cy="52999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6828E5-D380-494A-8CAE-73B5CBD05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1" y="1749287"/>
            <a:ext cx="7295322" cy="4664765"/>
          </a:xfrm>
        </p:spPr>
        <p:txBody>
          <a:bodyPr>
            <a:normAutofit/>
          </a:bodyPr>
          <a:lstStyle/>
          <a:p>
            <a:r>
              <a:rPr lang="en-US" sz="2800" dirty="0"/>
              <a:t>1876, coup staged by bureaucrats who demanded a constitutional government</a:t>
            </a:r>
          </a:p>
          <a:p>
            <a:r>
              <a:rPr lang="en-US" sz="2800" dirty="0"/>
              <a:t>New sultan Abd al-Hamid II (1876-1909) proved an </a:t>
            </a:r>
            <a:r>
              <a:rPr lang="en-US" sz="2800" dirty="0">
                <a:solidFill>
                  <a:srgbClr val="FFFF00"/>
                </a:solidFill>
              </a:rPr>
              <a:t>autocrat</a:t>
            </a:r>
            <a:r>
              <a:rPr lang="en-US" sz="2800" dirty="0"/>
              <a:t>: suspended constitution, dissolved parliament, and punished liberals</a:t>
            </a:r>
          </a:p>
          <a:p>
            <a:r>
              <a:rPr lang="en-US" sz="2800" dirty="0"/>
              <a:t>Reformed army and administration: became source of the new opposition</a:t>
            </a:r>
          </a:p>
          <a:p>
            <a:r>
              <a:rPr lang="en-US" sz="2800" dirty="0" err="1"/>
              <a:t>Hamidian</a:t>
            </a:r>
            <a:r>
              <a:rPr lang="en-US" sz="2800" dirty="0"/>
              <a:t> Massacre – Armenians and other Christian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ED0C3-CDB9-4BEB-A07B-FF4E60FF6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77" y="1132189"/>
            <a:ext cx="3642608" cy="5599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C2E26-75C3-4E95-A54C-1B26ACBDD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072" y="1132189"/>
            <a:ext cx="7145249" cy="54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1304" y="341549"/>
            <a:ext cx="11645193" cy="907994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Young Turk Era</a:t>
            </a:r>
            <a:r>
              <a:rPr lang="en-US" altLang="en-US" dirty="0"/>
              <a:t>: after 1889, an active body of opposition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3584" y="1272209"/>
            <a:ext cx="5367130" cy="5367130"/>
          </a:xfrm>
        </p:spPr>
        <p:txBody>
          <a:bodyPr>
            <a:noAutofit/>
          </a:bodyPr>
          <a:lstStyle/>
          <a:p>
            <a:r>
              <a:rPr lang="en-US" altLang="en-US" sz="3000" dirty="0"/>
              <a:t>Founded by Ottomans in exile in Paris</a:t>
            </a:r>
          </a:p>
          <a:p>
            <a:r>
              <a:rPr lang="en-US" altLang="en-US" sz="3000" dirty="0"/>
              <a:t>Called for rapid, secular reforms</a:t>
            </a:r>
          </a:p>
          <a:p>
            <a:pPr lvl="1"/>
            <a:r>
              <a:rPr lang="en-US" altLang="en-US" sz="2800" dirty="0"/>
              <a:t>universal suffrage, equality, freedom, secularization, women's rights</a:t>
            </a:r>
          </a:p>
          <a:p>
            <a:r>
              <a:rPr lang="en-US" altLang="en-US" sz="3000" dirty="0"/>
              <a:t>Forced Abd al-Hamid to restore constitution, dethroned him (1909)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A05BF-23FA-4B47-91D8-7582490D1C21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735508"/>
            <a:ext cx="6027668" cy="37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7262" y="0"/>
            <a:ext cx="10131425" cy="1456267"/>
          </a:xfrm>
        </p:spPr>
        <p:txBody>
          <a:bodyPr/>
          <a:lstStyle/>
          <a:p>
            <a:r>
              <a:rPr lang="en-US" altLang="en-US" dirty="0"/>
              <a:t>Young Turk Rule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24870" y="304800"/>
            <a:ext cx="5234608" cy="6281529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Nationalistic: favored Turkish dominance within empire, led to Arab resistance</a:t>
            </a:r>
          </a:p>
          <a:p>
            <a:pPr lvl="1"/>
            <a:r>
              <a:rPr lang="en-US" altLang="en-US" sz="2600" dirty="0"/>
              <a:t>Turkish made official language, despite large numbers of Arabic and Slavic language speakers</a:t>
            </a:r>
          </a:p>
          <a:p>
            <a:r>
              <a:rPr lang="en-US" altLang="en-US" sz="2800" dirty="0"/>
              <a:t>Yet could not contain forces of decline</a:t>
            </a:r>
          </a:p>
          <a:p>
            <a:r>
              <a:rPr lang="en-US" altLang="en-US" sz="2800" dirty="0"/>
              <a:t>The empire survived only because of distrust among European powers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" y="1355936"/>
            <a:ext cx="6633845" cy="43159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7BB02-57B0-44E1-B04D-EDAFD94E0F89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3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B894-F652-4251-9D32-38C32168CA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Wrap up: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40C18-5F0E-471C-8F3F-E15AB2149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235" y="4385732"/>
            <a:ext cx="9728890" cy="1405467"/>
          </a:xfrm>
        </p:spPr>
        <p:txBody>
          <a:bodyPr/>
          <a:lstStyle/>
          <a:p>
            <a:r>
              <a:rPr lang="en-US" sz="3200" cap="none" dirty="0"/>
              <a:t>Identify and discuss features of Ottoman decline and subsequent reform programs.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91407" y="1964267"/>
            <a:ext cx="9569668" cy="1346492"/>
          </a:xfrm>
        </p:spPr>
        <p:txBody>
          <a:bodyPr/>
          <a:lstStyle/>
          <a:p>
            <a:r>
              <a:rPr lang="en-US" cap="none" dirty="0"/>
              <a:t>The Decline and Reform of the Qing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74276" y="4385732"/>
            <a:ext cx="8686799" cy="1405467"/>
          </a:xfrm>
        </p:spPr>
        <p:txBody>
          <a:bodyPr>
            <a:noAutofit/>
          </a:bodyPr>
          <a:lstStyle/>
          <a:p>
            <a:r>
              <a:rPr lang="en-US" sz="2800" cap="none" dirty="0"/>
              <a:t>Explain the significance of the Opium War and the unequal treaties for imperial China</a:t>
            </a:r>
            <a:r>
              <a:rPr lang="en-US" sz="2800" dirty="0"/>
              <a:t>.</a:t>
            </a:r>
          </a:p>
          <a:p>
            <a:r>
              <a:rPr lang="en-US" sz="2800" cap="none" dirty="0"/>
              <a:t>Compare the origins, course, and impact of Chinese rebellions and reform movements.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36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265044"/>
            <a:ext cx="10131425" cy="801756"/>
          </a:xfrm>
        </p:spPr>
        <p:txBody>
          <a:bodyPr/>
          <a:lstStyle/>
          <a:p>
            <a:r>
              <a:rPr lang="en-US" altLang="en-US" dirty="0"/>
              <a:t>Chinese restrictions on British trade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5773" y="2065867"/>
            <a:ext cx="6241775" cy="3725334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Since 1759, European commercial presence limited to port of Guangzhou</a:t>
            </a:r>
          </a:p>
          <a:p>
            <a:r>
              <a:rPr lang="en-US" altLang="en-US" sz="2800" dirty="0"/>
              <a:t>Foreign merchants forced to deal solely with licensed Chinese firms called </a:t>
            </a:r>
            <a:r>
              <a:rPr lang="en-US" altLang="en-US" sz="2800" dirty="0" err="1">
                <a:solidFill>
                  <a:srgbClr val="FFFF00"/>
                </a:solidFill>
              </a:rPr>
              <a:t>cohongs</a:t>
            </a:r>
            <a:r>
              <a:rPr lang="en-US" altLang="en-US" sz="2800" dirty="0">
                <a:solidFill>
                  <a:srgbClr val="FFFF00"/>
                </a:solidFill>
              </a:rPr>
              <a:t>;</a:t>
            </a:r>
            <a:r>
              <a:rPr lang="en-US" altLang="en-US" sz="2800" i="1" dirty="0"/>
              <a:t> </a:t>
            </a:r>
            <a:r>
              <a:rPr lang="en-US" altLang="en-US" sz="2800" dirty="0"/>
              <a:t>currency of trade, silver bullion</a:t>
            </a:r>
          </a:p>
          <a:p>
            <a:r>
              <a:rPr lang="en-US" altLang="en-US" sz="2800" dirty="0"/>
              <a:t>British East India Company heavily involved in opium trade</a:t>
            </a:r>
          </a:p>
          <a:p>
            <a:pPr lvl="1"/>
            <a:r>
              <a:rPr lang="en-US" altLang="en-US" sz="2800" dirty="0"/>
              <a:t>Opium grown in India, sold in China for silver, silver used to buy other Chinese products. 40,000 chests by 1838!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9577" y="1558925"/>
            <a:ext cx="5496650" cy="41300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35C-026F-45EB-AFAE-72D306426ECE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8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A4091-6A6C-4EE2-A1C5-25F705843F42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17" y="357810"/>
            <a:ext cx="5565913" cy="742122"/>
          </a:xfrm>
        </p:spPr>
        <p:txBody>
          <a:bodyPr/>
          <a:lstStyle/>
          <a:p>
            <a:pPr algn="ctr"/>
            <a:r>
              <a:rPr lang="en-US" altLang="en-US" dirty="0"/>
              <a:t>Opium Factory</a:t>
            </a:r>
          </a:p>
        </p:txBody>
      </p:sp>
      <p:pic>
        <p:nvPicPr>
          <p:cNvPr id="31749" name="Picture 5" descr="opi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218" y="1507437"/>
            <a:ext cx="6400799" cy="52000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205" y="357811"/>
            <a:ext cx="5398030" cy="6349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87F03-39B4-4A63-980A-B78BB76A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5" y="0"/>
            <a:ext cx="943464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AFCA6E-7542-4D2A-9E10-3AF0B070A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370" y="522140"/>
            <a:ext cx="8246412" cy="58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94375"/>
            <a:ext cx="10131425" cy="1111711"/>
          </a:xfrm>
        </p:spPr>
        <p:txBody>
          <a:bodyPr>
            <a:normAutofit/>
          </a:bodyPr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Opium War </a:t>
            </a:r>
            <a:r>
              <a:rPr lang="en-US" altLang="en-US" dirty="0"/>
              <a:t>(1839-1842)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9224" y="1669773"/>
            <a:ext cx="5526157" cy="4678017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4000" dirty="0"/>
              <a:t>Illegal, but poor enforcement</a:t>
            </a:r>
          </a:p>
          <a:p>
            <a:r>
              <a:rPr lang="en-US" altLang="en-US" sz="4000" dirty="0"/>
              <a:t>Increasing trade and social ills evident by late 1830s</a:t>
            </a:r>
          </a:p>
          <a:p>
            <a:r>
              <a:rPr lang="en-US" altLang="en-US" sz="4000" dirty="0"/>
              <a:t>Chinese move to enforce ban</a:t>
            </a:r>
          </a:p>
          <a:p>
            <a:r>
              <a:rPr lang="en-US" sz="4000" dirty="0"/>
              <a:t>British refused; twenty thousand chests of opium confiscated and destroyed </a:t>
            </a:r>
          </a:p>
          <a:p>
            <a:r>
              <a:rPr lang="en-US" sz="4000" dirty="0"/>
              <a:t>British retaliated, easily crushed Chinese forces, destroyed Grand Canal</a:t>
            </a:r>
          </a:p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741-AD30-47A2-813E-34E77083F1AE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F44A7-E2C1-4FB0-8E47-114F05859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068" y="1480463"/>
            <a:ext cx="6540708" cy="4115734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9086" y="1480463"/>
            <a:ext cx="6499985" cy="43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4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9E0164-6A49-4175-86DC-FB46AD45F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752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5F67A4-7428-47F3-AE14-8CA43D976E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084D60-65A6-45F8-8C17-3529E43F1C3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38B894-F652-4251-9D32-38C32168C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6332" y="2032000"/>
            <a:ext cx="5102239" cy="1850567"/>
          </a:xfrm>
        </p:spPr>
        <p:txBody>
          <a:bodyPr>
            <a:normAutofit/>
          </a:bodyPr>
          <a:lstStyle/>
          <a:p>
            <a:r>
              <a:rPr lang="en-US" dirty="0"/>
              <a:t>Ottoman Empire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40C18-5F0E-471C-8F3F-E15AB2149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6333" y="4021755"/>
            <a:ext cx="5208926" cy="1771695"/>
          </a:xfrm>
        </p:spPr>
        <p:txBody>
          <a:bodyPr>
            <a:normAutofit/>
          </a:bodyPr>
          <a:lstStyle/>
          <a:p>
            <a:r>
              <a:rPr lang="en-US" sz="3200" cap="none" dirty="0"/>
              <a:t>Identify and discuss features of Ottoman decline and subsequent reform programs.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A53ED3FC-3BE8-4F1F-BEF1-74B1C7217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8051" y="203159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Unequal Treaties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18051" y="1656522"/>
            <a:ext cx="5625549" cy="47442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800" dirty="0"/>
              <a:t>First of several disadvantageous treaties China forced to sign.</a:t>
            </a:r>
          </a:p>
          <a:p>
            <a:r>
              <a:rPr lang="en-US" altLang="en-US" sz="2800" dirty="0"/>
              <a:t>Hong Kong ceded to British in Treaty of Nanjing (1842), ports opened to British traders</a:t>
            </a:r>
          </a:p>
          <a:p>
            <a:r>
              <a:rPr lang="en-US" altLang="en-US" sz="2800" dirty="0"/>
              <a:t>Extraterritorial status to British subjects</a:t>
            </a:r>
          </a:p>
          <a:p>
            <a:r>
              <a:rPr lang="en-US" altLang="en-US" sz="2800" dirty="0"/>
              <a:t>Later, other countries conclude similar treaties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B80D2E0-D427-4899-9BD2-431312877AD0}" type="slidenum">
              <a:rPr lang="en-US" altLang="en-US"/>
              <a:pPr defTabSz="914400">
                <a:spcAft>
                  <a:spcPts val="600"/>
                </a:spcAft>
              </a:pPr>
              <a:t>20</a:t>
            </a:fld>
            <a:endParaRPr lang="en-US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4042" y="1135117"/>
            <a:ext cx="5473639" cy="4656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3543A-B98B-45B8-BD80-8C7B0F7FB1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" y="0"/>
            <a:ext cx="9324590" cy="69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119270"/>
            <a:ext cx="10131425" cy="1456267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Taiping Rebellion </a:t>
            </a:r>
            <a:r>
              <a:rPr lang="en-US" altLang="en-US" dirty="0"/>
              <a:t>(1850-1864)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4636" y="1179443"/>
            <a:ext cx="7373995" cy="5678557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Large-scale rebellions in later nineteenth century reflect poverty, discontent of Chinese peasantry</a:t>
            </a:r>
          </a:p>
          <a:p>
            <a:pPr lvl="1"/>
            <a:r>
              <a:rPr lang="en-US" altLang="en-US" sz="2600" dirty="0"/>
              <a:t>Population grew by 50 percent; land and food more slowly; poverty strained resources</a:t>
            </a:r>
          </a:p>
          <a:p>
            <a:pPr lvl="1"/>
            <a:r>
              <a:rPr lang="en-US" altLang="en-US" sz="2600" dirty="0"/>
              <a:t>Other problems: official corruption, drug addiction</a:t>
            </a:r>
          </a:p>
          <a:p>
            <a:pPr lvl="1"/>
            <a:r>
              <a:rPr lang="en-US" altLang="en-US" sz="2600" dirty="0"/>
              <a:t>Four major rebellions in 1850s and 1860s; the most dangerous was the Taiping</a:t>
            </a:r>
          </a:p>
          <a:p>
            <a:r>
              <a:rPr lang="en-US" altLang="en-US" sz="2800" dirty="0"/>
              <a:t>Taiping Rebellion led by Hong </a:t>
            </a:r>
            <a:r>
              <a:rPr lang="en-US" altLang="en-US" sz="2800" dirty="0" err="1"/>
              <a:t>Xiuquan</a:t>
            </a:r>
            <a:r>
              <a:rPr lang="en-US" altLang="en-US" sz="2800" dirty="0"/>
              <a:t>, schoolteacher who claimed to be Jesus’ brother, called for destruction of Qing dynasty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9184" y="1944682"/>
            <a:ext cx="4809780" cy="31936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46799-E623-4322-9C26-E877C287F4A9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6182" y="315289"/>
            <a:ext cx="10131425" cy="1456267"/>
          </a:xfrm>
        </p:spPr>
        <p:txBody>
          <a:bodyPr/>
          <a:lstStyle/>
          <a:p>
            <a:r>
              <a:rPr lang="en-US" altLang="en-US" dirty="0"/>
              <a:t>Taiping (“Great Peace”) Platform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80992" y="1706148"/>
            <a:ext cx="5813036" cy="4353339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End Qing Dynasty</a:t>
            </a:r>
          </a:p>
          <a:p>
            <a:r>
              <a:rPr lang="en-US" altLang="en-US" sz="2800" dirty="0"/>
              <a:t>Abolition of private property</a:t>
            </a:r>
          </a:p>
          <a:p>
            <a:r>
              <a:rPr lang="en-US" altLang="en-US" sz="2800" dirty="0"/>
              <a:t>Creation of communal wealth</a:t>
            </a:r>
          </a:p>
          <a:p>
            <a:r>
              <a:rPr lang="en-US" altLang="en-US" sz="2800" dirty="0"/>
              <a:t>Prohibition of foot-binding and concubines</a:t>
            </a:r>
          </a:p>
          <a:p>
            <a:r>
              <a:rPr lang="en-US" altLang="en-US" sz="2800" dirty="0"/>
              <a:t>Free public education, simplification of written Chinese, mass literacy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7972" y="1544309"/>
            <a:ext cx="5667588" cy="45151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1285-15A5-46E7-957D-A513AD81861A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7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228601"/>
            <a:ext cx="10131425" cy="727536"/>
          </a:xfrm>
        </p:spPr>
        <p:txBody>
          <a:bodyPr/>
          <a:lstStyle/>
          <a:p>
            <a:r>
              <a:rPr lang="en-US" altLang="en-US" dirty="0"/>
              <a:t>Taiping Defeat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35227" y="1152939"/>
            <a:ext cx="6324599" cy="5512904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Nanjing captured in 1858, made into capital</a:t>
            </a:r>
          </a:p>
          <a:p>
            <a:r>
              <a:rPr lang="en-US" altLang="en-US" sz="2800" dirty="0"/>
              <a:t>Attack on Beijing with force of 1 million, but turned back</a:t>
            </a:r>
          </a:p>
          <a:p>
            <a:r>
              <a:rPr lang="en-US" altLang="en-US" sz="2800" dirty="0"/>
              <a:t>Gentry sided with government  </a:t>
            </a:r>
          </a:p>
          <a:p>
            <a:r>
              <a:rPr lang="en-US" altLang="en-US" sz="2800" dirty="0"/>
              <a:t>Imperial army unable to contain </a:t>
            </a:r>
            <a:r>
              <a:rPr lang="en-US" altLang="en-US" sz="2800" dirty="0" err="1"/>
              <a:t>Taipings</a:t>
            </a:r>
            <a:r>
              <a:rPr lang="en-US" altLang="en-US" sz="2800" dirty="0"/>
              <a:t>, so regional armies created with Manchu soldiers and outfitted with European weaponry</a:t>
            </a:r>
          </a:p>
          <a:p>
            <a:r>
              <a:rPr lang="en-US" altLang="en-US" sz="2800" dirty="0"/>
              <a:t>Hong commits suicide in 1864, Nanjing recaptured</a:t>
            </a:r>
          </a:p>
          <a:p>
            <a:pPr lvl="1"/>
            <a:r>
              <a:rPr lang="en-US" altLang="en-US" sz="2800" dirty="0"/>
              <a:t>100,000 </a:t>
            </a:r>
            <a:r>
              <a:rPr lang="en-US" altLang="en-US" sz="2800" dirty="0" err="1"/>
              <a:t>Taipings</a:t>
            </a:r>
            <a:r>
              <a:rPr lang="en-US" altLang="en-US" sz="2800" dirty="0"/>
              <a:t> massacred</a:t>
            </a:r>
          </a:p>
          <a:p>
            <a:endParaRPr lang="en-US" alt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4933" y="2001078"/>
            <a:ext cx="5592869" cy="32997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F7EE-4792-48B9-8491-3441F71F94CC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5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92766"/>
            <a:ext cx="10631555" cy="1179443"/>
          </a:xfrm>
        </p:spPr>
        <p:txBody>
          <a:bodyPr/>
          <a:lstStyle/>
          <a:p>
            <a:r>
              <a:rPr lang="en-US" altLang="en-US" sz="3800" dirty="0"/>
              <a:t>The </a:t>
            </a:r>
            <a:r>
              <a:rPr lang="en-US" altLang="en-US" sz="3800" dirty="0">
                <a:solidFill>
                  <a:srgbClr val="FFFF00"/>
                </a:solidFill>
              </a:rPr>
              <a:t>Self-Strengthening Movement </a:t>
            </a:r>
            <a:r>
              <a:rPr lang="en-US" altLang="en-US" sz="3800" dirty="0"/>
              <a:t>(1860-1895)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7655" y="1233762"/>
            <a:ext cx="6070867" cy="5405577"/>
          </a:xfrm>
        </p:spPr>
        <p:txBody>
          <a:bodyPr>
            <a:noAutofit/>
          </a:bodyPr>
          <a:lstStyle/>
          <a:p>
            <a:r>
              <a:rPr lang="en-US" altLang="en-US" sz="2600" dirty="0"/>
              <a:t>High point in 1860s-1870s after rebellion</a:t>
            </a:r>
          </a:p>
          <a:p>
            <a:r>
              <a:rPr lang="en-US" altLang="en-US" sz="2600" dirty="0"/>
              <a:t>Slogan “Chinese learning at the base, Western learning for use”</a:t>
            </a:r>
          </a:p>
          <a:p>
            <a:r>
              <a:rPr lang="en-US" altLang="en-US" sz="2600" dirty="0"/>
              <a:t>Blend of Chinese cultural traditions with European industrial technology</a:t>
            </a:r>
          </a:p>
          <a:p>
            <a:pPr lvl="1"/>
            <a:r>
              <a:rPr lang="en-US" altLang="en-US" sz="2600" dirty="0"/>
              <a:t>Built shipyards, railroads, weapon industries, steel foundries, academies</a:t>
            </a:r>
          </a:p>
          <a:p>
            <a:pPr lvl="1"/>
            <a:r>
              <a:rPr lang="en-US" altLang="en-US" sz="2600" dirty="0"/>
              <a:t>Not enough industry to make a significant change</a:t>
            </a:r>
          </a:p>
          <a:p>
            <a:r>
              <a:rPr lang="en-US" altLang="en-US" sz="2600" dirty="0">
                <a:solidFill>
                  <a:srgbClr val="FFFF00"/>
                </a:solidFill>
              </a:rPr>
              <a:t>Empress Dowager </a:t>
            </a:r>
            <a:r>
              <a:rPr lang="en-US" altLang="en-US" sz="2600" dirty="0" err="1">
                <a:solidFill>
                  <a:srgbClr val="FFFF00"/>
                </a:solidFill>
              </a:rPr>
              <a:t>Cixi</a:t>
            </a:r>
            <a:r>
              <a:rPr lang="en-US" altLang="en-US" sz="2600" dirty="0">
                <a:solidFill>
                  <a:srgbClr val="FFFF00"/>
                </a:solidFill>
              </a:rPr>
              <a:t> </a:t>
            </a:r>
            <a:r>
              <a:rPr lang="en-US" altLang="en-US" sz="2600" dirty="0"/>
              <a:t>(1835-1908) diverted funds for her own aesthetic purposes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3599" y="2014330"/>
            <a:ext cx="5988401" cy="36099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4AF53-9FFF-4F6C-8742-E3D6F20302FD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292055"/>
            <a:ext cx="10131425" cy="145626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Spheres of Influence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88237" y="2040835"/>
            <a:ext cx="6033050" cy="3432314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Qing dynasty loses influence in south-east Asia, losing tributary states to Europeans and Japanese</a:t>
            </a:r>
          </a:p>
          <a:p>
            <a:pPr lvl="1"/>
            <a:r>
              <a:rPr lang="en-US" altLang="en-US" sz="2800" dirty="0"/>
              <a:t>Vietnam: France, 1886</a:t>
            </a:r>
          </a:p>
          <a:p>
            <a:pPr lvl="1"/>
            <a:r>
              <a:rPr lang="en-US" altLang="en-US" sz="2800" dirty="0"/>
              <a:t>Burma: Great Britain, 1885</a:t>
            </a:r>
          </a:p>
          <a:p>
            <a:pPr lvl="1"/>
            <a:r>
              <a:rPr lang="en-US" altLang="en-US" sz="2800" dirty="0"/>
              <a:t>Korea, Taiwan, Liaodong Peninsula: Japan, 1895</a:t>
            </a:r>
          </a:p>
          <a:p>
            <a:r>
              <a:rPr lang="en-US" altLang="en-US" sz="2800" dirty="0"/>
              <a:t>China itself divided into </a:t>
            </a:r>
            <a:r>
              <a:rPr lang="en-US" altLang="en-US" sz="2800" dirty="0">
                <a:solidFill>
                  <a:srgbClr val="FFFF00"/>
                </a:solidFill>
              </a:rPr>
              <a:t>spheres of influence</a:t>
            </a:r>
            <a:r>
              <a:rPr lang="en-US" altLang="en-US" sz="2800" dirty="0"/>
              <a:t>, 1895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4265" y="1267360"/>
            <a:ext cx="4468640" cy="395221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7C83-5EB9-46B7-A891-CD8FF0BD0357}" type="slidenum">
              <a:rPr lang="en-US" altLang="en-US"/>
              <a:pPr/>
              <a:t>25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265" y="0"/>
            <a:ext cx="4811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984" y="261869"/>
            <a:ext cx="10131425" cy="1456267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Hundred Days Reforms </a:t>
            </a:r>
            <a:r>
              <a:rPr lang="en-US" altLang="en-US" dirty="0"/>
              <a:t>(1898)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4313" y="1718136"/>
            <a:ext cx="6228521" cy="4775429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Two Confucian scholars advised radical changes in imperial system</a:t>
            </a:r>
          </a:p>
          <a:p>
            <a:pPr lvl="1"/>
            <a:r>
              <a:rPr lang="en-US" altLang="en-US" sz="2600" dirty="0"/>
              <a:t>Interpreted Confucianism to allow for radical changes to system</a:t>
            </a:r>
          </a:p>
          <a:p>
            <a:r>
              <a:rPr lang="en-US" altLang="en-US" sz="2800" dirty="0"/>
              <a:t>Young emperor </a:t>
            </a:r>
            <a:r>
              <a:rPr lang="en-US" altLang="en-US" sz="2800" dirty="0" err="1"/>
              <a:t>Guangxu</a:t>
            </a:r>
            <a:r>
              <a:rPr lang="en-US" altLang="en-US" sz="2800" dirty="0"/>
              <a:t> inspired to launch wide-range reforms</a:t>
            </a:r>
          </a:p>
          <a:p>
            <a:pPr lvl="1"/>
            <a:r>
              <a:rPr lang="en-US" altLang="en-US" sz="2600" dirty="0"/>
              <a:t>Pro-industrialization</a:t>
            </a:r>
          </a:p>
          <a:p>
            <a:r>
              <a:rPr lang="en-US" altLang="en-US" sz="2800" dirty="0"/>
              <a:t>Movement crushed by </a:t>
            </a:r>
            <a:r>
              <a:rPr lang="en-US" altLang="en-US" sz="2800" dirty="0" err="1"/>
              <a:t>Cixi</a:t>
            </a:r>
            <a:r>
              <a:rPr lang="en-US" altLang="en-US" sz="2800" dirty="0"/>
              <a:t> and supporters; emperor imprisoned; reformers killed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1554" y="1550505"/>
            <a:ext cx="5290703" cy="39623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9E105-9E56-4B0C-8A64-11CA729F0DB2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9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397565"/>
            <a:ext cx="10131425" cy="821635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Boxer Rebellion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88765" y="1718442"/>
            <a:ext cx="5830956" cy="39401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 err="1"/>
              <a:t>Cixi</a:t>
            </a:r>
            <a:r>
              <a:rPr lang="en-US" altLang="en-US" sz="2800" dirty="0"/>
              <a:t> supports Society of Righteous and Harmonious Fists (“Boxers”), anti-foreign militia units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1899 fight to rid China of “foreign devils”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Misled to believe European weapons would not harm them, 140,000 Boxers besiege European embassies in 1900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Crushed by coalition of European forces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China forced to accept stationing of foreign troops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1625" y="1603172"/>
            <a:ext cx="5675313" cy="383083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7504-10AB-4905-98F0-427FFD58054C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07" y="0"/>
            <a:ext cx="10176262" cy="68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5F34-090A-4877-AFDE-825DBE2B19C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Boxers</a:t>
            </a:r>
          </a:p>
        </p:txBody>
      </p:sp>
      <p:pic>
        <p:nvPicPr>
          <p:cNvPr id="46085" name="Picture 5" descr="Boxe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85293" y="0"/>
            <a:ext cx="8481391" cy="68903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0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371061"/>
            <a:ext cx="10131425" cy="1456267"/>
          </a:xfrm>
        </p:spPr>
        <p:txBody>
          <a:bodyPr/>
          <a:lstStyle/>
          <a:p>
            <a:r>
              <a:rPr lang="en-US" altLang="en-US" dirty="0"/>
              <a:t>Death of the Dowager Empress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1" y="1895882"/>
            <a:ext cx="6207368" cy="4232356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Emperor dies a mysterious, sudden death (likely arsenic…)</a:t>
            </a:r>
          </a:p>
          <a:p>
            <a:r>
              <a:rPr lang="en-US" altLang="en-US" sz="2800" dirty="0" err="1"/>
              <a:t>Cixi</a:t>
            </a:r>
            <a:r>
              <a:rPr lang="en-US" altLang="en-US" sz="2800" dirty="0"/>
              <a:t> dies one day later, November 1908</a:t>
            </a:r>
          </a:p>
          <a:p>
            <a:r>
              <a:rPr lang="en-US" altLang="en-US" sz="2800" dirty="0"/>
              <a:t>2-year old </a:t>
            </a:r>
            <a:r>
              <a:rPr lang="en-US" altLang="en-US" sz="2800" dirty="0" err="1"/>
              <a:t>Puyi</a:t>
            </a:r>
            <a:r>
              <a:rPr lang="en-US" altLang="en-US" sz="2800" dirty="0"/>
              <a:t> placed on the throne</a:t>
            </a:r>
          </a:p>
          <a:p>
            <a:r>
              <a:rPr lang="en-US" altLang="en-US" sz="2800" dirty="0"/>
              <a:t>Revolution in 1911</a:t>
            </a:r>
          </a:p>
          <a:p>
            <a:r>
              <a:rPr lang="en-US" altLang="en-US" sz="2800" dirty="0" err="1"/>
              <a:t>Puyi</a:t>
            </a:r>
            <a:r>
              <a:rPr lang="en-US" altLang="en-US" sz="2800" dirty="0"/>
              <a:t> abdicates, 1912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93" y="175475"/>
            <a:ext cx="4803607" cy="66691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C026-843C-4E47-9917-14ACE075563C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7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14" y="499241"/>
            <a:ext cx="10131425" cy="935421"/>
          </a:xfrm>
        </p:spPr>
        <p:txBody>
          <a:bodyPr/>
          <a:lstStyle/>
          <a:p>
            <a:r>
              <a:rPr lang="en-US" dirty="0"/>
              <a:t>Ottoman Decline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2009" y="662152"/>
            <a:ext cx="5005550" cy="5770179"/>
          </a:xfrm>
        </p:spPr>
        <p:txBody>
          <a:bodyPr>
            <a:noAutofit/>
          </a:bodyPr>
          <a:lstStyle/>
          <a:p>
            <a:r>
              <a:rPr lang="en-US" sz="2800" dirty="0"/>
              <a:t>Military decline since the late seventeenth century</a:t>
            </a:r>
          </a:p>
          <a:p>
            <a:r>
              <a:rPr lang="en-US" sz="2800" dirty="0"/>
              <a:t>Ottoman forces behind European armies in strategy, tactics, weaponry, training</a:t>
            </a:r>
          </a:p>
          <a:p>
            <a:r>
              <a:rPr lang="en-US" sz="2800" dirty="0"/>
              <a:t>Janissary corps politically corrupt, undisciplined</a:t>
            </a:r>
          </a:p>
          <a:p>
            <a:r>
              <a:rPr lang="en-US" sz="2800" dirty="0"/>
              <a:t>Provincial governors gained power, private armies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" y="1434662"/>
            <a:ext cx="6306207" cy="509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91407" y="1964267"/>
            <a:ext cx="9569668" cy="1346492"/>
          </a:xfrm>
        </p:spPr>
        <p:txBody>
          <a:bodyPr/>
          <a:lstStyle/>
          <a:p>
            <a:r>
              <a:rPr lang="en-US" cap="none" dirty="0"/>
              <a:t>The Decline and Reform of the Qing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74276" y="4385732"/>
            <a:ext cx="8686799" cy="1405467"/>
          </a:xfrm>
        </p:spPr>
        <p:txBody>
          <a:bodyPr>
            <a:noAutofit/>
          </a:bodyPr>
          <a:lstStyle/>
          <a:p>
            <a:r>
              <a:rPr lang="en-US" sz="2800" cap="none" dirty="0"/>
              <a:t>Explain the significance of the Opium War and the unequal treaties for imperial China</a:t>
            </a:r>
            <a:r>
              <a:rPr lang="en-US" sz="2800" dirty="0"/>
              <a:t>.</a:t>
            </a:r>
          </a:p>
          <a:p>
            <a:r>
              <a:rPr lang="en-US" sz="2800" cap="none" dirty="0"/>
              <a:t>Compare the origins, course, and impact of Chinese rebellions and reform movements.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45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98">
            <a:extLst>
              <a:ext uri="{FF2B5EF4-FFF2-40B4-BE49-F238E27FC236}">
                <a16:creationId xmlns:a16="http://schemas.microsoft.com/office/drawing/2014/main" id="{0DC895F7-4E59-40FB-87DD-ACE47F94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8AF1E-D05A-4FF2-A7D7-60101C64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4" name="Picture 100">
            <a:extLst>
              <a:ext uri="{FF2B5EF4-FFF2-40B4-BE49-F238E27FC236}">
                <a16:creationId xmlns:a16="http://schemas.microsoft.com/office/drawing/2014/main" id="{1A4C720E-710D-44F8-A8D7-2BAA61E1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18151" y="1964267"/>
            <a:ext cx="8341974" cy="2421464"/>
          </a:xfrm>
        </p:spPr>
        <p:txBody>
          <a:bodyPr>
            <a:normAutofit/>
          </a:bodyPr>
          <a:lstStyle/>
          <a:p>
            <a:r>
              <a:rPr lang="en-US" cap="none" dirty="0"/>
              <a:t>Decline and Reform in Russia</a:t>
            </a:r>
          </a:p>
        </p:txBody>
      </p:sp>
    </p:spTree>
    <p:extLst>
      <p:ext uri="{BB962C8B-B14F-4D97-AF65-F5344CB8AC3E}">
        <p14:creationId xmlns:p14="http://schemas.microsoft.com/office/powerpoint/2010/main" val="38841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293019"/>
            <a:ext cx="10131425" cy="1045451"/>
          </a:xfrm>
        </p:spPr>
        <p:txBody>
          <a:bodyPr/>
          <a:lstStyle/>
          <a:p>
            <a:r>
              <a:rPr lang="en-US" altLang="en-US" dirty="0"/>
              <a:t>The Russian Empire in Decline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10219" y="1590262"/>
            <a:ext cx="5725538" cy="4797286"/>
          </a:xfrm>
        </p:spPr>
        <p:txBody>
          <a:bodyPr>
            <a:noAutofit/>
          </a:bodyPr>
          <a:lstStyle/>
          <a:p>
            <a:r>
              <a:rPr lang="en-US" altLang="en-US" sz="3000" dirty="0"/>
              <a:t>Russia a massive, multi-cultural empire</a:t>
            </a:r>
          </a:p>
          <a:p>
            <a:pPr lvl="1"/>
            <a:r>
              <a:rPr lang="en-US" altLang="en-US" sz="3000" dirty="0"/>
              <a:t>Only half speak Russian, observe Russian Orthodox Christianity</a:t>
            </a:r>
          </a:p>
          <a:p>
            <a:r>
              <a:rPr lang="en-US" altLang="en-US" sz="3000" dirty="0">
                <a:solidFill>
                  <a:srgbClr val="FFFF00"/>
                </a:solidFill>
              </a:rPr>
              <a:t>Romanov</a:t>
            </a:r>
            <a:r>
              <a:rPr lang="en-US" altLang="en-US" sz="3000" dirty="0"/>
              <a:t> Tsars rule </a:t>
            </a:r>
            <a:r>
              <a:rPr lang="en-US" altLang="en-US" sz="3000" dirty="0">
                <a:solidFill>
                  <a:srgbClr val="FFFF00"/>
                </a:solidFill>
              </a:rPr>
              <a:t>autocratic</a:t>
            </a:r>
            <a:r>
              <a:rPr lang="en-US" altLang="en-US" sz="3000" dirty="0"/>
              <a:t> empire</a:t>
            </a:r>
          </a:p>
          <a:p>
            <a:r>
              <a:rPr lang="en-US" altLang="en-US" sz="3000" dirty="0"/>
              <a:t>Powerful class of nobles exempt from taxation, military duty</a:t>
            </a:r>
          </a:p>
          <a:p>
            <a:r>
              <a:rPr lang="en-US" altLang="en-US" sz="3000" dirty="0"/>
              <a:t>Exploitative serfdom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739" y="1909202"/>
            <a:ext cx="6033674" cy="44818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4BF1-FFEE-49E6-A76F-0555F288953D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5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159027"/>
            <a:ext cx="10131425" cy="1456267"/>
          </a:xfrm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Crimean War</a:t>
            </a:r>
            <a:r>
              <a:rPr lang="en-US" altLang="en-US" dirty="0"/>
              <a:t>, 1853-1856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16487" y="1880267"/>
            <a:ext cx="6082748" cy="3725334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Russian expansion into </a:t>
            </a:r>
            <a:r>
              <a:rPr lang="en-US" altLang="en-US" sz="2800" dirty="0">
                <a:solidFill>
                  <a:srgbClr val="FFFF00"/>
                </a:solidFill>
              </a:rPr>
              <a:t>Caucasus</a:t>
            </a:r>
            <a:r>
              <a:rPr lang="en-US" altLang="en-US" sz="2800" dirty="0"/>
              <a:t> in larger attempt to establish control over weakening Ottoman empire</a:t>
            </a:r>
          </a:p>
          <a:p>
            <a:r>
              <a:rPr lang="en-US" altLang="en-US" sz="2800" dirty="0"/>
              <a:t>Threatens to upset balance of power, Europeans become involved</a:t>
            </a:r>
          </a:p>
          <a:p>
            <a:r>
              <a:rPr lang="en-US" altLang="en-US" sz="2800" dirty="0"/>
              <a:t>Russia driven back from Crimea in humiliating defeat</a:t>
            </a:r>
          </a:p>
          <a:p>
            <a:r>
              <a:rPr lang="en-US" altLang="en-US" sz="2800" dirty="0"/>
              <a:t>Demonstration of Russian weakness in the face of western technology and strategy; </a:t>
            </a:r>
            <a:r>
              <a:rPr lang="en-US" sz="2800" dirty="0"/>
              <a:t>tsars to take radical steps to modernize army, industry</a:t>
            </a:r>
            <a:endParaRPr lang="en-US" alt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7C64A-F809-4D1C-B1BB-8697841CA423}" type="slidenum">
              <a:rPr lang="en-US" altLang="en-US"/>
              <a:pPr/>
              <a:t>33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F1B68D-1037-464E-AEE6-F2F989FEB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6" y="2088307"/>
            <a:ext cx="5885279" cy="3309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D2016-11F0-4B11-AA5B-4BF487855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31" y="1925455"/>
            <a:ext cx="5352810" cy="4216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48169-5F25-47D4-BA66-5B32D229C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1" y="1902861"/>
            <a:ext cx="5962165" cy="4239413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0" y="1925455"/>
            <a:ext cx="6047563" cy="39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332777"/>
            <a:ext cx="10131425" cy="912928"/>
          </a:xfrm>
        </p:spPr>
        <p:txBody>
          <a:bodyPr/>
          <a:lstStyle/>
          <a:p>
            <a:r>
              <a:rPr lang="en-US" altLang="en-US" dirty="0"/>
              <a:t>Reform: </a:t>
            </a:r>
            <a:r>
              <a:rPr lang="en-US" altLang="en-US" dirty="0">
                <a:solidFill>
                  <a:srgbClr val="FFFF00"/>
                </a:solidFill>
              </a:rPr>
              <a:t>Emancipation of the Serfs (1861)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31304" y="1245705"/>
            <a:ext cx="5923722" cy="5471677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Serfdom supported landed nobility, a major obstacle to economic development</a:t>
            </a:r>
          </a:p>
          <a:p>
            <a:r>
              <a:rPr lang="en-US" sz="2800" dirty="0"/>
              <a:t>Serfs gained right to land, but no political rights; had to pay a redemption tax</a:t>
            </a:r>
          </a:p>
          <a:p>
            <a:r>
              <a:rPr lang="en-US" sz="2800" dirty="0"/>
              <a:t>Emancipation did not increase agricultural production, as was expected</a:t>
            </a:r>
          </a:p>
          <a:p>
            <a:r>
              <a:rPr lang="en-US" altLang="en-US" sz="2800" dirty="0"/>
              <a:t>Limited attempts to reform government</a:t>
            </a:r>
          </a:p>
          <a:p>
            <a:pPr lvl="1"/>
            <a:r>
              <a:rPr lang="en-US" sz="2400" dirty="0"/>
              <a:t>1864, creation of </a:t>
            </a:r>
            <a:r>
              <a:rPr lang="en-US" sz="2400" i="1" dirty="0">
                <a:solidFill>
                  <a:srgbClr val="FFFF00"/>
                </a:solidFill>
              </a:rPr>
              <a:t>zemstvos</a:t>
            </a:r>
            <a:r>
              <a:rPr lang="en-US" sz="2400" dirty="0"/>
              <a:t>, local assemblies with representatives from all classes – WEAK!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585" y="1596818"/>
            <a:ext cx="5491703" cy="392264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71B8-6484-4C0E-9B56-C501F4A3D7A2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77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740" y="136456"/>
            <a:ext cx="10131425" cy="1456267"/>
          </a:xfrm>
        </p:spPr>
        <p:txBody>
          <a:bodyPr/>
          <a:lstStyle/>
          <a:p>
            <a:r>
              <a:rPr lang="en-US" altLang="en-US" dirty="0"/>
              <a:t>Industrialization in Russia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14740" y="1352550"/>
            <a:ext cx="6448010" cy="520065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000" dirty="0"/>
              <a:t>Count Sergei Witte, minister of finance 1892-1903</a:t>
            </a:r>
          </a:p>
          <a:p>
            <a:r>
              <a:rPr lang="en-US" altLang="en-US" sz="3000" dirty="0"/>
              <a:t>Massive railroad construction</a:t>
            </a:r>
          </a:p>
          <a:p>
            <a:pPr lvl="1"/>
            <a:r>
              <a:rPr lang="en-US" altLang="en-US" sz="3000" dirty="0">
                <a:solidFill>
                  <a:srgbClr val="FFFF00"/>
                </a:solidFill>
              </a:rPr>
              <a:t>Trans-Siberian railroad</a:t>
            </a:r>
          </a:p>
          <a:p>
            <a:r>
              <a:rPr lang="en-US" sz="3000" dirty="0"/>
              <a:t>Remodeled the state bank, protected infant industries, secured foreign loans</a:t>
            </a:r>
          </a:p>
          <a:p>
            <a:r>
              <a:rPr lang="en-US" sz="3000" dirty="0"/>
              <a:t>Top-down industrialization effective; steel, coal, and oil industries grew</a:t>
            </a:r>
          </a:p>
          <a:p>
            <a:r>
              <a:rPr lang="en-US" altLang="en-US" sz="3000" dirty="0"/>
              <a:t>But massive industrial discontent</a:t>
            </a:r>
          </a:p>
          <a:p>
            <a:pPr lvl="1"/>
            <a:r>
              <a:rPr lang="en-US" altLang="en-US" sz="3000" dirty="0"/>
              <a:t>Peasants uprooted from rural lifestyle to work for low wages, long hours</a:t>
            </a:r>
            <a:endParaRPr lang="en-US" altLang="en-US" sz="17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2921" y="136456"/>
            <a:ext cx="4373217" cy="659958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FCE0E-CCC7-40BA-A2E1-334D15AB7040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95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0"/>
            <a:ext cx="10131425" cy="1456267"/>
          </a:xfrm>
        </p:spPr>
        <p:txBody>
          <a:bodyPr/>
          <a:lstStyle/>
          <a:p>
            <a:r>
              <a:rPr lang="en-US" altLang="en-US" dirty="0"/>
              <a:t>Russian Repression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18051" y="1243311"/>
            <a:ext cx="6947594" cy="5446643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Intelligentsia class spreads radical ideas for social change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</a:rPr>
              <a:t>Socialists and anarchists</a:t>
            </a:r>
          </a:p>
          <a:p>
            <a:pPr lvl="1"/>
            <a:r>
              <a:rPr lang="en-US" altLang="en-US" sz="2800" dirty="0"/>
              <a:t>Terror tactics, assassinations </a:t>
            </a:r>
          </a:p>
          <a:p>
            <a:r>
              <a:rPr lang="en-US" altLang="en-US" sz="3000" dirty="0"/>
              <a:t>Witte attempts to connect with the distrustful peasantry in 1870s; denounced and sent into Siberian exile</a:t>
            </a:r>
          </a:p>
          <a:p>
            <a:r>
              <a:rPr lang="en-US" altLang="en-US" sz="2800" dirty="0"/>
              <a:t>Tsarist authorities turn to censorship, secret police</a:t>
            </a:r>
          </a:p>
          <a:p>
            <a:r>
              <a:rPr lang="en-US" sz="2800" dirty="0"/>
              <a:t>“</a:t>
            </a:r>
            <a:r>
              <a:rPr lang="en-US" sz="2800" dirty="0">
                <a:solidFill>
                  <a:srgbClr val="FFFF00"/>
                </a:solidFill>
              </a:rPr>
              <a:t>Russification</a:t>
            </a:r>
            <a:r>
              <a:rPr lang="en-US" sz="2800" dirty="0"/>
              <a:t>” sparked ethnic nationalism, </a:t>
            </a:r>
            <a:r>
              <a:rPr lang="en-US" sz="2800" dirty="0">
                <a:solidFill>
                  <a:srgbClr val="FFFF00"/>
                </a:solidFill>
              </a:rPr>
              <a:t>pogroms</a:t>
            </a:r>
            <a:r>
              <a:rPr lang="en-US" sz="2800" dirty="0"/>
              <a:t> against Jews tolerated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83826" y="54955"/>
            <a:ext cx="3591339" cy="6634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99AE3-570B-489B-9AF3-0A9C30F7957D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82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92766"/>
            <a:ext cx="10131425" cy="1456267"/>
          </a:xfrm>
        </p:spPr>
        <p:txBody>
          <a:bodyPr/>
          <a:lstStyle/>
          <a:p>
            <a:r>
              <a:rPr lang="en-US" altLang="en-US" dirty="0"/>
              <a:t>Radicalization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83965" y="278296"/>
            <a:ext cx="6167756" cy="6175513"/>
          </a:xfrm>
        </p:spPr>
        <p:txBody>
          <a:bodyPr>
            <a:noAutofit/>
          </a:bodyPr>
          <a:lstStyle/>
          <a:p>
            <a:r>
              <a:rPr lang="en-US" sz="2800" dirty="0"/>
              <a:t>Alexander II, the reforming tsar, assassinated by a terrorist bomb in 1881</a:t>
            </a:r>
          </a:p>
          <a:p>
            <a:pPr lvl="1"/>
            <a:r>
              <a:rPr lang="en-US" altLang="en-US" sz="2800" dirty="0"/>
              <a:t>Prompted widespread pogroms against Jews (blamed)</a:t>
            </a:r>
          </a:p>
          <a:p>
            <a:r>
              <a:rPr lang="en-US" sz="2800" dirty="0"/>
              <a:t>Son, Nicholas II (1894-1917), more oppressive, conservative ruler</a:t>
            </a:r>
          </a:p>
          <a:p>
            <a:pPr lvl="1"/>
            <a:r>
              <a:rPr lang="en-US" altLang="en-US" sz="2600" dirty="0"/>
              <a:t>enters into war with Japan (1904-1905)</a:t>
            </a:r>
          </a:p>
          <a:p>
            <a:r>
              <a:rPr lang="en-US" altLang="en-US" sz="2800" dirty="0"/>
              <a:t>Humiliating defeat exposes government weaknesses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938" y="1944731"/>
            <a:ext cx="5219700" cy="40353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505E-B44B-40E9-96B5-7916D7046978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6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800100"/>
          </a:xfrm>
        </p:spPr>
        <p:txBody>
          <a:bodyPr/>
          <a:lstStyle/>
          <a:p>
            <a:r>
              <a:rPr lang="en-US" dirty="0"/>
              <a:t>Revolution of 1905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4174" y="1559637"/>
            <a:ext cx="5199926" cy="487926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9145" y="438151"/>
            <a:ext cx="4995332" cy="6000750"/>
          </a:xfrm>
        </p:spPr>
        <p:txBody>
          <a:bodyPr>
            <a:noAutofit/>
          </a:bodyPr>
          <a:lstStyle/>
          <a:p>
            <a:r>
              <a:rPr lang="en-US" sz="2800" dirty="0"/>
              <a:t>Triggered by costly Russian defeat by Japan</a:t>
            </a:r>
          </a:p>
          <a:p>
            <a:r>
              <a:rPr lang="en-US" sz="2800" dirty="0"/>
              <a:t>Bloody Sunday massacre: unarmed workers shot down by government troops</a:t>
            </a:r>
          </a:p>
          <a:p>
            <a:r>
              <a:rPr lang="en-US" sz="2800" dirty="0"/>
              <a:t>Peasants seized landlords' property; workers formed soviets</a:t>
            </a:r>
          </a:p>
          <a:p>
            <a:r>
              <a:rPr lang="en-US" sz="2800" dirty="0"/>
              <a:t>Tsar forced to accept elected legislature, the </a:t>
            </a:r>
            <a:r>
              <a:rPr lang="en-US" sz="2800" dirty="0">
                <a:solidFill>
                  <a:srgbClr val="FFFF00"/>
                </a:solidFill>
              </a:rPr>
              <a:t>Duma</a:t>
            </a:r>
            <a:r>
              <a:rPr lang="en-US" sz="2800" dirty="0"/>
              <a:t>; did not end conflict</a:t>
            </a:r>
          </a:p>
        </p:txBody>
      </p:sp>
    </p:spTree>
    <p:extLst>
      <p:ext uri="{BB962C8B-B14F-4D97-AF65-F5344CB8AC3E}">
        <p14:creationId xmlns:p14="http://schemas.microsoft.com/office/powerpoint/2010/main" val="3658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C895F7-4E59-40FB-87DD-ACE47F94C1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B45F7-C03D-4F10-85CD-5690338E2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4C720E-710D-44F8-A8D7-2BAA61E18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0AFCE-ED31-4BFA-845D-197BF7CF1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8817" y="269854"/>
            <a:ext cx="8495786" cy="1153687"/>
          </a:xfrm>
        </p:spPr>
        <p:txBody>
          <a:bodyPr>
            <a:normAutofit/>
          </a:bodyPr>
          <a:lstStyle/>
          <a:p>
            <a:r>
              <a:rPr lang="en-US" dirty="0"/>
              <a:t>Opening and Reform of Japan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E2F7C-B679-4E7B-ADB3-7B754DEE6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6976" y="5255161"/>
            <a:ext cx="7197726" cy="1405467"/>
          </a:xfrm>
        </p:spPr>
        <p:txBody>
          <a:bodyPr>
            <a:normAutofit lnSpcReduction="10000"/>
          </a:bodyPr>
          <a:lstStyle/>
          <a:p>
            <a:r>
              <a:rPr lang="en-US" sz="2800" cap="none" dirty="0"/>
              <a:t>How did Japan’s transformation in the late nineteenth century compare to that of Russia and the Ottoman Empire?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14" y="499241"/>
            <a:ext cx="10131425" cy="935421"/>
          </a:xfrm>
        </p:spPr>
        <p:txBody>
          <a:bodyPr/>
          <a:lstStyle/>
          <a:p>
            <a:r>
              <a:rPr lang="en-US" dirty="0"/>
              <a:t>Ottoman Territory loss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2009" y="662152"/>
            <a:ext cx="5005550" cy="5770179"/>
          </a:xfrm>
        </p:spPr>
        <p:txBody>
          <a:bodyPr>
            <a:noAutofit/>
          </a:bodyPr>
          <a:lstStyle/>
          <a:p>
            <a:r>
              <a:rPr lang="en-US" sz="2800" dirty="0"/>
              <a:t>Lost </a:t>
            </a:r>
            <a:r>
              <a:rPr lang="en-US" sz="2800" dirty="0">
                <a:solidFill>
                  <a:srgbClr val="FFFF00"/>
                </a:solidFill>
              </a:rPr>
              <a:t>Caucasus</a:t>
            </a:r>
            <a:r>
              <a:rPr lang="en-US" sz="2800" dirty="0"/>
              <a:t> and central Asia to Russia; western frontiers to Austria; Balkan provinces to Greece and Serbia</a:t>
            </a:r>
          </a:p>
          <a:p>
            <a:r>
              <a:rPr lang="en-US" sz="2800" dirty="0"/>
              <a:t>Egypt gained autonomy after Napoleon's failed campaign in 1798</a:t>
            </a:r>
          </a:p>
          <a:p>
            <a:r>
              <a:rPr lang="en-US" sz="2800" dirty="0"/>
              <a:t>Egyptian general </a:t>
            </a:r>
            <a:r>
              <a:rPr lang="en-US" sz="2800" dirty="0">
                <a:solidFill>
                  <a:srgbClr val="FFFF00"/>
                </a:solidFill>
              </a:rPr>
              <a:t>Muhammad Ali </a:t>
            </a:r>
            <a:r>
              <a:rPr lang="en-US" sz="2800" dirty="0"/>
              <a:t>built a powerful, modern army</a:t>
            </a:r>
          </a:p>
          <a:p>
            <a:r>
              <a:rPr lang="en-US" sz="2800" dirty="0"/>
              <a:t>Ali's army threatened Ottomans, made Egypt an autonomous province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" y="1434662"/>
            <a:ext cx="6306207" cy="509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569844"/>
            <a:ext cx="10131425" cy="742122"/>
          </a:xfrm>
        </p:spPr>
        <p:txBody>
          <a:bodyPr/>
          <a:lstStyle/>
          <a:p>
            <a:r>
              <a:rPr lang="en-US" altLang="en-US" dirty="0"/>
              <a:t>Transformation of Japan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4071" y="1533832"/>
            <a:ext cx="10393156" cy="5024285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Japanese society in turmoil in early 19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century</a:t>
            </a:r>
          </a:p>
          <a:p>
            <a:pPr lvl="1"/>
            <a:r>
              <a:rPr lang="en-US" altLang="en-US" sz="3200" dirty="0"/>
              <a:t>Crop failures, famines, high taxes, inflation</a:t>
            </a:r>
          </a:p>
          <a:p>
            <a:pPr lvl="1"/>
            <a:r>
              <a:rPr lang="en-US" altLang="en-US" sz="3200" dirty="0"/>
              <a:t>Daimyo, samurai classes decline; peasants starve</a:t>
            </a:r>
          </a:p>
          <a:p>
            <a:r>
              <a:rPr lang="en-US" altLang="en-US" sz="3200" dirty="0"/>
              <a:t>Tokugawa government attempts reforms, 1841-1843</a:t>
            </a:r>
          </a:p>
          <a:p>
            <a:pPr lvl="1"/>
            <a:r>
              <a:rPr lang="en-US" altLang="en-US" sz="3200" dirty="0"/>
              <a:t>Cancelled daimyo and samurai debts</a:t>
            </a:r>
          </a:p>
          <a:p>
            <a:pPr lvl="1"/>
            <a:r>
              <a:rPr lang="en-US" altLang="en-US" sz="3200" dirty="0"/>
              <a:t>Abolished merchant guilds</a:t>
            </a:r>
          </a:p>
          <a:p>
            <a:pPr lvl="1"/>
            <a:r>
              <a:rPr lang="en-US" altLang="en-US" sz="3200" dirty="0"/>
              <a:t>Compelled peasants to return to cultivating rice</a:t>
            </a:r>
          </a:p>
          <a:p>
            <a:pPr lvl="1"/>
            <a:r>
              <a:rPr lang="en-US" altLang="en-US" sz="3200" dirty="0"/>
              <a:t>Reforms ineffective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E690-C4E9-4B38-8F46-8354925872DC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75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682" y="2396722"/>
            <a:ext cx="10131425" cy="1456267"/>
          </a:xfrm>
        </p:spPr>
        <p:txBody>
          <a:bodyPr/>
          <a:lstStyle/>
          <a:p>
            <a:r>
              <a:rPr lang="en-US" dirty="0"/>
              <a:t>Matthew Perry…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650" y="1"/>
            <a:ext cx="4656960" cy="6790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986" y="-9303"/>
            <a:ext cx="6802889" cy="6853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395" y="-53914"/>
            <a:ext cx="5455216" cy="386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1245" y="477078"/>
            <a:ext cx="10131425" cy="795130"/>
          </a:xfrm>
        </p:spPr>
        <p:txBody>
          <a:bodyPr/>
          <a:lstStyle/>
          <a:p>
            <a:r>
              <a:rPr lang="en-US" altLang="en-US" dirty="0"/>
              <a:t>Foreign Pressure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09252" y="477079"/>
            <a:ext cx="5910468" cy="589721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Foreign pressure for Japan to reverse long-standing closed door policy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U.S. in particular look for Pacific ports for whalers, merchants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Japan only allowed Dutch presence in Nagasaki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1853 Matthew Perry sails gunship up to Edo (Tokyo), forces Japanese to open port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Japan forced to accept unequal treaties with United States and other western countries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Sparks conservative Japanese reaction against Shogun, rally around Emperor in Kyoto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623" y="1904057"/>
            <a:ext cx="6056629" cy="38383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6718" y="6374297"/>
            <a:ext cx="551167" cy="377825"/>
          </a:xfrm>
        </p:spPr>
        <p:txBody>
          <a:bodyPr/>
          <a:lstStyle/>
          <a:p>
            <a:fld id="{B6115574-6195-4A0E-85AB-0263536B7367}" type="slidenum">
              <a:rPr lang="en-US" altLang="en-US"/>
              <a:pPr/>
              <a:t>42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3" y="2119896"/>
            <a:ext cx="6052528" cy="34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Meiji Restoration (1868)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42913" y="1864040"/>
            <a:ext cx="7197486" cy="438436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After brief civil war, Tokugawa armies defeated by dissident militia</a:t>
            </a:r>
          </a:p>
          <a:p>
            <a:r>
              <a:rPr lang="en-US" altLang="en-US" sz="2800" dirty="0"/>
              <a:t>The boy emperor Mutsuhito, or Meiji, regained authority</a:t>
            </a:r>
          </a:p>
          <a:p>
            <a:r>
              <a:rPr lang="en-US" altLang="en-US" sz="2800" dirty="0"/>
              <a:t>End of almost seven centuries of military rule in Japan</a:t>
            </a:r>
          </a:p>
          <a:p>
            <a:r>
              <a:rPr lang="en-US" altLang="en-US" sz="2800" dirty="0"/>
              <a:t>Goals of prosperity and strength: “rich country, strong army”</a:t>
            </a:r>
          </a:p>
          <a:p>
            <a:r>
              <a:rPr lang="en-US" altLang="en-US" sz="2800" dirty="0"/>
              <a:t>Resolved to learn western technology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39296" y="774717"/>
            <a:ext cx="3649122" cy="547368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D4E2-1F28-4E8D-80E8-E4A9C6D44EC0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77619" y="974519"/>
            <a:ext cx="10131425" cy="1020417"/>
          </a:xfrm>
        </p:spPr>
        <p:txBody>
          <a:bodyPr/>
          <a:lstStyle/>
          <a:p>
            <a:r>
              <a:rPr lang="en-US" altLang="en-US" dirty="0"/>
              <a:t>Meiji Reforms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77619" y="1192696"/>
            <a:ext cx="6437519" cy="5479773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Travelers venture to U.S., Europe (especially Germany)</a:t>
            </a:r>
          </a:p>
          <a:p>
            <a:pPr lvl="1"/>
            <a:r>
              <a:rPr lang="en-US" altLang="en-US" sz="2800" dirty="0"/>
              <a:t>Argue for adoption of western legal proceedings, technology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1829023"/>
            <a:ext cx="4943475" cy="39889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8B1FC-B3F8-437F-83B8-93F1E0CCE732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2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F6A9299-1D12-47E2-9DD4-03342553C4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DBDB00-F1E9-49E6-B3E1-C0AFC7D37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751" y="148788"/>
            <a:ext cx="4094631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Abolition of the feudal order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B8355-D883-4AFE-9508-AF3B0435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9513" y="1747969"/>
            <a:ext cx="4449504" cy="469780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/>
            <a:r>
              <a:rPr lang="en-US" altLang="en-US" sz="2800" dirty="0"/>
              <a:t>Meiji government reorganized districts to break up old feudal domains</a:t>
            </a:r>
          </a:p>
          <a:p>
            <a:pPr lvl="0"/>
            <a:r>
              <a:rPr lang="en-US" altLang="en-US" sz="2800" dirty="0"/>
              <a:t>Removes privileges for daimyo, samurai</a:t>
            </a:r>
          </a:p>
          <a:p>
            <a:r>
              <a:rPr lang="en-US" altLang="en-US" sz="2800" dirty="0"/>
              <a:t>Conscript army replaces samurai mercenaries</a:t>
            </a:r>
          </a:p>
          <a:p>
            <a:r>
              <a:rPr lang="en-US" altLang="en-US" sz="2800" dirty="0"/>
              <a:t>Samurai rebellion crushed by new national army (1877)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306BB9-F42E-4BB7-A60C-C5EE681D04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26" y="1169232"/>
            <a:ext cx="7077005" cy="4871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14E814-39A8-42C0-92C2-7ACF38408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3" y="1122759"/>
            <a:ext cx="7127938" cy="49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FCED-AB4E-4107-AC46-713E18C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44" y="338666"/>
            <a:ext cx="11136513" cy="1456267"/>
          </a:xfrm>
        </p:spPr>
        <p:txBody>
          <a:bodyPr/>
          <a:lstStyle/>
          <a:p>
            <a:pPr algn="r"/>
            <a:r>
              <a:rPr lang="en-US" dirty="0"/>
              <a:t>Revamping tax system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96417A-8D39-43C7-B53B-86512990A2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035" y="338666"/>
            <a:ext cx="5415964" cy="611685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7DADA-7C7A-4B4A-BE29-63EA3ECCC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4296" y="1969789"/>
            <a:ext cx="5605669" cy="3649133"/>
          </a:xfrm>
        </p:spPr>
        <p:txBody>
          <a:bodyPr/>
          <a:lstStyle/>
          <a:p>
            <a:pPr lvl="0"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Converted grain taxes to a fixed money tax: more reliable income for state</a:t>
            </a:r>
          </a:p>
          <a:p>
            <a:pPr lvl="0"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Assessed taxes on potential productivity of arable land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DF6A9299-1D12-47E2-9DD4-03342553C4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20E731-D8C5-4541-A749-46E70AC740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07321" y="108072"/>
            <a:ext cx="4244769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/>
              <a:t>Constitutional Government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807322" y="1716196"/>
            <a:ext cx="4244770" cy="486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400" dirty="0"/>
              <a:t>Constitutional government, the emperor's "gift" to the people in 1889</a:t>
            </a:r>
          </a:p>
          <a:p>
            <a:r>
              <a:rPr lang="en-US" altLang="en-US" sz="2400" dirty="0"/>
              <a:t>Emperor remained supreme, limited the rights of the people</a:t>
            </a:r>
          </a:p>
          <a:p>
            <a:r>
              <a:rPr lang="en-US" altLang="en-US" sz="2400" dirty="0"/>
              <a:t>Conservative: only 5 % of male population allowed to vote in 1890 election</a:t>
            </a:r>
          </a:p>
          <a:p>
            <a:r>
              <a:rPr lang="en-US" sz="2400" dirty="0"/>
              <a:t>Legislature, the Diet, was an opportunity for debate and dissent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2917" y="6391687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70BF058-8AA1-4C0E-AD15-B4896CCF8A5E}" type="slidenum">
              <a:rPr lang="en-US" altLang="en-US"/>
              <a:pPr defTabSz="914400">
                <a:spcAft>
                  <a:spcPts val="600"/>
                </a:spcAft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9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B8636-F90C-4B17-BCD1-EC0414FD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6" y="145774"/>
            <a:ext cx="10131425" cy="1456267"/>
          </a:xfrm>
        </p:spPr>
        <p:txBody>
          <a:bodyPr/>
          <a:lstStyle/>
          <a:p>
            <a:r>
              <a:rPr lang="en-US" altLang="en-US" dirty="0">
                <a:solidFill>
                  <a:prstClr val="white"/>
                </a:solidFill>
              </a:rPr>
              <a:t>Economic reforms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A4E9-383B-4B3C-B6E3-296A0184A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236" y="1351720"/>
            <a:ext cx="5807764" cy="5221357"/>
          </a:xfrm>
        </p:spPr>
        <p:txBody>
          <a:bodyPr>
            <a:normAutofit fontScale="92500"/>
          </a:bodyPr>
          <a:lstStyle/>
          <a:p>
            <a:pPr lvl="0"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Rapid industrialization</a:t>
            </a:r>
          </a:p>
          <a:p>
            <a:pPr lvl="0"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Transportation: railroads, telegraph, steamships</a:t>
            </a:r>
          </a:p>
          <a:p>
            <a:pPr lvl="0"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Education: universal primary and secondary; competitive universities</a:t>
            </a:r>
          </a:p>
          <a:p>
            <a:pPr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Dramatic improvement in literacy rates</a:t>
            </a:r>
          </a:p>
          <a:p>
            <a:pPr lvl="0"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Industry: privately owned</a:t>
            </a:r>
          </a:p>
          <a:p>
            <a:pPr lvl="1">
              <a:buClr>
                <a:prstClr val="white"/>
              </a:buClr>
            </a:pPr>
            <a:r>
              <a:rPr lang="en-US" altLang="en-US" sz="2800" i="1" dirty="0">
                <a:solidFill>
                  <a:prstClr val="white"/>
                </a:solidFill>
              </a:rPr>
              <a:t>zaibatsu</a:t>
            </a:r>
            <a:r>
              <a:rPr lang="en-US" altLang="en-US" sz="2800" dirty="0">
                <a:solidFill>
                  <a:prstClr val="white"/>
                </a:solidFill>
              </a:rPr>
              <a:t>, powerful financial cliques develop</a:t>
            </a:r>
          </a:p>
          <a:p>
            <a:pPr lvl="1"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government controlled arms industry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B1706F-9B54-49FB-9C0B-4397F4D4DE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966" y="1721962"/>
            <a:ext cx="5638798" cy="42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DC8A-9C19-4D96-A9FC-1EF93BB6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97" y="301487"/>
            <a:ext cx="10131425" cy="1063488"/>
          </a:xfrm>
        </p:spPr>
        <p:txBody>
          <a:bodyPr/>
          <a:lstStyle/>
          <a:p>
            <a:r>
              <a:rPr lang="en-US" dirty="0"/>
              <a:t>Consequences of economic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DFB-7F05-4C70-9C65-FCA521090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774" y="1364975"/>
            <a:ext cx="5449955" cy="5191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NEGATIVE</a:t>
            </a:r>
          </a:p>
          <a:p>
            <a:r>
              <a:rPr lang="en-US" sz="2800" dirty="0"/>
              <a:t>Costs borne by Japanese people</a:t>
            </a:r>
          </a:p>
          <a:p>
            <a:r>
              <a:rPr lang="en-US" sz="2800" dirty="0"/>
              <a:t>Land tax cost peasants 40-50% of crop yield - provided 90 percent of state revenue!</a:t>
            </a:r>
          </a:p>
          <a:p>
            <a:r>
              <a:rPr lang="en-US" sz="2800" dirty="0"/>
              <a:t>Peasant uprisings crushed; little done to alleviate suffering</a:t>
            </a:r>
          </a:p>
          <a:p>
            <a:r>
              <a:rPr lang="en-US" sz="2800" dirty="0"/>
              <a:t>Labor movement also crushed; Meiji law treated unions and strikes as criminal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A198D-8F75-440F-8B1B-63412FF48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9894" y="1364975"/>
            <a:ext cx="4995332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POSITIVE</a:t>
            </a:r>
          </a:p>
          <a:p>
            <a:r>
              <a:rPr lang="en-US" sz="2800" dirty="0"/>
              <a:t>Japan became an industrial power in </a:t>
            </a:r>
            <a:r>
              <a:rPr lang="en-US" sz="2800" u="sng" dirty="0"/>
              <a:t>a single generation</a:t>
            </a:r>
          </a:p>
          <a:p>
            <a:r>
              <a:rPr lang="en-US" sz="2800" dirty="0"/>
              <a:t>Ended unequal treaties in 1899</a:t>
            </a:r>
          </a:p>
          <a:p>
            <a:r>
              <a:rPr lang="en-US" sz="2800" dirty="0"/>
              <a:t>Defeated China in 1895 and Russia in 1904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733" y="41368"/>
            <a:ext cx="10131425" cy="1456267"/>
          </a:xfrm>
        </p:spPr>
        <p:txBody>
          <a:bodyPr/>
          <a:lstStyle/>
          <a:p>
            <a:r>
              <a:rPr lang="en-US" altLang="en-US" dirty="0"/>
              <a:t>Ottoman Economy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651814" y="41368"/>
            <a:ext cx="5318352" cy="6816631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Less trade throughout empire as Europeans shifted to the Atlantic Ocean basin</a:t>
            </a:r>
          </a:p>
          <a:p>
            <a:r>
              <a:rPr lang="en-US" altLang="en-US" sz="2800" dirty="0"/>
              <a:t>Exported raw materials, imported European manufactured goods</a:t>
            </a:r>
          </a:p>
          <a:p>
            <a:r>
              <a:rPr lang="en-US" altLang="en-US" sz="2800" dirty="0"/>
              <a:t>Heavily depended on foreign loans; HALF of revenues paid to loan interest!</a:t>
            </a:r>
          </a:p>
          <a:p>
            <a:r>
              <a:rPr lang="en-US" altLang="en-US" sz="2800" dirty="0"/>
              <a:t>Foreigners began to administer the debts of the Ottoman state by 1882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1834" y="1356894"/>
            <a:ext cx="6027741" cy="488997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E2EF-335E-4451-8F98-158F23EA10A4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FB946D-2326-449B-B771-9EDB01C8D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24A0EC-9334-468D-849F-BF1FF8C6FF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FFC263-7EB0-4842-BE9B-3176A41A7E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30294-ACEC-4539-99CD-FCD70FDE20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6" y="638929"/>
            <a:ext cx="10913949" cy="55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C895F7-4E59-40FB-87DD-ACE47F94C1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B45F7-C03D-4F10-85CD-5690338E2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4C720E-710D-44F8-A8D7-2BAA61E181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0AFCE-ED31-4BFA-845D-197BF7CF1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1096" y="269854"/>
            <a:ext cx="8323507" cy="1153687"/>
          </a:xfrm>
        </p:spPr>
        <p:txBody>
          <a:bodyPr>
            <a:normAutofit fontScale="90000"/>
          </a:bodyPr>
          <a:lstStyle/>
          <a:p>
            <a:r>
              <a:rPr lang="en-US" dirty="0"/>
              <a:t>Opening and Reform of Japan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E2F7C-B679-4E7B-ADB3-7B754DEE6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6976" y="5255161"/>
            <a:ext cx="7197726" cy="1405467"/>
          </a:xfrm>
        </p:spPr>
        <p:txBody>
          <a:bodyPr>
            <a:normAutofit lnSpcReduction="10000"/>
          </a:bodyPr>
          <a:lstStyle/>
          <a:p>
            <a:r>
              <a:rPr lang="en-US" sz="2800" cap="none" dirty="0"/>
              <a:t>How did Japan’s transformation in the late nineteenth century compare to that of Russia and the Ottoman Empire?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935421"/>
          </a:xfrm>
        </p:spPr>
        <p:txBody>
          <a:bodyPr/>
          <a:lstStyle/>
          <a:p>
            <a:r>
              <a:rPr lang="en-US" b="1" dirty="0"/>
              <a:t>Ottoman empire, Russia, China, and Japan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999680"/>
              </p:ext>
            </p:extLst>
          </p:nvPr>
        </p:nvGraphicFramePr>
        <p:xfrm>
          <a:off x="575442" y="1684338"/>
          <a:ext cx="11138337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2779">
                  <a:extLst>
                    <a:ext uri="{9D8B030D-6E8A-4147-A177-3AD203B41FA5}">
                      <a16:colId xmlns:a16="http://schemas.microsoft.com/office/drawing/2014/main" val="1581201085"/>
                    </a:ext>
                  </a:extLst>
                </a:gridCol>
                <a:gridCol w="3712779">
                  <a:extLst>
                    <a:ext uri="{9D8B030D-6E8A-4147-A177-3AD203B41FA5}">
                      <a16:colId xmlns:a16="http://schemas.microsoft.com/office/drawing/2014/main" val="85748566"/>
                    </a:ext>
                  </a:extLst>
                </a:gridCol>
                <a:gridCol w="3712779">
                  <a:extLst>
                    <a:ext uri="{9D8B030D-6E8A-4147-A177-3AD203B41FA5}">
                      <a16:colId xmlns:a16="http://schemas.microsoft.com/office/drawing/2014/main" val="3167037769"/>
                    </a:ext>
                  </a:extLst>
                </a:gridCol>
              </a:tblGrid>
              <a:tr h="5772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Common Problems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Reform Efforts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Different</a:t>
                      </a:r>
                      <a:r>
                        <a:rPr lang="en-US" sz="2800" baseline="0" dirty="0"/>
                        <a:t> Results of Reforms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9526605"/>
                  </a:ext>
                </a:extLst>
              </a:tr>
              <a:tr h="270452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Military weakness, vulnerability to foreign threats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weakness due to economic problems, financial difficulties, and corruption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Attempts at political and educational reform and at industrialization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Utilization of Western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Clash of conservative and liberal ideologies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Ottoman empire, Russia, and China unsuccessful; societies on the verge of collapse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Reform in Japan was more thorough; Japan emerged as an industrial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540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7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1E5586-8BB5-40F6-96C3-2E87DD7CE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FABD8D-240E-4B0D-ACB3-6C09D9C2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805" y="1354668"/>
            <a:ext cx="8204391" cy="2346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Capitulate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06E63-41A8-4C44-A024-AF7E49D61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137" y="3940629"/>
            <a:ext cx="7197726" cy="12409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To cease to resist an opponent or an unwelcome demand; surrender.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832D40-B9E2-4CE7-9E0A-B35591EA2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7B3F-128E-41A1-A0C0-2025029A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40904"/>
          </a:xfrm>
        </p:spPr>
        <p:txBody>
          <a:bodyPr/>
          <a:lstStyle/>
          <a:p>
            <a:r>
              <a:rPr lang="en-US" dirty="0"/>
              <a:t>Nations with Ottoman capitulation treaties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6A1FA-0533-4C63-A16D-6A667BB89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550506"/>
            <a:ext cx="4995334" cy="5128590"/>
          </a:xfrm>
        </p:spPr>
        <p:txBody>
          <a:bodyPr>
            <a:normAutofit/>
          </a:bodyPr>
          <a:lstStyle/>
          <a:p>
            <a:r>
              <a:rPr lang="en-US" sz="2400" dirty="0"/>
              <a:t>Venice (1454)</a:t>
            </a:r>
          </a:p>
          <a:p>
            <a:r>
              <a:rPr lang="en-US" sz="2400" dirty="0"/>
              <a:t>France (1535, 1673, 1740)</a:t>
            </a:r>
          </a:p>
          <a:p>
            <a:r>
              <a:rPr lang="en-US" sz="2400" dirty="0"/>
              <a:t>England / Britain (1579, 1675, 1809)</a:t>
            </a:r>
          </a:p>
          <a:p>
            <a:r>
              <a:rPr lang="en-US" sz="2400" dirty="0"/>
              <a:t>Netherlands (1612, 1634, 1680)</a:t>
            </a:r>
          </a:p>
          <a:p>
            <a:r>
              <a:rPr lang="en-US" sz="2400" dirty="0"/>
              <a:t>Austria (1615)</a:t>
            </a:r>
          </a:p>
          <a:p>
            <a:r>
              <a:rPr lang="en-US" sz="2400" dirty="0"/>
              <a:t>Russia (1711, 1783)</a:t>
            </a:r>
          </a:p>
          <a:p>
            <a:r>
              <a:rPr lang="en-US" sz="2400" dirty="0"/>
              <a:t>Sweden (1737)</a:t>
            </a:r>
          </a:p>
          <a:p>
            <a:r>
              <a:rPr lang="en-US" sz="2400" dirty="0"/>
              <a:t>Sardinia (1740, 1825)</a:t>
            </a:r>
          </a:p>
          <a:p>
            <a:r>
              <a:rPr lang="en-US" sz="2400" dirty="0"/>
              <a:t>Denmark (1746 or 1756)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61C9A-A5CD-4FD4-914A-8E31F71A4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5" y="1550505"/>
            <a:ext cx="4995332" cy="5128590"/>
          </a:xfrm>
        </p:spPr>
        <p:txBody>
          <a:bodyPr>
            <a:normAutofit/>
          </a:bodyPr>
          <a:lstStyle/>
          <a:p>
            <a:r>
              <a:rPr lang="en-US" sz="2400" dirty="0"/>
              <a:t>Prussia (1761)</a:t>
            </a:r>
          </a:p>
          <a:p>
            <a:r>
              <a:rPr lang="en-US" sz="2400" dirty="0"/>
              <a:t>Spain (1782)</a:t>
            </a:r>
          </a:p>
          <a:p>
            <a:r>
              <a:rPr lang="en-US" sz="2400" dirty="0"/>
              <a:t>United States (1830)</a:t>
            </a:r>
          </a:p>
          <a:p>
            <a:r>
              <a:rPr lang="en-US" sz="2400" dirty="0"/>
              <a:t>Belgium (1838)</a:t>
            </a:r>
          </a:p>
          <a:p>
            <a:r>
              <a:rPr lang="en-US" sz="2400" dirty="0"/>
              <a:t>Hanseatic League (1839)</a:t>
            </a:r>
          </a:p>
          <a:p>
            <a:r>
              <a:rPr lang="en-US" sz="2400" dirty="0"/>
              <a:t>Portugal (1843)</a:t>
            </a:r>
          </a:p>
          <a:p>
            <a:r>
              <a:rPr lang="en-US" sz="2400" dirty="0"/>
              <a:t>Greece (1854 or 1855)</a:t>
            </a:r>
          </a:p>
          <a:p>
            <a:r>
              <a:rPr lang="en-US" sz="2400" dirty="0"/>
              <a:t>Brazil (1858)</a:t>
            </a:r>
          </a:p>
          <a:p>
            <a:r>
              <a:rPr lang="en-US" sz="2400" dirty="0"/>
              <a:t>Bavaria (1870)</a:t>
            </a:r>
          </a:p>
        </p:txBody>
      </p:sp>
    </p:spTree>
    <p:extLst>
      <p:ext uri="{BB962C8B-B14F-4D97-AF65-F5344CB8AC3E}">
        <p14:creationId xmlns:p14="http://schemas.microsoft.com/office/powerpoint/2010/main" val="33957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6388"/>
            <a:ext cx="11810999" cy="1551516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"capitulations": </a:t>
            </a:r>
            <a:r>
              <a:rPr lang="en-US" altLang="en-US" dirty="0">
                <a:solidFill>
                  <a:prstClr val="white"/>
                </a:solidFill>
              </a:rPr>
              <a:t>European domination of Ottoman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2" y="1875366"/>
            <a:ext cx="6941652" cy="4182533"/>
          </a:xfrm>
        </p:spPr>
        <p:txBody>
          <a:bodyPr>
            <a:noAutofit/>
          </a:bodyPr>
          <a:lstStyle/>
          <a:p>
            <a:pPr>
              <a:buClr>
                <a:prstClr val="white"/>
              </a:buClr>
            </a:pPr>
            <a:r>
              <a:rPr lang="en-US" altLang="en-US" sz="2800" dirty="0">
                <a:solidFill>
                  <a:srgbClr val="FFFF00"/>
                </a:solidFill>
              </a:rPr>
              <a:t>Extraterritoriality</a:t>
            </a:r>
            <a:r>
              <a:rPr lang="en-US" altLang="en-US" sz="2800" dirty="0">
                <a:solidFill>
                  <a:prstClr val="white"/>
                </a:solidFill>
              </a:rPr>
              <a:t>: Europeans exempt from Ottoman law within the empire</a:t>
            </a:r>
          </a:p>
          <a:p>
            <a:pPr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Could operate tax-free, levy their own duties in Ottoman ports</a:t>
            </a:r>
          </a:p>
          <a:p>
            <a:pPr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Deprived empire of desperately needed income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1729" y="1088238"/>
            <a:ext cx="4157870" cy="5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5228" y="218661"/>
            <a:ext cx="10131425" cy="781877"/>
          </a:xfrm>
        </p:spPr>
        <p:txBody>
          <a:bodyPr/>
          <a:lstStyle/>
          <a:p>
            <a:r>
              <a:rPr lang="en-US" altLang="en-US" dirty="0"/>
              <a:t>Early Reforms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35228" y="1497496"/>
            <a:ext cx="6563138" cy="4625007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Attempts to reform taxation, increase agricultural output, and reduce corruption</a:t>
            </a:r>
          </a:p>
          <a:p>
            <a:pPr lvl="1"/>
            <a:r>
              <a:rPr lang="en-US" altLang="en-US" sz="2800" dirty="0"/>
              <a:t>Sultan Selim III (r. 1789-1807) remodeled army on European lines</a:t>
            </a:r>
          </a:p>
          <a:p>
            <a:pPr lvl="1"/>
            <a:r>
              <a:rPr lang="en-US" altLang="en-US" sz="2800" dirty="0"/>
              <a:t>Janissaries revolt, kill new troops, imprison Sultan</a:t>
            </a:r>
          </a:p>
          <a:p>
            <a:r>
              <a:rPr lang="en-US" altLang="en-US" sz="2800" dirty="0"/>
              <a:t>Sultan Mahmud II (r. 1808-1839) attempts same, has Janissaries massacred </a:t>
            </a:r>
          </a:p>
          <a:p>
            <a:pPr lvl="1"/>
            <a:r>
              <a:rPr lang="en-US" altLang="en-US" sz="2800" dirty="0"/>
              <a:t>Also reforms schools, taxation, builds telegraph, postal service; introduces fez to military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4956" y="318052"/>
            <a:ext cx="4558748" cy="609060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0428-C152-4DFA-9E18-B49FA1A72608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8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2265</Words>
  <Application>Microsoft Office PowerPoint</Application>
  <PresentationFormat>Widescreen</PresentationFormat>
  <Paragraphs>296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Celestial</vt:lpstr>
      <vt:lpstr>What do you mean, “We should have industrialized!?” (and other reactions to the modern economy)</vt:lpstr>
      <vt:lpstr>Ottoman Empire</vt:lpstr>
      <vt:lpstr>Ottoman Decline</vt:lpstr>
      <vt:lpstr>Ottoman Territory loss</vt:lpstr>
      <vt:lpstr>Ottoman Economy</vt:lpstr>
      <vt:lpstr>Capitulate</vt:lpstr>
      <vt:lpstr>Nations with Ottoman capitulation treaties</vt:lpstr>
      <vt:lpstr>"capitulations": European domination of Ottoman economy</vt:lpstr>
      <vt:lpstr>Early Reforms </vt:lpstr>
      <vt:lpstr>Tanzimat (“Reorganization”) Era, 1839-1876</vt:lpstr>
      <vt:lpstr>Opposition to Tanzimat reforms</vt:lpstr>
      <vt:lpstr>REFORM: From Liberal to repressive</vt:lpstr>
      <vt:lpstr>The Young Turk Era: after 1889, an active body of opposition</vt:lpstr>
      <vt:lpstr>Young Turk Rule</vt:lpstr>
      <vt:lpstr>Wrap up:</vt:lpstr>
      <vt:lpstr>The Decline and Reform of the Qing</vt:lpstr>
      <vt:lpstr>Chinese restrictions on British trade</vt:lpstr>
      <vt:lpstr>Opium Factory</vt:lpstr>
      <vt:lpstr>The Opium War (1839-1842)</vt:lpstr>
      <vt:lpstr>Unequal Treaties</vt:lpstr>
      <vt:lpstr>The Taiping Rebellion (1850-1864)</vt:lpstr>
      <vt:lpstr>Taiping (“Great Peace”) Platform</vt:lpstr>
      <vt:lpstr>Taiping Defeat</vt:lpstr>
      <vt:lpstr>The Self-Strengthening Movement (1860-1895)</vt:lpstr>
      <vt:lpstr>Spheres of Influence</vt:lpstr>
      <vt:lpstr>Hundred Days Reforms (1898)</vt:lpstr>
      <vt:lpstr>The Boxer Rebellion</vt:lpstr>
      <vt:lpstr>Boxers</vt:lpstr>
      <vt:lpstr>Death of the Dowager Empress</vt:lpstr>
      <vt:lpstr>The Decline and Reform of the Qing</vt:lpstr>
      <vt:lpstr>Decline and Reform in Russia</vt:lpstr>
      <vt:lpstr>The Russian Empire in Decline</vt:lpstr>
      <vt:lpstr>The Crimean War, 1853-1856</vt:lpstr>
      <vt:lpstr>Reform: Emancipation of the Serfs (1861)</vt:lpstr>
      <vt:lpstr>Industrialization in Russia</vt:lpstr>
      <vt:lpstr>Russian Repression</vt:lpstr>
      <vt:lpstr>Radicalization</vt:lpstr>
      <vt:lpstr>Revolution of 1905</vt:lpstr>
      <vt:lpstr>Opening and Reform of Japan</vt:lpstr>
      <vt:lpstr>Transformation of Japan</vt:lpstr>
      <vt:lpstr>Matthew Perry…</vt:lpstr>
      <vt:lpstr>Foreign Pressure</vt:lpstr>
      <vt:lpstr>The Meiji Restoration (1868)</vt:lpstr>
      <vt:lpstr>Meiji Reforms</vt:lpstr>
      <vt:lpstr>Abolition of the feudal order</vt:lpstr>
      <vt:lpstr>Revamping tax system</vt:lpstr>
      <vt:lpstr>Constitutional Government</vt:lpstr>
      <vt:lpstr>Economic reforms </vt:lpstr>
      <vt:lpstr>Consequences of economic development </vt:lpstr>
      <vt:lpstr>PowerPoint Presentation</vt:lpstr>
      <vt:lpstr>Opening and Reform of Japan</vt:lpstr>
      <vt:lpstr>Ottoman empire, Russia, China, and Japan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mean, “We should have industrialized!?” (and other reactions to the modern economy)</dc:title>
  <dc:creator>Jeannine Meis</dc:creator>
  <cp:lastModifiedBy>Jeannine Meis</cp:lastModifiedBy>
  <cp:revision>5</cp:revision>
  <dcterms:created xsi:type="dcterms:W3CDTF">2020-02-06T11:45:44Z</dcterms:created>
  <dcterms:modified xsi:type="dcterms:W3CDTF">2020-02-09T13:26:44Z</dcterms:modified>
</cp:coreProperties>
</file>