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1" r:id="rId13"/>
    <p:sldId id="272" r:id="rId14"/>
    <p:sldId id="274" r:id="rId15"/>
    <p:sldId id="275" r:id="rId16"/>
    <p:sldId id="276" r:id="rId17"/>
    <p:sldId id="277" r:id="rId18"/>
    <p:sldId id="284" r:id="rId19"/>
    <p:sldId id="279" r:id="rId20"/>
    <p:sldId id="280" r:id="rId21"/>
    <p:sldId id="281" r:id="rId22"/>
    <p:sldId id="282" r:id="rId23"/>
    <p:sldId id="283" r:id="rId24"/>
    <p:sldId id="285" r:id="rId25"/>
    <p:sldId id="286" r:id="rId26"/>
    <p:sldId id="288" r:id="rId27"/>
    <p:sldId id="289" r:id="rId28"/>
    <p:sldId id="29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d.ted.com/on/IZqszXUD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863069B4-9F33-422F-AC86-701A8E85B40B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76939" y="4306957"/>
            <a:ext cx="9145795" cy="1099930"/>
          </a:xfrm>
        </p:spPr>
        <p:txBody>
          <a:bodyPr/>
          <a:lstStyle/>
          <a:p>
            <a:r>
              <a:rPr lang="en-US" altLang="en-US" b="1" dirty="0"/>
              <a:t>Africa and the Atlantic World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924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609601"/>
            <a:ext cx="10131425" cy="61715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Islam in Sub-Saharan Africa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F2C6361-D969-46B3-BBC9-203D29628B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2301488"/>
            <a:ext cx="4995863" cy="332976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1B5613-3F3F-4F05-911B-FC14003A3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2647" y="1337733"/>
            <a:ext cx="4995332" cy="5181600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Pre-Islamic paganism, ancestor worship</a:t>
            </a:r>
          </a:p>
          <a:p>
            <a:r>
              <a:rPr lang="en-US" altLang="en-US" sz="2800" dirty="0"/>
              <a:t>Islam develops in commercial centers</a:t>
            </a:r>
          </a:p>
          <a:p>
            <a:pPr lvl="1"/>
            <a:r>
              <a:rPr lang="en-US" altLang="en-US" sz="2600" dirty="0"/>
              <a:t>African traditions and beliefs blended into Islam</a:t>
            </a:r>
          </a:p>
          <a:p>
            <a:pPr lvl="1"/>
            <a:r>
              <a:rPr lang="en-US" altLang="en-US" sz="2600" dirty="0"/>
              <a:t>Gender relations, standards of female modesty</a:t>
            </a:r>
          </a:p>
          <a:p>
            <a:r>
              <a:rPr lang="en-US" altLang="en-US" sz="2800" dirty="0"/>
              <a:t>Timbuktu becomes major center of Islamic scholarship by 16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9AC-61D9-45E2-99BE-543F970EE79D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D02CF-70A3-4952-8B84-D8A687643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0835"/>
            <a:ext cx="6501611" cy="366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Social Change in Early Modern Africa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33554" y="2143654"/>
            <a:ext cx="4995334" cy="3649134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200" dirty="0"/>
              <a:t>Trade with Europeans brings new goods to Africa</a:t>
            </a:r>
          </a:p>
          <a:p>
            <a:r>
              <a:rPr lang="en-US" altLang="en-US" sz="3200" dirty="0"/>
              <a:t>New crops from Americas</a:t>
            </a:r>
          </a:p>
          <a:p>
            <a:pPr lvl="1"/>
            <a:r>
              <a:rPr lang="en-US" altLang="en-US" sz="2800" dirty="0"/>
              <a:t>Manioc becomes staple bread flour</a:t>
            </a:r>
          </a:p>
          <a:p>
            <a:r>
              <a:rPr lang="en-US" altLang="en-US" sz="3200" dirty="0"/>
              <a:t>Increased food supply boosts population growth despite slave trade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C6A4-B793-423B-AA60-0D19B1D56466}" type="slidenum">
              <a:rPr lang="en-US" altLang="en-US"/>
              <a:pPr/>
              <a:t>11</a:t>
            </a:fld>
            <a:endParaRPr lang="en-US" altLang="en-US"/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5108989"/>
              </p:ext>
            </p:extLst>
          </p:nvPr>
        </p:nvGraphicFramePr>
        <p:xfrm>
          <a:off x="5751513" y="2263901"/>
          <a:ext cx="6187113" cy="340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Chart" r:id="rId3" imgW="8229552" imgH="4533908" progId="MSGraph.Chart.8">
                  <p:embed followColorScheme="full"/>
                </p:oleObj>
              </mc:Choice>
              <mc:Fallback>
                <p:oleObj name="Chart" r:id="rId3" imgW="8229552" imgH="4533908" progId="MSGraph.Chart.8">
                  <p:embed followColorScheme="full"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1513" y="2263901"/>
                        <a:ext cx="6187113" cy="340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191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E0FCE-7918-41A7-B4A8-E6063ADEFF0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Foundations of the Slave Trade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Distinct from Asian, European slavery</a:t>
            </a:r>
          </a:p>
          <a:p>
            <a:pPr lvl="1"/>
            <a:r>
              <a:rPr lang="en-US" altLang="en-US" sz="2800" dirty="0"/>
              <a:t>No private property, therefore wealth defined by human labor potential, not land</a:t>
            </a:r>
          </a:p>
          <a:p>
            <a:pPr lvl="1"/>
            <a:r>
              <a:rPr lang="en-US" altLang="en-US" sz="2800" dirty="0"/>
              <a:t>Slaves often assimilated into owner’s clan</a:t>
            </a:r>
          </a:p>
          <a:p>
            <a:r>
              <a:rPr lang="en-US" altLang="en-US" sz="3200" dirty="0"/>
              <a:t>African slavery dates to antiquity</a:t>
            </a:r>
          </a:p>
          <a:p>
            <a:pPr lvl="1"/>
            <a:r>
              <a:rPr lang="en-US" altLang="en-US" sz="2800" dirty="0"/>
              <a:t>War captives, criminals, people expelled from clans </a:t>
            </a:r>
          </a:p>
        </p:txBody>
      </p:sp>
    </p:spTree>
    <p:extLst>
      <p:ext uri="{BB962C8B-B14F-4D97-AF65-F5344CB8AC3E}">
        <p14:creationId xmlns:p14="http://schemas.microsoft.com/office/powerpoint/2010/main" val="363644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38539" y="317250"/>
            <a:ext cx="10131425" cy="1456267"/>
          </a:xfrm>
        </p:spPr>
        <p:txBody>
          <a:bodyPr/>
          <a:lstStyle/>
          <a:p>
            <a:r>
              <a:rPr lang="en-US" altLang="en-US" dirty="0"/>
              <a:t>The Islamic Slave Trade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31304" y="1616766"/>
            <a:ext cx="5349832" cy="492398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Dramatic expansion of slave trade with Arab traders</a:t>
            </a:r>
          </a:p>
          <a:p>
            <a:r>
              <a:rPr lang="en-US" altLang="en-US" sz="2800" dirty="0"/>
              <a:t>New slaves acquired by raiding villages, selling on Swahili coast</a:t>
            </a:r>
          </a:p>
          <a:p>
            <a:r>
              <a:rPr lang="en-US" altLang="en-US" sz="2800" dirty="0"/>
              <a:t>Arab traders depend on African infrastructure to maintain supply</a:t>
            </a:r>
          </a:p>
          <a:p>
            <a:r>
              <a:rPr lang="en-US" altLang="en-US" sz="2800" dirty="0"/>
              <a:t>European demand on west coast causes demand to rise again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2DCB63D-94CF-49A6-AB79-939B8116A7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5497" y="1773517"/>
            <a:ext cx="5967964" cy="466644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A438-AF97-4397-8A43-0EEBEE18ADE3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124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0"/>
            <a:ext cx="10131425" cy="1456267"/>
          </a:xfrm>
        </p:spPr>
        <p:txBody>
          <a:bodyPr/>
          <a:lstStyle/>
          <a:p>
            <a:r>
              <a:rPr lang="en-US" altLang="en-US" dirty="0"/>
              <a:t>The Early Slave Trade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1E0CCD3-48B8-4C7B-83B4-88B959BDD0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1347" y="1724554"/>
            <a:ext cx="5889419" cy="43349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2D9695-C74A-44FF-B692-DDAE4C7A8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5321" y="384312"/>
            <a:ext cx="4995332" cy="5247861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Portuguese raid west African coast in 1441, take 12 men</a:t>
            </a:r>
          </a:p>
          <a:p>
            <a:pPr lvl="1"/>
            <a:r>
              <a:rPr lang="en-US" altLang="en-US" sz="2600" dirty="0"/>
              <a:t>Met with stiff resistance</a:t>
            </a:r>
          </a:p>
          <a:p>
            <a:r>
              <a:rPr lang="en-US" altLang="en-US" sz="2800" dirty="0"/>
              <a:t>African dealers ready to provide slaves</a:t>
            </a:r>
          </a:p>
          <a:p>
            <a:r>
              <a:rPr lang="en-US" altLang="en-US" sz="2800" dirty="0"/>
              <a:t>1460: 500 slaves per year sold to work as miners, porters, domestic servants in Spain and Portugal</a:t>
            </a:r>
          </a:p>
          <a:p>
            <a:r>
              <a:rPr lang="en-US" altLang="en-US" sz="2800" dirty="0"/>
              <a:t>1520: 2,000 per year to work in sugarcane plantations in the Americas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EE09-DF58-45E4-B562-13715B898FD0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6737131" y="5879068"/>
            <a:ext cx="4487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Slave trade: </a:t>
            </a:r>
            <a:r>
              <a:rPr lang="en-US" dirty="0">
                <a:hlinkClick r:id="rId3"/>
              </a:rPr>
              <a:t>https://ed.ted.com/on/IZqszXUD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35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0110-5DDD-4179-9C2A-DA9CA0E3A319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750" y="2597426"/>
            <a:ext cx="2468216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Slaves at Work in a Mine</a:t>
            </a:r>
          </a:p>
        </p:txBody>
      </p:sp>
      <p:pic>
        <p:nvPicPr>
          <p:cNvPr id="48133" name="Picture 5" descr="slav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019" y="0"/>
            <a:ext cx="9037982" cy="73425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894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19E1-5627-4FDC-B25E-14E599793B63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0"/>
            <a:ext cx="10131425" cy="1456267"/>
          </a:xfrm>
        </p:spPr>
        <p:txBody>
          <a:bodyPr/>
          <a:lstStyle/>
          <a:p>
            <a:r>
              <a:rPr lang="en-US" altLang="en-US" dirty="0"/>
              <a:t>The Triangular Trade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228" y="1113183"/>
            <a:ext cx="4098234" cy="5267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/>
              <a:t>1. European manufactured goods (especially firearms) sent to Africa</a:t>
            </a:r>
          </a:p>
          <a:p>
            <a:pPr marL="0" indent="0">
              <a:buNone/>
            </a:pPr>
            <a:r>
              <a:rPr lang="en-US" altLang="en-US" sz="2800" dirty="0"/>
              <a:t>2. African slaves purchased and sent to Americas (“Middle Passage”)</a:t>
            </a:r>
          </a:p>
          <a:p>
            <a:pPr marL="0" indent="0">
              <a:buNone/>
            </a:pPr>
            <a:r>
              <a:rPr lang="en-US" altLang="en-US" sz="2800" dirty="0"/>
              <a:t>3. Cash crops purchased in Americas and returned to Europe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79" t="444" r="7405"/>
          <a:stretch/>
        </p:blipFill>
        <p:spPr>
          <a:xfrm>
            <a:off x="4827968" y="1285323"/>
            <a:ext cx="7059232" cy="458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2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CB67-C399-46C5-82DF-A94AB48489DE}" type="slidenum">
              <a:rPr lang="en-US" altLang="en-US"/>
              <a:pPr/>
              <a:t>17</a:t>
            </a:fld>
            <a:endParaRPr lang="en-US" altLang="en-US"/>
          </a:p>
        </p:txBody>
      </p:sp>
      <p:pic>
        <p:nvPicPr>
          <p:cNvPr id="4098" name="Picture 2" descr="Image result for atlantic slave tra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" y="0"/>
            <a:ext cx="11688418" cy="68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874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FE983-EA63-4C84-8DDD-091580C3F562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566532" y="143934"/>
            <a:ext cx="10131425" cy="1456267"/>
          </a:xfrm>
        </p:spPr>
        <p:txBody>
          <a:bodyPr/>
          <a:lstStyle/>
          <a:p>
            <a:r>
              <a:rPr lang="en-US" altLang="en-US" dirty="0"/>
              <a:t>Destinations of African Slaves</a:t>
            </a:r>
          </a:p>
        </p:txBody>
      </p:sp>
      <p:graphicFrame>
        <p:nvGraphicFramePr>
          <p:cNvPr id="37893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5963939"/>
              </p:ext>
            </p:extLst>
          </p:nvPr>
        </p:nvGraphicFramePr>
        <p:xfrm>
          <a:off x="1002700" y="649357"/>
          <a:ext cx="10390745" cy="5724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Chart" r:id="rId3" imgW="8229552" imgH="4533908" progId="MSGraph.Chart.8">
                  <p:embed followColorScheme="full"/>
                </p:oleObj>
              </mc:Choice>
              <mc:Fallback>
                <p:oleObj name="Chart" r:id="rId3" imgW="8229552" imgH="4533908" progId="MSGraph.Chart.8">
                  <p:embed followColorScheme="full"/>
                  <p:pic>
                    <p:nvPicPr>
                      <p:cNvPr id="3789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700" y="649357"/>
                        <a:ext cx="10390745" cy="5724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4683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05696-4046-4212-B9B0-15B3FA54CF3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0"/>
            <a:ext cx="10131425" cy="1456267"/>
          </a:xfrm>
        </p:spPr>
        <p:txBody>
          <a:bodyPr/>
          <a:lstStyle/>
          <a:p>
            <a:r>
              <a:rPr lang="en-US" altLang="en-US" dirty="0"/>
              <a:t>African Slave Export per Year</a:t>
            </a:r>
          </a:p>
        </p:txBody>
      </p:sp>
      <p:graphicFrame>
        <p:nvGraphicFramePr>
          <p:cNvPr id="31748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995530"/>
              </p:ext>
            </p:extLst>
          </p:nvPr>
        </p:nvGraphicFramePr>
        <p:xfrm>
          <a:off x="1003299" y="1258819"/>
          <a:ext cx="9538344" cy="5254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Chart" r:id="rId3" imgW="8229552" imgH="4533908" progId="MSGraph.Chart.8">
                  <p:embed followColorScheme="full"/>
                </p:oleObj>
              </mc:Choice>
              <mc:Fallback>
                <p:oleObj name="Chart" r:id="rId3" imgW="8229552" imgH="4533908" progId="MSGraph.Chart.8">
                  <p:embed followColorScheme="full"/>
                  <p:pic>
                    <p:nvPicPr>
                      <p:cNvPr id="317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299" y="1258819"/>
                        <a:ext cx="9538344" cy="5254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16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54E1-4337-45E9-A76D-216E1BE4C638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497" y="1842052"/>
            <a:ext cx="2876344" cy="1456267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dirty="0"/>
              <a:t>African states 1500-1650 </a:t>
            </a:r>
          </a:p>
        </p:txBody>
      </p:sp>
      <p:pic>
        <p:nvPicPr>
          <p:cNvPr id="8202" name="Picture 10" descr="ben06937_m2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145" y="-225241"/>
            <a:ext cx="8288610" cy="73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91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6236"/>
            <a:ext cx="10131425" cy="954157"/>
          </a:xfrm>
        </p:spPr>
        <p:txBody>
          <a:bodyPr/>
          <a:lstStyle/>
          <a:p>
            <a:r>
              <a:rPr lang="en-US" altLang="en-US" dirty="0"/>
              <a:t>Impact on African Regions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F7FFBA0-E2F0-4F9E-B2C3-7ED0CC7A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226" y="1410974"/>
            <a:ext cx="7702757" cy="493766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B18E7A-8245-4759-A699-649316BED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7182" y="509361"/>
            <a:ext cx="3899592" cy="5839277"/>
          </a:xfrm>
        </p:spPr>
        <p:txBody>
          <a:bodyPr>
            <a:normAutofit lnSpcReduction="10000"/>
          </a:bodyPr>
          <a:lstStyle/>
          <a:p>
            <a:r>
              <a:rPr lang="en-US" altLang="en-US" sz="3200" dirty="0"/>
              <a:t>Rwanda, </a:t>
            </a:r>
            <a:r>
              <a:rPr lang="en-US" altLang="en-US" sz="3200" dirty="0" err="1"/>
              <a:t>Bugunda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Masai</a:t>
            </a:r>
            <a:r>
              <a:rPr lang="en-US" altLang="en-US" sz="3200" dirty="0"/>
              <a:t>, Turkana resist slave trade</a:t>
            </a:r>
          </a:p>
          <a:p>
            <a:pPr lvl="1"/>
            <a:r>
              <a:rPr lang="en-US" altLang="en-US" sz="3000" dirty="0"/>
              <a:t>Benefit from distance from slave ports on western coast</a:t>
            </a:r>
          </a:p>
          <a:p>
            <a:r>
              <a:rPr lang="en-US" altLang="en-US" sz="3200" dirty="0"/>
              <a:t>Other societies benefit from slave trade profit</a:t>
            </a:r>
          </a:p>
          <a:p>
            <a:pPr lvl="1"/>
            <a:r>
              <a:rPr lang="en-US" altLang="en-US" sz="2800" dirty="0"/>
              <a:t>Asante, </a:t>
            </a:r>
            <a:r>
              <a:rPr lang="en-US" altLang="en-US" sz="2800" dirty="0" err="1"/>
              <a:t>Dahomey</a:t>
            </a:r>
            <a:r>
              <a:rPr lang="en-US" altLang="en-US" sz="2800" dirty="0"/>
              <a:t>, Oyo peoples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B06F-F560-4268-8A51-78477CCD8107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06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198782"/>
            <a:ext cx="10131425" cy="1456267"/>
          </a:xfrm>
        </p:spPr>
        <p:txBody>
          <a:bodyPr/>
          <a:lstStyle/>
          <a:p>
            <a:r>
              <a:rPr lang="en-US" altLang="en-US" dirty="0"/>
              <a:t>Social Effects of Slave trade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791" y="1417983"/>
            <a:ext cx="5429345" cy="4373218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3200" dirty="0"/>
              <a:t>Total African population expands due to importation of American crops</a:t>
            </a:r>
          </a:p>
          <a:p>
            <a:r>
              <a:rPr lang="en-US" altLang="en-US" sz="3200" dirty="0"/>
              <a:t>Yet millions of captured Africans removed from society, deplete regional populations</a:t>
            </a:r>
          </a:p>
          <a:p>
            <a:r>
              <a:rPr lang="en-US" altLang="en-US" sz="3200" dirty="0"/>
              <a:t>Distorted sex ratios result</a:t>
            </a:r>
          </a:p>
          <a:p>
            <a:pPr lvl="1"/>
            <a:r>
              <a:rPr lang="en-US" altLang="en-US" sz="2800" dirty="0"/>
              <a:t>2/3 of slaves male, 14-35 years of age</a:t>
            </a:r>
          </a:p>
          <a:p>
            <a:pPr lvl="1"/>
            <a:r>
              <a:rPr lang="en-US" altLang="en-US" sz="2800" dirty="0"/>
              <a:t>Encouraged polygyny </a:t>
            </a:r>
          </a:p>
          <a:p>
            <a:pPr lvl="1"/>
            <a:r>
              <a:rPr lang="en-US" altLang="en-US" sz="2800" dirty="0"/>
              <a:t>women acting in traditionally male roles</a:t>
            </a:r>
            <a:endParaRPr lang="en-US" alt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6B275C2-1BD7-4845-BAD7-954D4DF013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8292" y="1493829"/>
            <a:ext cx="6141917" cy="47545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DD60-0052-4286-90D6-D43F9ECC256F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263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FDA0-A3C0-4C03-B92D-85FFAE6B3427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1564" y="219307"/>
            <a:ext cx="10131425" cy="1456267"/>
          </a:xfrm>
        </p:spPr>
        <p:txBody>
          <a:bodyPr/>
          <a:lstStyle/>
          <a:p>
            <a:r>
              <a:rPr lang="en-US" altLang="en-US" dirty="0"/>
              <a:t>Political Effects of Slave Trade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564" y="1601861"/>
            <a:ext cx="5029062" cy="4351499"/>
          </a:xfrm>
        </p:spPr>
        <p:txBody>
          <a:bodyPr/>
          <a:lstStyle/>
          <a:p>
            <a:r>
              <a:rPr lang="en-US" altLang="en-US" sz="2800" dirty="0"/>
              <a:t>Introduction of firearms increases violence of pre-existing conflicts</a:t>
            </a:r>
          </a:p>
          <a:p>
            <a:pPr lvl="1"/>
            <a:r>
              <a:rPr lang="en-US" altLang="en-US" sz="2600" dirty="0"/>
              <a:t>More weapons = more slaves; more slaves = more weapons</a:t>
            </a:r>
          </a:p>
          <a:p>
            <a:r>
              <a:rPr lang="en-US" altLang="en-US" sz="2800" dirty="0" err="1"/>
              <a:t>Dahomey</a:t>
            </a:r>
            <a:r>
              <a:rPr lang="en-US" altLang="en-US" sz="2800" dirty="0"/>
              <a:t> people create army dedicated to slave trade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854" y="1849920"/>
            <a:ext cx="6259338" cy="358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17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6B310CDC-B10E-411E-AD24-D3BFF13A93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B2347F19-25D3-4479-BD08-0070E8D6C94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74" name="Freeform 98">
              <a:extLst>
                <a:ext uri="{FF2B5EF4-FFF2-40B4-BE49-F238E27FC236}">
                  <a16:creationId xmlns:a16="http://schemas.microsoft.com/office/drawing/2014/main" id="{2FEDD424-ECF8-4BE4-B455-5660ACF310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3395919-480A-4AED-8762-FE010FCE0556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42A908A-0313-4789-BED7-5F0DC48CF0A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329C319-928A-41DF-AAD8-192F6831189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1BC2E3B-06A6-4B53-88C6-60F9508B23B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2A5E27D-29D6-4F3C-9B42-C4CD79A4962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5E918645-ADBD-4FBE-9125-FC963DA300F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189719D-E41B-4537-ACBB-2B15156B1B6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8A39D42-7904-45EA-94A1-452BEDCC916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F86641C-01DF-4424-A4E0-8AC46C1CC35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E0DB12C-C1EB-431A-8F69-16AF768A821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AA9FDEC-D683-44B7-B850-3D8D70CD8F0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2CDDD1D-A217-4662-8C60-CA94B58A69D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0982A69-39A2-4CB7-A7B7-537CCA5BBA4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6DA7B0D-D68A-42B3-8493-B3591625D22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E8396E6-0D76-4AB0-AB88-5642627A69B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8C59E9E-60C9-4777-8A93-1A9A4D952D1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5165D84-A940-426B-9F2B-3CA05E3F80E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DEAF07B-DC40-47D6-94F0-F4A246AEF66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8816FCA-973E-41CF-B4C3-F56E4750018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88FC69A-2CB5-4793-834F-4FCD6C7AEED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DC8F704-75B4-416D-B151-B1BEC7F3DA7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2447E86-5613-4D02-ACFA-18AEF6916EE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924CF0F-E419-4E9B-A600-32E3137194D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1E6A985-1D5E-4E21-97CA-D86D42E8002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10784A5-CCBE-4DF3-9CE7-2AE9C6C07CD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2EEF7A8A-F430-4687-9455-19709325A39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73690C5-E93C-4AB0-AC84-2669E31A9BC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2C8787F-E35E-48D8-8203-53F97CFBE3F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31F8989E-ECDD-4121-8AED-AEE38D9A138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13143EE-5D37-4047-ABA0-9E499618B0F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0E3E1E1-16F1-4294-A545-458F31A9144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648A3E59-EEB5-4F9D-8CE9-762433A2C04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CF2D288-19B2-409E-832F-5F6E1FFFBB2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3EBDFADF-FB69-498E-BD93-730DD27A37B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B19D7E0-00BA-4B15-8FD1-7A93BCD8E39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F650A0E-4EE1-4E70-8473-20B55E3FCDC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D5BA3A2A-30DF-48F1-A2FD-4723ACFBA8E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24A03DE9-4B81-4253-9EE4-B92209815E4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899AFCE-C434-4469-97AC-ABE720A3578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7E0DFAB-9CBF-4060-9DE1-D9AB2AFD420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8078366-B29C-4371-874D-BECCB1EDE9B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DE008D64-8769-4A13-A8B0-89213457C79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2846D4F9-EC40-489A-9EF6-0F0CDD86719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4115676-20E5-452E-9398-C0FCB32FEAB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8A621957-37E8-451F-BB84-5D6B03CF3A5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ACCCD2F-2274-4BBF-9B5E-26E62490F5E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E87762F-D0DE-4363-93FD-E9631AFBBD1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9F47FEF-F06A-4C16-AA27-B960D195201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FDF56CA-1BB6-415F-8D3E-30F26B40C50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7E6630A1-3217-4E63-9788-5A3260A5824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770D5610-7B36-415F-8AA3-0D7759FDDF7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C4F85022-0CE1-430D-8B1A-0F676F4AF03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31354BC8-A827-4AA1-96EE-6360E8C960D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CDAC0527-948D-4011-BCD9-270E4297842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300D97D-2A0F-4304-89BE-766397C61AA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42C89D97-5330-4086-A830-182F7582A63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DBD7367-EA95-40EB-90AC-465845C7462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443E242C-FE1A-4A13-9D43-829B8B82727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67AC161D-718C-43E4-8F7D-7C294600C2C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F86EC5E7-FE84-45D4-BFD1-55EE5102601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A9A41384-ABD9-4502-8CFB-550D9C99359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7B0BC74-BD29-4ACA-A07C-8C6038BBB52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E0421E2-5A11-418B-A32C-58861852812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16B33503-18E3-4A3B-933F-30D0EE5C1DB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B61DA4A-82CE-4AC1-9909-7C4700516DE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919C909-7E7B-4578-8E2C-DD61B8D44E8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86C93AE-A899-4040-AD7E-D8B434CAD82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90C13BE-1E9D-4E17-ACF7-96D3EFB8330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1B37F1B8-B2B1-409C-B02E-1A55C22214F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58DB9BF9-338F-4628-BBFE-15C697F2009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7D45C16-7517-49A1-BBEC-89F21AA605D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E30B89E-B14C-4845-A5A1-9CCA44E6F13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1F41D7C-DCA7-4481-A76A-48B66E72A17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36EFEF5-B92F-4400-AFC7-BFFD45243C8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9650283-94D1-4738-9FCE-D31753ACAD4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B9232A0-B62C-4957-BCB3-870183FB924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85459AE-C704-4293-B5C4-69D2A60A38F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0B73290C-EEC7-44A0-A8AD-EB70F8BD3D8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B61CA57-2FEB-4363-A188-ED7D346B82A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7F6F524E-C752-4B7C-A9F0-3F00DFDB247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804892">
            <a:off x="5612564" y="3157613"/>
            <a:ext cx="2928062" cy="2544637"/>
            <a:chOff x="5281603" y="104899"/>
            <a:chExt cx="6910397" cy="6005491"/>
          </a:xfrm>
        </p:grpSpPr>
        <p:sp>
          <p:nvSpPr>
            <p:cNvPr id="156" name="Freeform 183">
              <a:extLst>
                <a:ext uri="{FF2B5EF4-FFF2-40B4-BE49-F238E27FC236}">
                  <a16:creationId xmlns:a16="http://schemas.microsoft.com/office/drawing/2014/main" id="{F6D4360C-5226-4CC2-A109-812DF510B8A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71143042-758C-43AF-A97C-B7D63B027186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F45F6D5-0990-402B-86E4-3FFA3332903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CA63F896-F673-4808-9847-3290BC521D6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727B7CC0-2D7E-4864-83B9-BA7FC28EAD7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9C052304-DB27-476B-AFA8-BD7682F2686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2951F8-B9F3-4590-AFDE-59A8EACE8CC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1AB35A88-629B-4CF8-8E88-27B47B6E71D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FFECC77E-4526-4599-A8F7-D39D6BC1A9D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E4412F1-F32B-49C5-8970-F94CFEEF0A6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5098ABEA-D561-45BC-8A01-FFA7460E346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FA9CD9D9-DEDB-486C-ADA4-B2B712EAA15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72FB09B0-0D8F-40F4-B2DE-A229EC8B183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E5227CC-F30E-44CE-B06A-8CDF97E6ED4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0A7115AF-CB25-46A8-B470-FFB668CBB59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CDC4E23D-21D0-4FAF-A904-65688F78A17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BCEE73AD-62FE-49E3-996D-238B6EAD07F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44830C9-92A0-4D81-8480-68226E8337D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C122A750-9CA2-4958-AD1B-91D5D739FFE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B1F19686-D816-4075-9BC2-E4792413F28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85B0CED0-2C33-4F23-86D6-D855082B974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54AD91B0-026C-43CB-A26E-0F4FE5795E6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A5A8161-CE5A-426A-8E7D-88FE124F043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3E1195E8-E9D6-4449-A1FC-C53993F128C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25C823AC-E3CF-4F0E-8C20-99CEBD70449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C4184468-B8BA-4EDD-9D1A-B7F67248CFF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B74EE2C-38D7-4587-B35B-CD2FAB75127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75D1F630-BE7A-4D3B-819B-FAFB4FAE02D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F7AF57EB-EF82-42AC-BD04-C10F298FAA9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8EDD9EB0-BB53-481D-B22A-4236C4FD1FD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9690E1A-C081-4CF2-B888-74279CC4255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E9AC17F0-0388-469A-ACAA-553993A8E3C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ACB86715-ABC0-4431-8CCB-5379346A8E8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F8DB845-071D-4D84-B5C8-C0067F7296E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C9580A67-EF5C-4713-A07A-34EA96CABB8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DBBEE5-A19D-4D61-8ADB-B9CE891AD0E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9FDD44CF-315C-42FB-92C4-93920F28E77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C3C9E918-79D3-4512-93DE-1121C5E7B94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6E15671A-99FE-42DE-830A-BC8B7BE7150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0D2234C8-E6B2-45CE-A80E-BBAAEF18EB9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3BDB90FE-4EC8-43DA-931A-718213EBA4A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07E986C7-23D3-4677-9FEA-3308535C3B3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B53DB176-4CF0-49F5-8731-03DCE8656D1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206AA562-0996-4E32-AE2D-7CDC038D762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779EB801-B846-4FA2-ABF8-27EA46A9DB5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AAF39C99-3F13-477F-B2EE-E326399BE22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BD47E02F-C783-4A07-9B56-04B17EE6AC4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7DDD33B4-5EB7-44BE-B64C-67F21C81C31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41014B22-F4AF-4687-90A5-BEF31308552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AF9C0885-CCC4-4136-ADCF-59A1E721120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E0CED535-4BDA-46E5-BE57-BFC3FAEBF9F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4144031-5FC2-45C8-A55A-3ECF44AFB2F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24862D56-259E-408C-AD1F-CDEC7368AAE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26B85E4-6653-4FFC-AFA8-A8D0C54F8A1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741AF38F-97CD-44BE-A079-914577FF293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0E5CD4DD-5DF6-4681-B1DF-5B0F20299CD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15069975-2552-4DC3-A2FC-1AEA2158AB2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DC918371-E870-4119-B051-C77893B28EC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30E6C0C5-90B9-4DD2-B4A9-A738CCF39CD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0B780211-574F-4D2A-BF67-4E4FBF04807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BD8EA0D-272F-45D3-AD7D-14E2FCC7E37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85273A52-980C-40E2-8337-166300A2A50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36C02875-55F3-4482-AD70-2EE3FF82462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FB32E058-164C-44EE-B305-8D901B0FCB7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57736E96-8075-4F5E-8E5E-BDAC9FADA16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E8FCD13A-FF10-415A-9FA9-B529680496E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A9FB36D0-68BC-4789-BB30-F501D457377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33BB585D-96D0-4265-89EB-1A9C80C7B3B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85E69DAA-05E3-4592-92D1-B85D8057AD2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7A49CCBB-CE21-4AB8-A4CA-4A8AAC7C334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CADF9F91-32A1-4038-BB7A-828C84B2D86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B7B92E8A-F0BC-4D57-96B9-7C10643C75F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9EFCB507-ED5F-4A0C-B49E-E8CF8A035AB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D2CBD98E-005E-41DC-9A76-AA1F3806092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8C4E4940-5B6C-4020-81FE-33DB69297D8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AB02739E-8E33-4A74-8252-80603F70C8E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B0BCFE26-5D1E-42E9-839D-5726C56BE23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F6C8FD74-B3C0-46E5-BA47-52EFF95749C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0C86A344-DEC9-47F3-A90D-1960BC927BB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69CB55C8-87B2-4BE3-A6A2-D90000E3A3E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71916EB9-2993-4A28-BD3C-F509E4A1834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5310">
            <a:off x="5543259" y="331783"/>
            <a:ext cx="1972986" cy="1714626"/>
            <a:chOff x="5281603" y="104899"/>
            <a:chExt cx="6910397" cy="6005491"/>
          </a:xfrm>
        </p:grpSpPr>
        <p:sp>
          <p:nvSpPr>
            <p:cNvPr id="238" name="Freeform 267">
              <a:extLst>
                <a:ext uri="{FF2B5EF4-FFF2-40B4-BE49-F238E27FC236}">
                  <a16:creationId xmlns:a16="http://schemas.microsoft.com/office/drawing/2014/main" id="{68C9F252-C33E-4D9D-89A9-29C71202CE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20E27CE-CCF2-4A56-8EE6-56D7776D3771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280382FE-22DF-4A28-9E18-18DF0B98DD7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F1E1CA71-1F75-4CC2-A04C-F5469D3E7D5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27E93F71-2CD6-4E95-929F-A37A04E90D9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11D4D4AB-D40F-4366-87D4-14140A8DC0A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34C2C7D6-CCA9-455E-A2B4-950CF60E6DF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F8F49D09-5255-4576-AA26-30479121007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5ABBE43B-5C15-4092-8397-F2EE0D6EE64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37BE7213-1F74-43F3-B30E-3A3BBBB3745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D37C6D0F-4E5D-43F3-9271-C9BEB47ECD8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D707BC88-122E-4904-AA15-DC64CB47351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1132BDCA-81AF-4984-9FED-3B7F0A6E7B7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48258699-45E9-4DF2-98B9-413E4AF7EAE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8E35C4B6-6EA7-46D1-A77C-0A43EB70606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C858FB89-435A-421D-8569-40E836F9B7C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B038B114-A273-47EA-B808-D40DF6A87B9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10C3AFFB-4ABE-4CDD-9D15-D3A1E034A7E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82D2AC70-77E2-4E47-8819-AE98F45F20F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23B98B88-092B-40F1-83AF-EF05FE90C6A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44E156B4-07C7-4693-BE8A-6474C8382BC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55062320-E086-4A55-AC85-B47125E460A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3D4C6582-EB0A-4797-B783-9FDB4447808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E43BCB88-1F09-40B4-877B-7F1DB19D268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11CEDE52-1DBA-46CB-B162-483FA123664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F4EAC206-5CBE-4294-BCB3-B6BB8365FD2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F68EC73D-68E6-4D01-994D-D79A158F792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B83BF9F4-A2DC-4BB4-AB2C-5D5A8C63087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7CDFD330-651C-4E2D-B43C-67305599676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0B02860E-DE31-4D1D-9814-84634B06176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BF2B2203-67C0-421E-B730-5442C7FC524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DC81C27A-0E22-4AE4-9DC6-BA282A8DCF6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796C7698-2E0B-4EB3-BD5B-4466A8FB5C9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2B9E4CCE-BD05-4EB3-89A6-5D657EDF7C4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668E1002-3777-49D4-8287-79A6EA10550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EC9682F-6679-4064-93F6-629EADCDA0E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1C305438-8571-46ED-AD5E-7C7EC2EAF2D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4AF15B4E-ED23-4114-8624-AA4E39E541A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42EABB4-278D-4444-88C0-4A46BB353B5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7646E931-2EB7-4ACA-B157-D0A94A6CC84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47DEB787-3410-495B-9CE9-34B2C45B45B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4554FCB-2FCB-4262-90EC-26A76CE7779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B532B4D5-1FD8-4D61-9006-4FB87DBEA2A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EC0A07D9-D524-4DAD-9C9B-D017A34786D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826263BD-284E-4554-A24C-B6702794339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41829ED-6190-46C7-9DF5-D6428A87ED2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73AF3AA5-A1DA-43EF-94BC-6201541B886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FDD8BF8E-408E-4CBD-8A16-F6C48B5F952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C2F5A71F-B7DE-4473-9726-3DDE4B1D9A4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CE6C478E-120B-4F22-807F-FE8D78AE105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A77BC7E5-76F8-4173-90C6-748A0B10FC4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4DB73477-1282-48F5-AF98-FBAED0A73CD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87481F57-CDDC-4607-8526-EDFC8B249EE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21B9223D-EFC9-4152-850B-08E154E9112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269E02D-6469-428E-BF24-6CDC65C42CE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8E21E2EE-3BB1-4047-ACA2-A3C5C65D289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ED163CA9-710E-4EED-A788-2101F338F04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AD0BBC0A-86F2-4F24-9FD6-24DA772F485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AD70A49C-EF11-4EF2-BFAE-B80EA5B3A4D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A06BF5D9-1663-4A67-BB15-1C58CFA77CB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9CAFEF6B-14D7-4260-9860-8BB499A4938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3167A90B-062B-42FF-A167-6F09D774583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674F8228-3BB9-4418-81B6-36478D2E3C9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C98F3879-57E1-4FD3-9664-ACC502D9FDD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42E24A83-1E83-4A8F-A3BB-4D9B2601C29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3A76F6C4-6952-438D-9E6E-98BC6CE5892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A05BEC62-1C92-4593-962B-C54BD944E4A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C8615AD1-5421-416F-A4D4-6956C3B2AC5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FC466A0F-A8C2-43CF-8701-FE4C8F2BF87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0A668953-3447-4870-8105-2CCE9B06A81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8F4264AA-B924-4ADE-BB7A-2DE6AD27447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C43ABEF4-4632-442E-B63C-7366546EE9F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F8560FE6-736C-4255-B7E8-FF0D1ECE427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960865E5-6FC1-453A-B022-58D5D20FD7D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F54DFF81-B50B-408D-AC3A-0D8358A48DF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F3AB2AE8-5E1B-427C-9752-710CF62677D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77DCA7C7-6525-409C-BB4A-781E2EAD2D6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4C4B6460-EC37-455C-A7F0-1FFB9547718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7835FD8D-189B-4DBF-9331-5B63456DBED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7205E40C-D7A1-4A5A-B706-74E8B829D98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6191F0AD-C720-4E9E-9B1A-9C8A537B8AE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643280" y="-580942"/>
            <a:ext cx="4662812" cy="4052224"/>
            <a:chOff x="5281603" y="104899"/>
            <a:chExt cx="6910397" cy="6005491"/>
          </a:xfrm>
        </p:grpSpPr>
        <p:sp>
          <p:nvSpPr>
            <p:cNvPr id="320" name="Freeform 17">
              <a:extLst>
                <a:ext uri="{FF2B5EF4-FFF2-40B4-BE49-F238E27FC236}">
                  <a16:creationId xmlns:a16="http://schemas.microsoft.com/office/drawing/2014/main" id="{BB5A9845-3ACA-4CDF-8F0E-F681D62A5D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C1F1F73-7ABC-4F79-A342-876B2D81E45C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066E07A7-A8B9-4A11-8B11-7CA574B7A1C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16788C9C-03FD-4123-8B67-FB1E2CE47F6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FB4DEE61-8FDF-435F-9A6B-90322E34FFF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CEEAE353-6EB4-436E-9D9C-702B0EC2B77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88EA36F9-B6F3-407E-B6CD-BB2A79BD7D9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F6014454-46D0-403C-A267-7E8AE36E18A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13C96F4A-ED2D-4A99-A9DC-453A7542796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1873097A-0FDE-47BA-B389-D16F6B0E012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6B6BC893-2000-4112-8529-C45A6B7E685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647597FF-250D-4A88-9BF2-28AAE8B5483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08A8627F-6A72-426F-B60B-FBCEF8E27DF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297EF6A1-1052-4DE5-BA8F-F7BCD2DDE14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5050F261-9C54-4EEE-B6B9-A233F107DD9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18578ABE-40D8-44AC-9EC4-CE211E859A0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C5537058-9800-4394-BC5D-65603E49676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8A54A785-F349-468B-B6B7-E4BC4BAEFFC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7792D4DE-5135-462C-9AF3-72ECC551142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000BBF14-A6BD-44A2-BBB1-7D8E4A54631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69B59866-70A6-4217-91FD-6E56DD4C961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0E92ACEF-0732-4B5A-A22F-4D2161889FB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34D17BC3-65D0-46DE-B715-53DB58D595D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FF06A701-0A1F-49FD-AA0B-346D447D9FF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8A8694D1-7DCA-46FF-A89A-9133A61C660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77B12B06-3CC5-4F71-8EA3-FCA7A9CB700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C49F5517-E015-41C4-BC97-076F6BE9E95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B2C289BC-09CC-4C4C-8FDB-1E18F38D324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477C671B-653A-4E8C-A768-C0BBE506AD7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23700B49-038C-4F33-96A7-28299306403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7F032AD8-9069-4C43-9033-7BF0278F7DC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B85B7AAA-BB0B-46DC-9DA5-F6A50FA4B18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020430C3-CDA0-4859-8D85-9A4B37DF800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8D831F4E-9351-4E9B-89B7-467DB13F203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98748E92-CD47-476D-93AD-FDA8B0005BA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980E8134-4223-4A47-9A01-40AE4E8133C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744BDD2C-AD14-4FC1-8C82-D1669BECC01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64567A16-FCD6-4418-9574-3995B12B13D3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9AA58126-98FE-4C95-A09A-FBDFAA797315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54F61547-264D-4C69-AE76-89B5497FCC3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9BB0AE43-ADA3-48EC-8CEA-B9A44A5C34C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315E9DE5-6616-4550-B31D-909339B2380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4A0B24BA-3A17-4ADB-AC89-50C89AB1688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C60B08DF-39D4-4FED-8E90-1B8AF0C2B88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E03A27FF-C8C7-415F-9BA4-8E64C342EAF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9ABDA913-71FD-4826-927C-C0E8D41E200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57A6A8BD-D397-4213-AD6B-E4D0B599537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5E30D5A7-42E8-4972-8739-C9268D64266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A92936C1-14EB-472B-842F-9921DC2E12C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F64CD999-0C77-4E08-A169-75AF10E2A5D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65CCDBD0-7E08-4DA2-A8E7-C4B838EEA8C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79216250-F15C-4EF0-BD96-02601887F78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7DE8C460-09C8-4887-9A44-A6E05CEA29E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45BFC8C1-9B0D-40E6-A5A4-0EE6946FE14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5A4DEAB9-2D45-40F7-A115-534D3AE130E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044D516C-8603-4096-B89F-16E5D7D6CABE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71F0C0B6-D1FF-4842-9D71-F9F360D5641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F7C16E21-459A-46FA-B927-B9A9A35333A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FC29217-CA19-4B46-86F5-1053515EB27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5875C3DE-314B-45BE-8C23-EA9D452FDAD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6F85B899-F3C4-4556-854B-78F90C57AF9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6FD381B4-0957-451B-98B0-5BA77C6E24E4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AD64D872-D788-4DA9-B4AE-2874D52F851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D89F8248-B8BD-4622-BE3A-DEDCFEDE584D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28ADBAB7-EC82-4518-85AE-65119D1A81AF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CE69525B-0F79-47DF-AF24-8527E1366D02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4877CF2-206E-4EB6-97BF-C9DA57033EA8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B577180A-D57A-4020-8F6F-F5DEE8CDC17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E60A6B6D-736D-4AF8-BD15-81CD7410EF5C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C1F97AB2-5AD8-4616-9F86-FE765143B86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ACA444D5-80DD-4760-B4EE-6C23CA44460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00515E3E-4E7F-4B1E-B9CF-E918852FD62B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2038EA72-0798-4E79-B412-FA603E87F067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93E9084A-6F15-4DB1-AF7C-EE14898DF21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3D1A7182-8DB0-4A4A-A1EA-62B0955AF331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E4A6A125-7133-4A58-91C2-E091460D8626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4BFF675B-560B-4AB6-9EF0-489C47D9FA4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616905A4-890A-41C7-85F7-3C064C8D329A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354AD671-7BE2-460C-ADD8-00E4595D78B0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C9D949C4-C239-4981-B5FD-4022F48489F9}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CE81EC9-F45F-4A62-8EAE-D62DF6B0C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89" r="-4" b="13158"/>
          <a:stretch/>
        </p:blipFill>
        <p:spPr>
          <a:xfrm>
            <a:off x="5675741" y="485876"/>
            <a:ext cx="1955786" cy="1955787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DB5A01-DC17-4C31-AE36-70DBA3063E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95" r="22306" b="2"/>
          <a:stretch/>
        </p:blipFill>
        <p:spPr>
          <a:xfrm>
            <a:off x="5998438" y="2732176"/>
            <a:ext cx="2902538" cy="2902537"/>
          </a:xfrm>
          <a:custGeom>
            <a:avLst/>
            <a:gdLst>
              <a:gd name="connsiteX0" fmla="*/ 1425981 w 2851962"/>
              <a:gd name="connsiteY0" fmla="*/ 0 h 2851962"/>
              <a:gd name="connsiteX1" fmla="*/ 2851962 w 2851962"/>
              <a:gd name="connsiteY1" fmla="*/ 1425981 h 2851962"/>
              <a:gd name="connsiteX2" fmla="*/ 1425981 w 2851962"/>
              <a:gd name="connsiteY2" fmla="*/ 2851962 h 2851962"/>
              <a:gd name="connsiteX3" fmla="*/ 0 w 2851962"/>
              <a:gd name="connsiteY3" fmla="*/ 1425981 h 2851962"/>
              <a:gd name="connsiteX4" fmla="*/ 1425981 w 2851962"/>
              <a:gd name="connsiteY4" fmla="*/ 0 h 285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307ADE8-74AE-45FD-A30A-4729E4133E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/>
          <a:srcRect l="6084" r="13863" b="2"/>
          <a:stretch/>
        </p:blipFill>
        <p:spPr>
          <a:xfrm>
            <a:off x="8267683" y="2490"/>
            <a:ext cx="3920658" cy="3269097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D07CB-3E93-4456-9A4E-9E64489D15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3" r="14739" b="-1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05" y="162481"/>
            <a:ext cx="4681873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African Slaves in Plantation Societies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549912-58C7-4713-999E-C71A193A3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91" y="1593053"/>
            <a:ext cx="5574956" cy="506300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altLang="en-US" sz="2800" dirty="0"/>
              <a:t>Most slaves in tropical and subtropical regions</a:t>
            </a:r>
          </a:p>
          <a:p>
            <a:r>
              <a:rPr lang="en-US" altLang="en-US" sz="2800" dirty="0"/>
              <a:t>First plantation established in Hispaniola (Haiti, Dominican) 1516</a:t>
            </a:r>
          </a:p>
          <a:p>
            <a:pPr lvl="1"/>
            <a:r>
              <a:rPr lang="en-US" altLang="en-US" sz="2400" dirty="0"/>
              <a:t>Later Mexico, Brazil, Caribbean and Americas</a:t>
            </a:r>
          </a:p>
          <a:p>
            <a:r>
              <a:rPr lang="en-US" altLang="en-US" sz="2800" dirty="0"/>
              <a:t>Sugar major cash crop</a:t>
            </a:r>
          </a:p>
          <a:p>
            <a:pPr lvl="1"/>
            <a:r>
              <a:rPr lang="en-US" altLang="en-US" sz="2400" dirty="0"/>
              <a:t>Later: tobacco, rice, indigo, cotton, coffee</a:t>
            </a:r>
          </a:p>
          <a:p>
            <a:r>
              <a:rPr lang="en-US" altLang="en-US" sz="2800" dirty="0"/>
              <a:t>Plantations heavily dependent on slave labor</a:t>
            </a:r>
          </a:p>
        </p:txBody>
      </p:sp>
    </p:spTree>
    <p:extLst>
      <p:ext uri="{BB962C8B-B14F-4D97-AF65-F5344CB8AC3E}">
        <p14:creationId xmlns:p14="http://schemas.microsoft.com/office/powerpoint/2010/main" val="43857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2278" y="525941"/>
            <a:ext cx="10131425" cy="821635"/>
          </a:xfrm>
        </p:spPr>
        <p:txBody>
          <a:bodyPr/>
          <a:lstStyle/>
          <a:p>
            <a:r>
              <a:rPr lang="en-US" altLang="en-US" dirty="0"/>
              <a:t>Regional Differences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09F9B47-0CE8-4238-A49D-D8D070D955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278" y="1665631"/>
            <a:ext cx="6441163" cy="420494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561D1F-A763-49F7-8BA9-24EBAFBC8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3043" y="258418"/>
            <a:ext cx="4995332" cy="6341166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Caribbean, South America: African population unable to maintain numbers through natural means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Malaria, yellow fever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Brutal working conditions, sanitation, nutrition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Gender imbalance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Constant importation of slaves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North America: less disease, more equal sex ratio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Slave families encouraged as prices rise in 18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73D0-D81D-49EB-97BD-8969343FD142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909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B9729-2BC3-4E1C-97FA-9D86E0E157AF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Resistance to Slavery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835" y="1841500"/>
            <a:ext cx="4895193" cy="466440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Half-hearted work effort</a:t>
            </a:r>
          </a:p>
          <a:p>
            <a:r>
              <a:rPr lang="en-US" altLang="en-US" sz="2800" dirty="0"/>
              <a:t>Sabotage</a:t>
            </a:r>
          </a:p>
          <a:p>
            <a:r>
              <a:rPr lang="en-US" altLang="en-US" sz="2800" dirty="0"/>
              <a:t>Flight (Maroon populations)</a:t>
            </a:r>
          </a:p>
          <a:p>
            <a:r>
              <a:rPr lang="en-US" altLang="en-US" sz="2800" dirty="0"/>
              <a:t>Revolts</a:t>
            </a:r>
          </a:p>
          <a:p>
            <a:pPr lvl="1"/>
            <a:r>
              <a:rPr lang="en-US" altLang="en-US" sz="2600" dirty="0"/>
              <a:t>Only one successful revolt – Haitian Revolution</a:t>
            </a:r>
          </a:p>
          <a:p>
            <a:pPr lvl="2"/>
            <a:r>
              <a:rPr lang="en-US" altLang="en-US" sz="2200" dirty="0"/>
              <a:t>French-controlled St.-</a:t>
            </a:r>
            <a:r>
              <a:rPr lang="en-US" altLang="en-US" sz="2200" dirty="0" err="1"/>
              <a:t>Domingue</a:t>
            </a:r>
            <a:r>
              <a:rPr lang="en-US" altLang="en-US" sz="2200" dirty="0"/>
              <a:t> (1793)</a:t>
            </a:r>
          </a:p>
          <a:p>
            <a:pPr lvl="2"/>
            <a:r>
              <a:rPr lang="en-US" altLang="en-US" sz="2200" dirty="0"/>
              <a:t>Renamed Haiti</a:t>
            </a:r>
          </a:p>
          <a:p>
            <a:pPr lvl="1"/>
            <a:r>
              <a:rPr lang="en-US" altLang="en-US" sz="2600" dirty="0"/>
              <a:t>Elsewhere, revolts outgunned by Euro-American firepower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114" y="1200369"/>
            <a:ext cx="6624406" cy="467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85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198783"/>
            <a:ext cx="10131425" cy="1456267"/>
          </a:xfrm>
        </p:spPr>
        <p:txBody>
          <a:bodyPr/>
          <a:lstStyle/>
          <a:p>
            <a:r>
              <a:rPr lang="en-US" altLang="en-US" dirty="0"/>
              <a:t>African-American Culture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7BE4043-9D54-4323-915B-A9970FA85F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6320" y="1510473"/>
            <a:ext cx="3412184" cy="514874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63CF2B-C012-4139-B8D7-83F51EBAE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1339" y="1099930"/>
            <a:ext cx="4995332" cy="5247861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Diversity of African cultures concentrated in slave population</a:t>
            </a:r>
          </a:p>
          <a:p>
            <a:pPr lvl="2"/>
            <a:r>
              <a:rPr lang="en-US" altLang="en-US" sz="2400" dirty="0"/>
              <a:t>Massive blend of cultures!</a:t>
            </a:r>
          </a:p>
          <a:p>
            <a:r>
              <a:rPr lang="en-US" altLang="en-US" sz="2800" dirty="0"/>
              <a:t>European language adapted with African influences</a:t>
            </a:r>
          </a:p>
          <a:p>
            <a:pPr lvl="1"/>
            <a:r>
              <a:rPr lang="en-US" altLang="en-US" sz="2400" dirty="0"/>
              <a:t>Creole languages</a:t>
            </a:r>
          </a:p>
          <a:p>
            <a:r>
              <a:rPr lang="en-US" altLang="en-US" sz="2800" dirty="0"/>
              <a:t>Christianity incorporated into African traditions</a:t>
            </a:r>
          </a:p>
          <a:p>
            <a:pPr lvl="1"/>
            <a:r>
              <a:rPr lang="en-US" altLang="en-US" sz="2400" dirty="0" err="1"/>
              <a:t>Vodun</a:t>
            </a:r>
            <a:r>
              <a:rPr lang="en-US" altLang="en-US" sz="2400" dirty="0"/>
              <a:t>, Santeria,</a:t>
            </a:r>
            <a:r>
              <a:rPr lang="en-US" altLang="en-US" sz="1400" dirty="0"/>
              <a:t> </a:t>
            </a:r>
            <a:r>
              <a:rPr lang="en-US" altLang="en-US" sz="2400" dirty="0" err="1"/>
              <a:t>Candomble</a:t>
            </a:r>
            <a:endParaRPr lang="en-US" alt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0371-6DAD-4487-9465-F158647A5416}" type="slidenum">
              <a:rPr lang="en-US" altLang="en-US"/>
              <a:pPr/>
              <a:t>26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25849-1E89-46FF-B649-36005DC9A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29" y="1437860"/>
            <a:ext cx="6701955" cy="5247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3BA467-DDAB-4459-9FEB-9F5CDC8E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71" y="1822173"/>
            <a:ext cx="6788427" cy="4525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2EEF92-FD7A-40AA-B252-45E400A594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1" r="26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736EC-6CB6-48E3-891D-5B8845C74963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488" y="198783"/>
            <a:ext cx="10131425" cy="1456267"/>
          </a:xfrm>
        </p:spPr>
        <p:txBody>
          <a:bodyPr/>
          <a:lstStyle/>
          <a:p>
            <a:r>
              <a:rPr lang="en-US" altLang="en-US" dirty="0"/>
              <a:t>The Abolition of Slavery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488" y="1747607"/>
            <a:ext cx="8007625" cy="4378003"/>
          </a:xfrm>
        </p:spPr>
        <p:txBody>
          <a:bodyPr>
            <a:normAutofit fontScale="92500"/>
          </a:bodyPr>
          <a:lstStyle/>
          <a:p>
            <a:r>
              <a:rPr lang="en-US" altLang="en-US" sz="3200" dirty="0" err="1"/>
              <a:t>Olaudah</a:t>
            </a:r>
            <a:r>
              <a:rPr lang="en-US" altLang="en-US" sz="3200" dirty="0"/>
              <a:t> Equiano (1745-1797), former slave authors best-selling autobiography</a:t>
            </a:r>
          </a:p>
          <a:p>
            <a:pPr lvl="1"/>
            <a:r>
              <a:rPr lang="en-US" altLang="en-US" sz="2800" dirty="0"/>
              <a:t>Eloquent attacks on institution of slavery</a:t>
            </a:r>
          </a:p>
          <a:p>
            <a:r>
              <a:rPr lang="en-US" altLang="en-US" sz="3200" dirty="0"/>
              <a:t>Economic costs of slavery increase</a:t>
            </a:r>
          </a:p>
          <a:p>
            <a:pPr lvl="1"/>
            <a:r>
              <a:rPr lang="en-US" altLang="en-US" sz="2800" dirty="0"/>
              <a:t>Military expenses to prevent rebellions</a:t>
            </a:r>
          </a:p>
          <a:p>
            <a:pPr lvl="1"/>
            <a:r>
              <a:rPr lang="en-US" altLang="en-US" sz="2800" dirty="0"/>
              <a:t>18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century: price of sugar falls, price of slaves rises</a:t>
            </a:r>
          </a:p>
          <a:p>
            <a:pPr lvl="1"/>
            <a:r>
              <a:rPr lang="en-US" altLang="en-US" sz="2800" dirty="0"/>
              <a:t>Wage labor becomes more efficient</a:t>
            </a:r>
          </a:p>
          <a:p>
            <a:pPr lvl="2"/>
            <a:r>
              <a:rPr lang="en-US" altLang="en-US" sz="2400" dirty="0"/>
              <a:t>Wage-earners can spend income on manufactured goods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510" y="1616489"/>
            <a:ext cx="3313422" cy="44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37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67559" y="220718"/>
            <a:ext cx="9698501" cy="966952"/>
          </a:xfrm>
        </p:spPr>
        <p:txBody>
          <a:bodyPr/>
          <a:lstStyle/>
          <a:p>
            <a:r>
              <a:rPr lang="en-US" altLang="en-US" dirty="0"/>
              <a:t>End of the Slave Trade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63896" y="1053990"/>
            <a:ext cx="6208984" cy="580400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Denmark abolishes slave trade in 1803, followed by Great Britain (1807), United States (1808), France (1814), Netherlands (1817), Spain (1845)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Possession of slaves remains legal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Clandestine trade continues to 1867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Emancipation of slaves begins with British colonies (1833), then French (1848), U.S. (1865), Brazil (1888)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Saudi Arabia and Angola continue to the 1960s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2141" y="1053990"/>
            <a:ext cx="5166371" cy="500549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3F07-A968-4B9F-9C23-46139C4512B7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86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420414"/>
            <a:ext cx="10131425" cy="809297"/>
          </a:xfrm>
        </p:spPr>
        <p:txBody>
          <a:bodyPr/>
          <a:lstStyle/>
          <a:p>
            <a:r>
              <a:rPr lang="en-US" altLang="en-US" sz="3800" dirty="0"/>
              <a:t>The States of West Africa and East Africa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512E8D0-0E43-4868-BFD7-AC98C3F16D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252" b="9043"/>
          <a:stretch/>
        </p:blipFill>
        <p:spPr>
          <a:xfrm>
            <a:off x="381205" y="2252869"/>
            <a:ext cx="5234300" cy="324678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821893" y="1397876"/>
            <a:ext cx="6159899" cy="537078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/>
              <a:t>Developed over 8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-16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centuries</a:t>
            </a:r>
          </a:p>
          <a:p>
            <a:r>
              <a:rPr lang="en-US" altLang="en-US" sz="2800" dirty="0"/>
              <a:t>Kingdom of Ghana</a:t>
            </a:r>
          </a:p>
          <a:p>
            <a:pPr lvl="1"/>
            <a:r>
              <a:rPr lang="en-US" altLang="en-US" sz="2400" dirty="0"/>
              <a:t>Major gold trader</a:t>
            </a:r>
          </a:p>
          <a:p>
            <a:r>
              <a:rPr lang="en-US" altLang="en-US" sz="2800" dirty="0"/>
              <a:t>Mali Empire, 13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pPr lvl="1"/>
            <a:r>
              <a:rPr lang="en-US" altLang="en-US" sz="2600" dirty="0"/>
              <a:t>Rise of Timbuktu as cultural center</a:t>
            </a:r>
          </a:p>
          <a:p>
            <a:r>
              <a:rPr lang="en-US" altLang="en-US" sz="2800" dirty="0"/>
              <a:t>Songhay Empire, 15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pPr lvl="1"/>
            <a:r>
              <a:rPr lang="en-US" altLang="en-US" sz="2400" dirty="0"/>
              <a:t>Sunni Ali (r. 1464-1493) created effective army, navy</a:t>
            </a:r>
          </a:p>
          <a:p>
            <a:pPr lvl="1"/>
            <a:r>
              <a:rPr lang="en-US" altLang="en-US" sz="2400" dirty="0"/>
              <a:t>Timbuktu at height under nephew</a:t>
            </a:r>
          </a:p>
          <a:p>
            <a:pPr lvl="1"/>
            <a:r>
              <a:rPr lang="en-US" altLang="en-US" sz="2400" dirty="0"/>
              <a:t>Musket-bearing Moroccan army destroys Songhay forces; regional city-states exert local control</a:t>
            </a:r>
          </a:p>
        </p:txBody>
      </p:sp>
    </p:spTree>
    <p:extLst>
      <p:ext uri="{BB962C8B-B14F-4D97-AF65-F5344CB8AC3E}">
        <p14:creationId xmlns:p14="http://schemas.microsoft.com/office/powerpoint/2010/main" val="359508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4FB5-58AA-44C7-A266-9CDCD1DC1DD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Swahili Decline in East Africa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2142067"/>
            <a:ext cx="5927034" cy="3649133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Portuguese Vasco da Gama skirmishes with Swahili states (1497-1498)</a:t>
            </a:r>
          </a:p>
          <a:p>
            <a:pPr lvl="1"/>
            <a:r>
              <a:rPr lang="en-US" altLang="en-US" sz="2600" dirty="0"/>
              <a:t>1502 returns, forces </a:t>
            </a:r>
            <a:r>
              <a:rPr lang="en-US" altLang="en-US" sz="2600" dirty="0" err="1"/>
              <a:t>Kilwa</a:t>
            </a:r>
            <a:r>
              <a:rPr lang="en-US" altLang="en-US" sz="2600" dirty="0"/>
              <a:t> to pay tribute </a:t>
            </a:r>
          </a:p>
          <a:p>
            <a:r>
              <a:rPr lang="en-US" altLang="en-US" sz="2800" dirty="0"/>
              <a:t>1505 Portuguese gun ships dominate Swahili ports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1" y="656560"/>
            <a:ext cx="4204391" cy="55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7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7212-AF9C-4E77-93E9-13DF2759CAE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514" y="225287"/>
            <a:ext cx="10131425" cy="1456267"/>
          </a:xfrm>
        </p:spPr>
        <p:txBody>
          <a:bodyPr/>
          <a:lstStyle/>
          <a:p>
            <a:r>
              <a:rPr lang="en-US" altLang="en-US" dirty="0"/>
              <a:t>The Kingdom of Kongo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306" y="1355082"/>
            <a:ext cx="7487478" cy="4841966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Relations with Portuguese beginning 1483</a:t>
            </a:r>
          </a:p>
          <a:p>
            <a:r>
              <a:rPr lang="en-US" altLang="en-US" sz="3200" dirty="0"/>
              <a:t>King </a:t>
            </a:r>
            <a:r>
              <a:rPr lang="en-US" altLang="en-US" sz="3200" dirty="0" err="1"/>
              <a:t>Nzinga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Mbemba</a:t>
            </a:r>
            <a:r>
              <a:rPr lang="en-US" altLang="en-US" sz="3200" dirty="0"/>
              <a:t> (Alfonso I, r. 1506-1542) converts to Christianity</a:t>
            </a:r>
          </a:p>
          <a:p>
            <a:pPr lvl="1"/>
            <a:r>
              <a:rPr lang="en-US" altLang="en-US" sz="2800" dirty="0"/>
              <a:t>Useful connection with Portuguese interests</a:t>
            </a:r>
          </a:p>
          <a:p>
            <a:pPr lvl="1"/>
            <a:r>
              <a:rPr lang="en-US" altLang="en-US" sz="2800" dirty="0"/>
              <a:t>But zealous convert, attempts to convert population at large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462" y="1113827"/>
            <a:ext cx="357187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36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694E-58ED-4D81-8E32-28FC4EF61E0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330201" y="1656521"/>
            <a:ext cx="3181626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800" dirty="0"/>
              <a:t>The King of Kongo and European Ambassadors</a:t>
            </a:r>
          </a:p>
        </p:txBody>
      </p:sp>
      <p:pic>
        <p:nvPicPr>
          <p:cNvPr id="46086" name="Picture 6" descr="Kong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0461" y="0"/>
            <a:ext cx="8441539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973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B3C4A-342F-4480-8E81-521C43AB719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2583"/>
            <a:ext cx="10131425" cy="1456267"/>
          </a:xfrm>
        </p:spPr>
        <p:txBody>
          <a:bodyPr/>
          <a:lstStyle/>
          <a:p>
            <a:r>
              <a:rPr lang="en-US" altLang="en-US" dirty="0"/>
              <a:t>Slave Raiding in Kongo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7931" y="1316992"/>
            <a:ext cx="6329309" cy="53538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Initially, Portuguese attempt slave raiding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Easier to trade weapons for slaves provided by African traders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Dealt with several authorities besides Kongo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Kongo kings appeal without success to slow, but not eliminate, slave trade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Relations deteriorate, Portuguese attack Kongo and decapitate king in 1665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More effective slave market develops in the south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7CCDC-2DCF-4277-AAB5-3D83C084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0" y="15788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01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B79F-2CEB-4074-9818-B07F3C2FB343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3"/>
            <a:ext cx="10131425" cy="940904"/>
          </a:xfrm>
        </p:spPr>
        <p:txBody>
          <a:bodyPr/>
          <a:lstStyle/>
          <a:p>
            <a:r>
              <a:rPr lang="en-US" altLang="en-US" dirty="0"/>
              <a:t>The Kingdom of </a:t>
            </a:r>
            <a:r>
              <a:rPr lang="en-US" altLang="en-US" dirty="0" err="1"/>
              <a:t>Ndongo</a:t>
            </a:r>
            <a:r>
              <a:rPr lang="en-US" altLang="en-US" dirty="0"/>
              <a:t> (Angola)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733" y="1152941"/>
            <a:ext cx="6944709" cy="5658677"/>
          </a:xfrm>
        </p:spPr>
        <p:txBody>
          <a:bodyPr>
            <a:noAutofit/>
          </a:bodyPr>
          <a:lstStyle/>
          <a:p>
            <a:r>
              <a:rPr lang="en-US" altLang="en-US" sz="2800" dirty="0" err="1"/>
              <a:t>Ndongo</a:t>
            </a:r>
            <a:r>
              <a:rPr lang="en-US" altLang="en-US" sz="2800" dirty="0"/>
              <a:t> gains wealth and independence from Kongo by means of Portuguese slave trade</a:t>
            </a:r>
          </a:p>
          <a:p>
            <a:r>
              <a:rPr lang="en-US" altLang="en-US" sz="2800" dirty="0"/>
              <a:t>But Portuguese influence resisted by Queen </a:t>
            </a:r>
            <a:r>
              <a:rPr lang="en-US" altLang="en-US" sz="2800" dirty="0" err="1"/>
              <a:t>Nzinga</a:t>
            </a:r>
            <a:r>
              <a:rPr lang="en-US" altLang="en-US" sz="2800" dirty="0"/>
              <a:t> (r. 1623-1663)</a:t>
            </a:r>
          </a:p>
          <a:p>
            <a:pPr lvl="1"/>
            <a:r>
              <a:rPr lang="en-US" altLang="en-US" sz="2400" dirty="0"/>
              <a:t>Posed as male King, with male concubines in female dress attending her</a:t>
            </a:r>
          </a:p>
          <a:p>
            <a:r>
              <a:rPr lang="en-US" altLang="en-US" sz="2800" dirty="0" err="1"/>
              <a:t>Nzinga</a:t>
            </a:r>
            <a:r>
              <a:rPr lang="en-US" altLang="en-US" sz="2800" dirty="0"/>
              <a:t> establishes temporary alliance with Dutch in unsuccessful attempt to expel Portuguese</a:t>
            </a:r>
          </a:p>
          <a:p>
            <a:pPr lvl="1"/>
            <a:r>
              <a:rPr lang="en-US" altLang="en-US" sz="2400" dirty="0"/>
              <a:t>Decline of </a:t>
            </a:r>
            <a:r>
              <a:rPr lang="en-US" altLang="en-US" sz="2400" dirty="0" err="1"/>
              <a:t>Ndongo</a:t>
            </a:r>
            <a:r>
              <a:rPr lang="en-US" altLang="en-US" sz="2400" dirty="0"/>
              <a:t> power after her death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295" y="1365958"/>
            <a:ext cx="4003972" cy="49945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E4B5C-E1FE-4C46-939A-1802F77E0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4" r="12965"/>
          <a:stretch/>
        </p:blipFill>
        <p:spPr>
          <a:xfrm>
            <a:off x="7191259" y="1357614"/>
            <a:ext cx="4934239" cy="50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5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E2D8-F08F-46DA-801A-FCD3A09F4567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259291"/>
            <a:ext cx="10131425" cy="1456267"/>
          </a:xfrm>
        </p:spPr>
        <p:txBody>
          <a:bodyPr/>
          <a:lstStyle/>
          <a:p>
            <a:r>
              <a:rPr lang="en-US" altLang="en-US" dirty="0"/>
              <a:t>Regional Kingdoms in South Africa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0218" y="1524000"/>
            <a:ext cx="7050756" cy="4890052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1300: Great Zimbabwe</a:t>
            </a:r>
          </a:p>
          <a:p>
            <a:r>
              <a:rPr lang="en-US" altLang="en-US" sz="3200" dirty="0"/>
              <a:t>Dutch build Cape Town in 1652, increased involvement with southern African politics</a:t>
            </a:r>
          </a:p>
          <a:p>
            <a:pPr lvl="1"/>
            <a:r>
              <a:rPr lang="en-US" altLang="en-US" sz="2800" dirty="0"/>
              <a:t>Encounter Khoikhoi people (called “Hottentots” by Dutch)</a:t>
            </a:r>
          </a:p>
          <a:p>
            <a:r>
              <a:rPr lang="en-US" altLang="en-US" sz="3200" dirty="0"/>
              <a:t>British colonies also develop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956" y="1715558"/>
            <a:ext cx="4147930" cy="4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687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1097</TotalTime>
  <Words>1039</Words>
  <Application>Microsoft Office PowerPoint</Application>
  <PresentationFormat>Widescreen</PresentationFormat>
  <Paragraphs>163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Celestial</vt:lpstr>
      <vt:lpstr>Chart</vt:lpstr>
      <vt:lpstr>Africa and the Atlantic World</vt:lpstr>
      <vt:lpstr>African states 1500-1650 </vt:lpstr>
      <vt:lpstr>The States of West Africa and East Africa</vt:lpstr>
      <vt:lpstr>Swahili Decline in East Africa</vt:lpstr>
      <vt:lpstr>The Kingdom of Kongo</vt:lpstr>
      <vt:lpstr>The King of Kongo and European Ambassadors</vt:lpstr>
      <vt:lpstr>Slave Raiding in Kongo</vt:lpstr>
      <vt:lpstr>The Kingdom of Ndongo (Angola)</vt:lpstr>
      <vt:lpstr>Regional Kingdoms in South Africa</vt:lpstr>
      <vt:lpstr>Islam in Sub-Saharan Africa</vt:lpstr>
      <vt:lpstr>Social Change in Early Modern Africa</vt:lpstr>
      <vt:lpstr>Foundations of the Slave Trade</vt:lpstr>
      <vt:lpstr>The Islamic Slave Trade</vt:lpstr>
      <vt:lpstr>The Early Slave Trade</vt:lpstr>
      <vt:lpstr>Slaves at Work in a Mine</vt:lpstr>
      <vt:lpstr>The Triangular Trade</vt:lpstr>
      <vt:lpstr>PowerPoint Presentation</vt:lpstr>
      <vt:lpstr>Destinations of African Slaves</vt:lpstr>
      <vt:lpstr>African Slave Export per Year</vt:lpstr>
      <vt:lpstr>Impact on African Regions</vt:lpstr>
      <vt:lpstr>Social Effects of Slave trade</vt:lpstr>
      <vt:lpstr>Political Effects of Slave Trade</vt:lpstr>
      <vt:lpstr>African Slaves in Plantation Societies</vt:lpstr>
      <vt:lpstr>Regional Differences</vt:lpstr>
      <vt:lpstr>Resistance to Slavery</vt:lpstr>
      <vt:lpstr>African-American Culture</vt:lpstr>
      <vt:lpstr>The Abolition of Slavery</vt:lpstr>
      <vt:lpstr>End of the Slave Trade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Jeannine Meis</dc:creator>
  <cp:lastModifiedBy>Jeannine Meis</cp:lastModifiedBy>
  <cp:revision>26</cp:revision>
  <dcterms:created xsi:type="dcterms:W3CDTF">2016-11-17T09:02:37Z</dcterms:created>
  <dcterms:modified xsi:type="dcterms:W3CDTF">2018-01-07T16:40:51Z</dcterms:modified>
</cp:coreProperties>
</file>