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8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01/05/2018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304800"/>
            <a:ext cx="10131425" cy="1456267"/>
          </a:xfrm>
        </p:spPr>
        <p:txBody>
          <a:bodyPr/>
          <a:lstStyle/>
          <a:p>
            <a:r>
              <a:rPr lang="en-US" altLang="en-US" b="1" cap="none" dirty="0"/>
              <a:t>New Worlds: The Americas and </a:t>
            </a:r>
            <a:r>
              <a:rPr lang="en-US" altLang="en-US" b="1" cap="none" dirty="0" smtClean="0"/>
              <a:t>Oceania</a:t>
            </a:r>
            <a:endParaRPr lang="en-US" altLang="en-US" cap="non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1" y="1839311"/>
            <a:ext cx="10823027" cy="44090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While I check your notes, OUTLINE responses to the following questions: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Compare </a:t>
            </a:r>
            <a:r>
              <a:rPr lang="en-US" sz="2400" dirty="0"/>
              <a:t>and contrast the Iberian empires in the Americas and the settler colonies in North America.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Explain the formation and features of multicultural societies in the Americas.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Explain the roles of </a:t>
            </a:r>
            <a:r>
              <a:rPr lang="en-US" sz="2400" dirty="0" smtClean="0"/>
              <a:t>mining, sugar</a:t>
            </a:r>
            <a:r>
              <a:rPr lang="en-US" sz="2400" dirty="0"/>
              <a:t>, and slavery in the economy of the Spanish empire.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Explain </a:t>
            </a:r>
            <a:r>
              <a:rPr lang="en-US" sz="2400" dirty="0"/>
              <a:t>the roles played by </a:t>
            </a:r>
            <a:r>
              <a:rPr lang="en-US" sz="2400" dirty="0" smtClean="0"/>
              <a:t>agriculture </a:t>
            </a:r>
            <a:r>
              <a:rPr lang="en-US" sz="2400" dirty="0"/>
              <a:t>traders and settlers in early colonial North America compared to the economic developments in the Spanish empire and Portuguese Brazil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294967295"/>
          </p:nvPr>
        </p:nvSpPr>
        <p:spPr/>
        <p:txBody>
          <a:bodyPr/>
          <a:lstStyle/>
          <a:p>
            <a:fld id="{4697C5CB-0A96-4700-975B-5B744E08FDDB}" type="slidenum">
              <a:rPr lang="en-US" altLang="en-US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829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FF71-7DB1-4D6D-9B6D-1A20957F5818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8201" name="Rectangle 9"/>
          <p:cNvSpPr>
            <a:spLocks noGrp="1" noChangeArrowheads="1"/>
          </p:cNvSpPr>
          <p:nvPr>
            <p:ph idx="1"/>
          </p:nvPr>
        </p:nvSpPr>
        <p:spPr>
          <a:xfrm>
            <a:off x="351182" y="0"/>
            <a:ext cx="4220818" cy="59023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dirty="0"/>
              <a:t>European Empires and colonies in the Americas about 1700</a:t>
            </a:r>
          </a:p>
        </p:txBody>
      </p:sp>
      <p:pic>
        <p:nvPicPr>
          <p:cNvPr id="8202" name="Picture 10" descr="ben06937_m25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761" y="-238539"/>
            <a:ext cx="5944539" cy="734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28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79" y="124936"/>
            <a:ext cx="10131425" cy="1001499"/>
          </a:xfrm>
        </p:spPr>
        <p:txBody>
          <a:bodyPr/>
          <a:lstStyle/>
          <a:p>
            <a:r>
              <a:rPr lang="en-US" altLang="en-US" dirty="0"/>
              <a:t>Conflict with Indigenous Peoples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1C113E0-A43F-4100-9150-20B1B55D62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714" y="1581203"/>
            <a:ext cx="6778151" cy="456847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8F9DBE-6A2D-440E-8A5E-9070C0667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50157" y="1126435"/>
            <a:ext cx="5141842" cy="5473148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sz="3200" dirty="0"/>
              <a:t>North American peoples loosely organized, migratory</a:t>
            </a:r>
          </a:p>
          <a:p>
            <a:pPr lvl="1"/>
            <a:r>
              <a:rPr lang="en-US" altLang="en-US" sz="2800" dirty="0"/>
              <a:t>Unlike Aztec, Inca empires</a:t>
            </a:r>
          </a:p>
          <a:p>
            <a:r>
              <a:rPr lang="en-US" altLang="en-US" sz="3200" dirty="0"/>
              <a:t>European colonists stake out forested land, clear it for agriculture</a:t>
            </a:r>
          </a:p>
          <a:p>
            <a:pPr lvl="1"/>
            <a:r>
              <a:rPr lang="en-US" altLang="en-US" sz="3000" dirty="0"/>
              <a:t>Colonists displace indigenous peoples, trespass on hunting grounds</a:t>
            </a:r>
          </a:p>
          <a:p>
            <a:pPr lvl="1"/>
            <a:r>
              <a:rPr lang="en-US" altLang="en-US" sz="3000" dirty="0"/>
              <a:t>English settlers negotiate treaties, poorly understood by natives</a:t>
            </a:r>
          </a:p>
          <a:p>
            <a:r>
              <a:rPr lang="en-US" altLang="en-US" sz="3200" dirty="0"/>
              <a:t>Military conflicts frequent</a:t>
            </a:r>
          </a:p>
          <a:p>
            <a:pPr lvl="1"/>
            <a:r>
              <a:rPr lang="en-US" altLang="en-US" sz="2800" dirty="0"/>
              <a:t>Natives also devastated by epidemic disease</a:t>
            </a:r>
          </a:p>
          <a:p>
            <a:r>
              <a:rPr lang="en-US" altLang="en-US" sz="3200" dirty="0"/>
              <a:t>Increasing number of Europeans arrive seeking ample land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59A3A-71CF-403C-BDDE-8FEFC70D479E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253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C9563-A28F-4A94-8F91-A64F9F4D3879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839874" y="0"/>
            <a:ext cx="10131425" cy="1456267"/>
          </a:xfrm>
        </p:spPr>
        <p:txBody>
          <a:bodyPr/>
          <a:lstStyle/>
          <a:p>
            <a:r>
              <a:rPr lang="en-US" altLang="en-US" dirty="0"/>
              <a:t>North American Populations</a:t>
            </a:r>
          </a:p>
        </p:txBody>
      </p:sp>
      <p:graphicFrame>
        <p:nvGraphicFramePr>
          <p:cNvPr id="24581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126437"/>
              </p:ext>
            </p:extLst>
          </p:nvPr>
        </p:nvGraphicFramePr>
        <p:xfrm>
          <a:off x="685801" y="1338469"/>
          <a:ext cx="10285498" cy="5666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hart" r:id="rId3" imgW="8229552" imgH="4533908" progId="MSGraph.Chart.8">
                  <p:embed followColorScheme="full"/>
                </p:oleObj>
              </mc:Choice>
              <mc:Fallback>
                <p:oleObj name="Chart" r:id="rId3" imgW="8229552" imgH="4533908" progId="MSGraph.Chart.8">
                  <p:embed followColorScheme="full"/>
                  <p:pic>
                    <p:nvPicPr>
                      <p:cNvPr id="2458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" y="1338469"/>
                        <a:ext cx="10285498" cy="5666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1166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C3F07-C9D4-4B0F-B46D-5964010BDD0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5287"/>
            <a:ext cx="10131425" cy="1456267"/>
          </a:xfrm>
        </p:spPr>
        <p:txBody>
          <a:bodyPr/>
          <a:lstStyle/>
          <a:p>
            <a:r>
              <a:rPr lang="en-US" altLang="en-US" sz="3800" dirty="0"/>
              <a:t>Multicultural Societies In Spanish colonies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524001"/>
            <a:ext cx="7252251" cy="4863548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European, African migrants primarily men</a:t>
            </a:r>
          </a:p>
          <a:p>
            <a:r>
              <a:rPr lang="en-US" altLang="en-US" sz="2800" dirty="0"/>
              <a:t>Relationships with native women formed</a:t>
            </a:r>
          </a:p>
          <a:p>
            <a:r>
              <a:rPr lang="en-US" altLang="en-US" sz="2800" dirty="0"/>
              <a:t>Mestizo (mixed) societies formed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sz="2400" dirty="0"/>
              <a:t>People of Spanish and native parentage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sz="2400" dirty="0"/>
              <a:t>Descendants of Spaniards and African slaves (“mulattoes”)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sz="2400" dirty="0"/>
              <a:t>Descendants of African slaves and natives (“zambos”)</a:t>
            </a:r>
          </a:p>
          <a:p>
            <a:r>
              <a:rPr lang="en-US" altLang="en-US" sz="2800" dirty="0"/>
              <a:t>Less pronounced in Peru</a:t>
            </a:r>
            <a:endParaRPr lang="en-US" alt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763" y="2282710"/>
            <a:ext cx="4005740" cy="30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74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8B2BA-74CE-44D4-B6D3-B4179BF61DE8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Social Hierarchy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2" y="2142067"/>
            <a:ext cx="7464286" cy="364913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dirty="0"/>
              <a:t>Race-based hierarchy</a:t>
            </a:r>
          </a:p>
          <a:p>
            <a:r>
              <a:rPr lang="en-US" altLang="en-US" sz="2800" dirty="0"/>
              <a:t>Top: </a:t>
            </a:r>
            <a:r>
              <a:rPr lang="en-US" altLang="en-US" sz="2800" i="1" dirty="0" err="1"/>
              <a:t>peninsulares</a:t>
            </a:r>
            <a:r>
              <a:rPr lang="en-US" altLang="en-US" sz="2800" dirty="0"/>
              <a:t>, i.e. migrants from Iberian peninsula</a:t>
            </a:r>
          </a:p>
          <a:p>
            <a:r>
              <a:rPr lang="en-US" altLang="en-US" sz="2800" i="1" dirty="0"/>
              <a:t>Criollos </a:t>
            </a:r>
            <a:r>
              <a:rPr lang="en-US" altLang="en-US" sz="2800" dirty="0"/>
              <a:t>(creoles), i.e. children of migrants, born in colonies</a:t>
            </a:r>
          </a:p>
          <a:p>
            <a:r>
              <a:rPr lang="en-US" altLang="en-US" sz="2800" dirty="0"/>
              <a:t>Mestizos, mulattoes, zambos, other combinations of parentage</a:t>
            </a:r>
          </a:p>
          <a:p>
            <a:r>
              <a:rPr lang="en-US" altLang="en-US" sz="2800" dirty="0"/>
              <a:t>Bottom: slaves, conquered peoples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04" y="213263"/>
            <a:ext cx="3973011" cy="633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62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4984" y="192157"/>
            <a:ext cx="10131425" cy="1456267"/>
          </a:xfrm>
        </p:spPr>
        <p:txBody>
          <a:bodyPr/>
          <a:lstStyle/>
          <a:p>
            <a:r>
              <a:rPr lang="en-US" altLang="en-US" dirty="0"/>
              <a:t>North American Societies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720E2D5-5F35-4705-9211-765D22A8E7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4984" y="1668164"/>
            <a:ext cx="5960867" cy="420241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8190FC-B7AD-48F6-9E80-8476257C2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0339" y="397565"/>
            <a:ext cx="5098564" cy="6268278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Higher ratio of French, English female migrants than in South America</a:t>
            </a:r>
          </a:p>
          <a:p>
            <a:r>
              <a:rPr lang="en-US" altLang="en-US" sz="3200" dirty="0"/>
              <a:t>Higher social stigma attached to relationships with natives, African slaves</a:t>
            </a:r>
          </a:p>
          <a:p>
            <a:r>
              <a:rPr lang="en-US" altLang="en-US" sz="3200" dirty="0"/>
              <a:t>Fur traders have relationships with North American native women</a:t>
            </a:r>
          </a:p>
          <a:p>
            <a:pPr lvl="1"/>
            <a:r>
              <a:rPr lang="en-US" altLang="en-US" sz="2800" dirty="0"/>
              <a:t>Children: </a:t>
            </a:r>
            <a:r>
              <a:rPr lang="en-US" altLang="en-US" sz="2800" i="1" dirty="0" err="1"/>
              <a:t>métis</a:t>
            </a:r>
            <a:endParaRPr lang="en-US" altLang="en-US" sz="28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5EF0-DFD6-4D80-A573-DC8AD99BEEDE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541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488" y="274797"/>
            <a:ext cx="10131425" cy="1076926"/>
          </a:xfrm>
        </p:spPr>
        <p:txBody>
          <a:bodyPr/>
          <a:lstStyle/>
          <a:p>
            <a:r>
              <a:rPr lang="en-US" altLang="en-US" dirty="0"/>
              <a:t>Mining in the Spanish Empire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31689" y="1351722"/>
            <a:ext cx="5449447" cy="52314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Hunt for gold and silver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Conquistadores loot Aztec, Inca treasures and melt them down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Gold not extensive in Spanish holdings, but silver relatively plentiful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Extensive employment of natives</a:t>
            </a:r>
          </a:p>
          <a:p>
            <a:pPr lvl="2">
              <a:lnSpc>
                <a:spcPct val="90000"/>
              </a:lnSpc>
            </a:pPr>
            <a:r>
              <a:rPr lang="en-US" altLang="en-US" sz="1800" dirty="0"/>
              <a:t>Incan </a:t>
            </a:r>
            <a:r>
              <a:rPr lang="en-US" altLang="en-US" sz="1800" i="1" dirty="0" err="1"/>
              <a:t>mita</a:t>
            </a:r>
            <a:r>
              <a:rPr lang="en-US" altLang="en-US" sz="1800" i="1" dirty="0"/>
              <a:t> </a:t>
            </a:r>
            <a:r>
              <a:rPr lang="en-US" altLang="en-US" sz="1800" dirty="0"/>
              <a:t>system of conscripted labor</a:t>
            </a:r>
          </a:p>
          <a:p>
            <a:pPr lvl="2">
              <a:lnSpc>
                <a:spcPct val="90000"/>
              </a:lnSpc>
            </a:pPr>
            <a:r>
              <a:rPr lang="en-US" altLang="en-US" sz="1800" dirty="0"/>
              <a:t>Dangerous working conditions</a:t>
            </a:r>
            <a:endParaRPr lang="en-US" altLang="en-US" sz="1800" i="1" dirty="0"/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Eventually assimilate into Spanish culture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1/5 reserved for crown (</a:t>
            </a:r>
            <a:r>
              <a:rPr lang="en-US" altLang="en-US" sz="2400" i="1" dirty="0" err="1"/>
              <a:t>quinta</a:t>
            </a:r>
            <a:r>
              <a:rPr lang="en-US" altLang="en-US" sz="2400" dirty="0"/>
              <a:t>), hugely profitable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08509-107C-48F8-8DD1-96FBC6C46251}" type="slidenum">
              <a:rPr lang="en-US" altLang="en-US"/>
              <a:pPr/>
              <a:t>16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EC923-B3B7-4191-BB2A-BC013154D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73307"/>
            <a:ext cx="5762625" cy="4610100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7F62D56-2251-450F-8254-7A3F1A35A3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55447" y="1498510"/>
            <a:ext cx="6003178" cy="508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2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7A52-0ECE-44C8-9282-1D37584B231A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Global Significance of Silver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784" y="2212376"/>
            <a:ext cx="5025886" cy="3649133"/>
          </a:xfrm>
        </p:spPr>
        <p:txBody>
          <a:bodyPr>
            <a:normAutofit fontScale="92500"/>
          </a:bodyPr>
          <a:lstStyle/>
          <a:p>
            <a:r>
              <a:rPr lang="en-US" altLang="en-US" sz="3200" dirty="0"/>
              <a:t>Major resource of income for Spanish crown</a:t>
            </a:r>
          </a:p>
          <a:p>
            <a:r>
              <a:rPr lang="en-US" altLang="en-US" sz="3200" dirty="0"/>
              <a:t>Manila Galleons take it to the Pacific rim for trading</a:t>
            </a:r>
          </a:p>
          <a:p>
            <a:r>
              <a:rPr lang="en-US" altLang="en-US" sz="3200" dirty="0"/>
              <a:t>Very popular with Chinese markets</a:t>
            </a:r>
          </a:p>
          <a:p>
            <a:pPr lvl="1"/>
            <a:r>
              <a:rPr lang="en-US" altLang="en-US" sz="2800" dirty="0"/>
              <a:t>Also trade in the Atlantic basin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30C0BC-AEDF-4BF1-B669-98420D5EC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16002"/>
            <a:ext cx="5938631" cy="424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15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6B34F-7A0A-4DAB-B3CA-6CA2825966D3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1" y="609600"/>
            <a:ext cx="2985051" cy="1456267"/>
          </a:xfrm>
        </p:spPr>
        <p:txBody>
          <a:bodyPr/>
          <a:lstStyle/>
          <a:p>
            <a:r>
              <a:rPr lang="en-US" altLang="en-US" dirty="0"/>
              <a:t>The Hacienda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2748" y="304800"/>
            <a:ext cx="5923722" cy="6202017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Large estates produce products of European origin</a:t>
            </a:r>
          </a:p>
          <a:p>
            <a:pPr lvl="1"/>
            <a:r>
              <a:rPr lang="en-US" altLang="en-US" sz="2800" dirty="0"/>
              <a:t>Wheat, grapes, meat</a:t>
            </a:r>
          </a:p>
          <a:p>
            <a:r>
              <a:rPr lang="en-US" altLang="en-US" sz="3200" i="1" dirty="0"/>
              <a:t>Encomienda</a:t>
            </a:r>
            <a:r>
              <a:rPr lang="en-US" altLang="en-US" sz="3200" dirty="0"/>
              <a:t> system of utilizing native labor force</a:t>
            </a:r>
          </a:p>
          <a:p>
            <a:r>
              <a:rPr lang="en-US" altLang="en-US" sz="3200" dirty="0"/>
              <a:t>Rampant abuses 1520-1540</a:t>
            </a:r>
          </a:p>
          <a:p>
            <a:r>
              <a:rPr lang="en-US" altLang="en-US" sz="3200" dirty="0"/>
              <a:t>Gradually replaced by debt patronage</a:t>
            </a:r>
          </a:p>
          <a:p>
            <a:pPr lvl="1"/>
            <a:r>
              <a:rPr lang="en-US" altLang="en-US" sz="2800" dirty="0"/>
              <a:t>Peasants repay loans with cheap labor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1" y="2065867"/>
            <a:ext cx="5251111" cy="413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79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6808C-091D-44A4-8801-4CCC2454FF40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255104"/>
            <a:ext cx="10131425" cy="1456267"/>
          </a:xfrm>
        </p:spPr>
        <p:txBody>
          <a:bodyPr/>
          <a:lstStyle/>
          <a:p>
            <a:r>
              <a:rPr lang="en-US" altLang="en-US" dirty="0"/>
              <a:t>Resistance to Spanish Rule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3522" y="1711371"/>
            <a:ext cx="5927035" cy="4537029"/>
          </a:xfrm>
        </p:spPr>
        <p:txBody>
          <a:bodyPr>
            <a:normAutofit fontScale="92500"/>
          </a:bodyPr>
          <a:lstStyle/>
          <a:p>
            <a:r>
              <a:rPr lang="en-US" altLang="en-US" sz="3200" dirty="0"/>
              <a:t>Rebellion</a:t>
            </a:r>
          </a:p>
          <a:p>
            <a:pPr lvl="1"/>
            <a:r>
              <a:rPr lang="en-US" altLang="en-US" sz="2800" dirty="0"/>
              <a:t>1680 Pueblo Revolt</a:t>
            </a:r>
          </a:p>
          <a:p>
            <a:pPr lvl="1"/>
            <a:r>
              <a:rPr lang="en-US" altLang="en-US" sz="2800" dirty="0"/>
              <a:t>1780 </a:t>
            </a:r>
            <a:r>
              <a:rPr lang="en-US" altLang="en-US" sz="2800" dirty="0" err="1"/>
              <a:t>Túpac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Amaru</a:t>
            </a:r>
            <a:r>
              <a:rPr lang="en-US" altLang="en-US" sz="2800" dirty="0"/>
              <a:t> rebellion</a:t>
            </a:r>
          </a:p>
          <a:p>
            <a:r>
              <a:rPr lang="en-US" altLang="en-US" sz="3200" dirty="0"/>
              <a:t>Half-hearted work</a:t>
            </a:r>
          </a:p>
          <a:p>
            <a:r>
              <a:rPr lang="en-US" altLang="en-US" sz="3200" dirty="0"/>
              <a:t>Retreat into mountains and forests</a:t>
            </a:r>
          </a:p>
          <a:p>
            <a:r>
              <a:rPr lang="en-US" altLang="en-US" sz="3200" dirty="0"/>
              <a:t>Appeal to Spanish crown</a:t>
            </a:r>
          </a:p>
          <a:p>
            <a:pPr lvl="1"/>
            <a:r>
              <a:rPr lang="en-US" altLang="en-US" sz="2800" dirty="0"/>
              <a:t>1,200 page letter of </a:t>
            </a:r>
            <a:r>
              <a:rPr lang="en-US" altLang="en-US" sz="2800" dirty="0" err="1"/>
              <a:t>Guaman</a:t>
            </a:r>
            <a:r>
              <a:rPr lang="en-US" altLang="en-US" sz="2800" dirty="0"/>
              <a:t> Poma de Ayala, 1615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435" y="159026"/>
            <a:ext cx="4785257" cy="64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02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01074"/>
            <a:ext cx="11108634" cy="1764794"/>
          </a:xfrm>
        </p:spPr>
        <p:txBody>
          <a:bodyPr/>
          <a:lstStyle/>
          <a:p>
            <a:pPr algn="ctr"/>
            <a:r>
              <a:rPr lang="en-US" sz="4400" b="1" dirty="0"/>
              <a:t>Know Hispaniola!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Modern Haiti/Dominican Republic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5548" y="2380870"/>
            <a:ext cx="5000625" cy="3648075"/>
          </a:xfrm>
          <a:prstGeom prst="rect">
            <a:avLst/>
          </a:prstGeom>
        </p:spPr>
      </p:pic>
      <p:pic>
        <p:nvPicPr>
          <p:cNvPr id="3074" name="Picture 2" descr="Image result for hispani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06" y="2473635"/>
            <a:ext cx="4047711" cy="404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3485322" y="3856383"/>
            <a:ext cx="4068417" cy="3843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841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338666"/>
            <a:ext cx="10131425" cy="1119074"/>
          </a:xfrm>
        </p:spPr>
        <p:txBody>
          <a:bodyPr/>
          <a:lstStyle/>
          <a:p>
            <a:r>
              <a:rPr lang="en-US" altLang="en-US" dirty="0"/>
              <a:t>Sugar and Slavery in Portuguese Brazil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61732" y="1604432"/>
            <a:ext cx="5572186" cy="49149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Unlike Spanish system of forced native labor, Portuguese rely on imported African slaves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Natives continually evaded Portuguese forces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Large-scale importing of slaves begins 1580s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Working conditions poor: 5-10% die annually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Approximately one human life per ton of sugar</a:t>
            </a:r>
            <a:endParaRPr lang="en-US" altLang="en-US" sz="1400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268320E-833F-47A9-83C7-CE317486FC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5086" y="1925728"/>
            <a:ext cx="5945182" cy="413375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B071-3051-48BE-90CC-2A587B3DB1CC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253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233F-3E08-439D-82F5-988BE7B6B9B9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2" y="137676"/>
            <a:ext cx="10131425" cy="1456267"/>
          </a:xfrm>
        </p:spPr>
        <p:txBody>
          <a:bodyPr/>
          <a:lstStyle/>
          <a:p>
            <a:r>
              <a:rPr lang="en-US" altLang="en-US" dirty="0"/>
              <a:t>Fur Trading in North America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55095" y="1593943"/>
            <a:ext cx="7036905" cy="4798759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Indigenous peoples trade pelts for wool blankets, iron pots, firearms, alcohol</a:t>
            </a:r>
          </a:p>
          <a:p>
            <a:r>
              <a:rPr lang="en-US" altLang="en-US" sz="2800" dirty="0"/>
              <a:t>Beaver hunts cause frequent incursions into neighboring territories, conflicts</a:t>
            </a:r>
          </a:p>
          <a:p>
            <a:r>
              <a:rPr lang="en-US" altLang="en-US" sz="2800" dirty="0"/>
              <a:t>European settler-cultivators also displacing natives from traditional lands</a:t>
            </a:r>
          </a:p>
          <a:p>
            <a:pPr lvl="1"/>
            <a:r>
              <a:rPr lang="en-US" altLang="en-US" sz="2400" dirty="0"/>
              <a:t>Albeit initially dependent on native assistance, as European grains did not grow well in many areas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3" y="2068302"/>
            <a:ext cx="4922354" cy="346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16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8296" y="152400"/>
            <a:ext cx="9987764" cy="1456267"/>
          </a:xfrm>
        </p:spPr>
        <p:txBody>
          <a:bodyPr/>
          <a:lstStyle/>
          <a:p>
            <a:r>
              <a:rPr lang="en-US" altLang="en-US" dirty="0"/>
              <a:t>Development of Cash Crops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A95483C-6D83-415C-9DFA-B16D3A397A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8296" y="2065867"/>
            <a:ext cx="6765009" cy="418253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D431BD-432F-461F-8DAF-70CDB972EC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88695" y="609601"/>
            <a:ext cx="4625009" cy="6149008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3600" dirty="0"/>
              <a:t>Products developed for European markets</a:t>
            </a:r>
          </a:p>
          <a:p>
            <a:pPr lvl="1"/>
            <a:r>
              <a:rPr lang="en-US" altLang="en-US" sz="3100" dirty="0"/>
              <a:t>Tobacco</a:t>
            </a:r>
          </a:p>
          <a:p>
            <a:pPr lvl="1"/>
            <a:r>
              <a:rPr lang="en-US" altLang="en-US" sz="3100" dirty="0"/>
              <a:t>Rice</a:t>
            </a:r>
          </a:p>
          <a:p>
            <a:pPr lvl="1"/>
            <a:r>
              <a:rPr lang="en-US" altLang="en-US" sz="3100" dirty="0"/>
              <a:t>Indigo</a:t>
            </a:r>
          </a:p>
          <a:p>
            <a:pPr lvl="1"/>
            <a:r>
              <a:rPr lang="en-US" altLang="en-US" sz="3100" dirty="0"/>
              <a:t>Cotton</a:t>
            </a:r>
          </a:p>
          <a:p>
            <a:r>
              <a:rPr lang="en-US" altLang="en-US" sz="3600" dirty="0"/>
              <a:t>Increases demand for imported slave labor</a:t>
            </a:r>
          </a:p>
          <a:p>
            <a:pPr lvl="1"/>
            <a:r>
              <a:rPr lang="en-US" altLang="en-US" sz="3100" dirty="0"/>
              <a:t>European indentured servants, 4-7 year terms</a:t>
            </a:r>
          </a:p>
          <a:p>
            <a:pPr lvl="2"/>
            <a:r>
              <a:rPr lang="en-US" altLang="en-US" sz="2600" dirty="0"/>
              <a:t>Chronically unemployed, orphans, political prisoners and criminals</a:t>
            </a:r>
            <a:endParaRPr lang="en-US" altLang="en-US" sz="1300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BD0D-0BA9-4A35-B721-AEDEFF5F4056}" type="slidenum">
              <a:rPr lang="en-US" altLang="en-US"/>
              <a:pPr/>
              <a:t>22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7ACF9-0C31-4E48-A1AF-56ED45DDC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6" y="1810762"/>
            <a:ext cx="7039113" cy="469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7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F0672-7B70-416A-9B95-10C726E990FA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>
          <a:xfrm>
            <a:off x="410218" y="202768"/>
            <a:ext cx="10131425" cy="887896"/>
          </a:xfrm>
        </p:spPr>
        <p:txBody>
          <a:bodyPr/>
          <a:lstStyle/>
          <a:p>
            <a:r>
              <a:rPr lang="en-US" altLang="en-US" dirty="0"/>
              <a:t>Export of Tobacco from Virginia</a:t>
            </a:r>
          </a:p>
        </p:txBody>
      </p:sp>
      <p:graphicFrame>
        <p:nvGraphicFramePr>
          <p:cNvPr id="37893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0082246"/>
              </p:ext>
            </p:extLst>
          </p:nvPr>
        </p:nvGraphicFramePr>
        <p:xfrm>
          <a:off x="887896" y="1163551"/>
          <a:ext cx="10972800" cy="6045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Chart" r:id="rId3" imgW="8229552" imgH="4533908" progId="MSGraph.Chart.8">
                  <p:embed followColorScheme="full"/>
                </p:oleObj>
              </mc:Choice>
              <mc:Fallback>
                <p:oleObj name="Chart" r:id="rId3" imgW="8229552" imgH="4533908" progId="MSGraph.Chart.8">
                  <p:embed followColorScheme="full"/>
                  <p:pic>
                    <p:nvPicPr>
                      <p:cNvPr id="3789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896" y="1163551"/>
                        <a:ext cx="10972800" cy="6045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5997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26E1-CC59-4DE2-92A2-823A9386FA6A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783"/>
            <a:ext cx="10131425" cy="1456267"/>
          </a:xfrm>
        </p:spPr>
        <p:txBody>
          <a:bodyPr/>
          <a:lstStyle/>
          <a:p>
            <a:r>
              <a:rPr lang="en-US" altLang="en-US" dirty="0"/>
              <a:t>Slavery in North America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60559"/>
            <a:ext cx="10131425" cy="4404507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African slaves in Virginia from 1610</a:t>
            </a:r>
          </a:p>
          <a:p>
            <a:r>
              <a:rPr lang="en-US" altLang="en-US" sz="3200" dirty="0"/>
              <a:t>Increasingly replace European indentured laborers, late 17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-early 18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 centuries</a:t>
            </a:r>
          </a:p>
          <a:p>
            <a:r>
              <a:rPr lang="en-US" altLang="en-US" sz="3200" dirty="0"/>
              <a:t>Less prominent in north/northeast due to weak nature of cash-crop industry</a:t>
            </a:r>
          </a:p>
          <a:p>
            <a:pPr lvl="1"/>
            <a:r>
              <a:rPr lang="en-US" altLang="en-US" sz="2800" dirty="0"/>
              <a:t>Slave trading still important part of economy</a:t>
            </a:r>
          </a:p>
          <a:p>
            <a:pPr lvl="1"/>
            <a:r>
              <a:rPr lang="en-US" altLang="en-US" sz="2800" dirty="0"/>
              <a:t>Also, products made through slave labor</a:t>
            </a:r>
          </a:p>
          <a:p>
            <a:pPr lvl="2"/>
            <a:r>
              <a:rPr lang="en-US" altLang="en-US" sz="2400" dirty="0"/>
              <a:t>Rum, based on sugar from plantations</a:t>
            </a:r>
          </a:p>
        </p:txBody>
      </p:sp>
    </p:spTree>
    <p:extLst>
      <p:ext uri="{BB962C8B-B14F-4D97-AF65-F5344CB8AC3E}">
        <p14:creationId xmlns:p14="http://schemas.microsoft.com/office/powerpoint/2010/main" val="3311693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17FC-797A-4FCC-8A2E-A723670C3E2E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3279" y="1"/>
            <a:ext cx="10131425" cy="1073426"/>
          </a:xfrm>
        </p:spPr>
        <p:txBody>
          <a:bodyPr/>
          <a:lstStyle/>
          <a:p>
            <a:r>
              <a:rPr lang="en-US" altLang="en-US" dirty="0"/>
              <a:t>Missionary Activity in the Americas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0757" y="1313808"/>
            <a:ext cx="6457121" cy="519301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Franciscan, Dominican, Jesuit missionaries from 16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Taught Christian doctrine, literacy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Often accumulated cultural knowledge to better communicate their message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Bernardino de </a:t>
            </a:r>
            <a:r>
              <a:rPr lang="en-US" altLang="en-US" sz="2400" dirty="0" err="1"/>
              <a:t>Sahagún</a:t>
            </a: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Due to conquest and plague, many natives in Spanish America concluded that their gods had abandoned them, converted to Catholicism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Yet often retained elements of pagan religion in Christian worship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9C5B3-D28D-40E6-937E-8F732D8E3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191" y="1073427"/>
            <a:ext cx="4615069" cy="55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72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9CFC7-83BB-4AC6-9FCB-5D629F49B409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54496" y="2425148"/>
            <a:ext cx="2534477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The Virgin of Guadalupe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63072-9C9E-474B-B6CE-92430FC24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54F76-2B23-4C36-B048-F801C787F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730" y="1096755"/>
            <a:ext cx="8478749" cy="515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77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4C3D-05C4-453A-887F-E1CF045FE4E2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French and English Missions VS. </a:t>
            </a:r>
            <a:r>
              <a:rPr lang="en-US" altLang="en-US"/>
              <a:t>Spanish</a:t>
            </a:r>
            <a:endParaRPr lang="en-US" alt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200" dirty="0"/>
              <a:t>Less effective than Spanish missions</a:t>
            </a:r>
          </a:p>
          <a:p>
            <a:pPr lvl="1"/>
            <a:r>
              <a:rPr lang="en-US" altLang="en-US" sz="2800" dirty="0"/>
              <a:t>Spaniards ruled native populations more directly</a:t>
            </a:r>
          </a:p>
          <a:p>
            <a:pPr lvl="1"/>
            <a:r>
              <a:rPr lang="en-US" altLang="en-US" sz="2800" dirty="0"/>
              <a:t>Migration patterns of North American natives made it more difficult to conduct missions</a:t>
            </a:r>
          </a:p>
          <a:p>
            <a:pPr lvl="1"/>
            <a:r>
              <a:rPr lang="en-US" altLang="en-US" sz="2800" dirty="0"/>
              <a:t>English colonists little interest in converting natives</a:t>
            </a:r>
            <a:endParaRPr lang="en-US" altLang="en-US" dirty="0"/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6853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4843" y="139148"/>
            <a:ext cx="10131425" cy="940904"/>
          </a:xfrm>
        </p:spPr>
        <p:txBody>
          <a:bodyPr/>
          <a:lstStyle/>
          <a:p>
            <a:r>
              <a:rPr lang="en-US" altLang="en-US" dirty="0"/>
              <a:t>Australia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1B884FA-F68F-4C73-91D1-03538E8B82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7141" y="1177718"/>
            <a:ext cx="6046304" cy="556763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F94174-54A4-4D00-BB4F-5DA476BE6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9340" y="212035"/>
            <a:ext cx="5383835" cy="6533322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Broadly similar experiences to American natives</a:t>
            </a:r>
          </a:p>
          <a:p>
            <a:r>
              <a:rPr lang="en-US" altLang="en-US" sz="2400" dirty="0"/>
              <a:t>Portuguese mariners long in the region, but Dutch sailors make first recorded sighting of Australia in 1606</a:t>
            </a:r>
          </a:p>
          <a:p>
            <a:r>
              <a:rPr lang="en-US" altLang="en-US" sz="2400" dirty="0"/>
              <a:t>VOC surveys territory, conclude it is of little value</a:t>
            </a:r>
          </a:p>
          <a:p>
            <a:pPr lvl="1"/>
            <a:r>
              <a:rPr lang="en-US" altLang="en-US" sz="2400" dirty="0"/>
              <a:t>Limited contact with indigenous peoples</a:t>
            </a:r>
          </a:p>
          <a:p>
            <a:pPr lvl="1"/>
            <a:r>
              <a:rPr lang="en-US" altLang="en-US" sz="2400" dirty="0"/>
              <a:t>Nomadic, fishing and foraging societies</a:t>
            </a:r>
          </a:p>
          <a:p>
            <a:r>
              <a:rPr lang="en-US" altLang="en-US" sz="2400" dirty="0"/>
              <a:t>British Captain James Cook lands at Botany Bay, 1770</a:t>
            </a:r>
          </a:p>
          <a:p>
            <a:pPr lvl="1"/>
            <a:r>
              <a:rPr lang="en-US" altLang="en-US" sz="2400" dirty="0"/>
              <a:t>Convicts shipped to Australia, outnumber free settlers until 1830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5DAA9-037B-48F4-A1DE-799A119E9C67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398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2001" y="212035"/>
            <a:ext cx="10131425" cy="1020417"/>
          </a:xfrm>
        </p:spPr>
        <p:txBody>
          <a:bodyPr/>
          <a:lstStyle/>
          <a:p>
            <a:r>
              <a:rPr lang="en-US" altLang="en-US" dirty="0"/>
              <a:t>Pacific Islands and the Larger World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7565" y="1314588"/>
            <a:ext cx="5310075" cy="5294243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3300" dirty="0"/>
              <a:t>Manila Galleons interested in quick trade routes, little exploration of Pacific</a:t>
            </a:r>
          </a:p>
          <a:p>
            <a:pPr lvl="1"/>
            <a:r>
              <a:rPr lang="en-US" altLang="en-US" sz="2800" dirty="0"/>
              <a:t>Islands of Guam and the Marianas significant, lay on trade routes</a:t>
            </a:r>
          </a:p>
          <a:p>
            <a:pPr lvl="1"/>
            <a:r>
              <a:rPr lang="en-US" altLang="en-US" sz="2800" dirty="0"/>
              <a:t>1670s-1680s took control of islands, smallpox destroys local population</a:t>
            </a:r>
          </a:p>
          <a:p>
            <a:r>
              <a:rPr lang="en-US" altLang="en-US" sz="3300" dirty="0"/>
              <a:t>James Cook visits Hawai’i in 1778</a:t>
            </a:r>
          </a:p>
          <a:p>
            <a:pPr lvl="1"/>
            <a:r>
              <a:rPr lang="en-US" altLang="en-US" sz="2800" dirty="0"/>
              <a:t>Good relationship with Hawaiians</a:t>
            </a:r>
          </a:p>
          <a:p>
            <a:pPr lvl="1"/>
            <a:r>
              <a:rPr lang="en-US" altLang="en-US" sz="2800" dirty="0"/>
              <a:t>Sailors spread venereal disease</a:t>
            </a:r>
          </a:p>
          <a:p>
            <a:pPr lvl="1"/>
            <a:r>
              <a:rPr lang="en-US" altLang="en-US" sz="2800" dirty="0"/>
              <a:t>Cook not welcomed in 1779, killed in dispute over petty thefts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9BDECF1-8B1D-4869-8ADB-1A46E74F82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5517" y="1314588"/>
            <a:ext cx="5840709" cy="51140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01-D73F-4489-92B3-3995BF1F967F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964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35" y="118030"/>
            <a:ext cx="10131425" cy="1456267"/>
          </a:xfrm>
        </p:spPr>
        <p:txBody>
          <a:bodyPr/>
          <a:lstStyle/>
          <a:p>
            <a:r>
              <a:rPr lang="en-US" altLang="en-US" dirty="0"/>
              <a:t>The Spanish Caribbean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3218" y="1266092"/>
            <a:ext cx="6049108" cy="509250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Spanish mariners meet indigenous </a:t>
            </a:r>
            <a:r>
              <a:rPr lang="en-US" altLang="en-US" sz="3200" dirty="0" err="1"/>
              <a:t>Tainos</a:t>
            </a:r>
            <a:r>
              <a:rPr lang="en-US" altLang="en-US" sz="3200" dirty="0"/>
              <a:t> (</a:t>
            </a:r>
            <a:r>
              <a:rPr lang="en-US" altLang="en-US" sz="3200" dirty="0" err="1"/>
              <a:t>Arawaks</a:t>
            </a:r>
            <a:r>
              <a:rPr lang="en-US" altLang="en-US" sz="32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settled in Caribbean from S.A. in late centuries BCE - 900 CE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Columbus uses Hispaniola as base for trading with </a:t>
            </a:r>
            <a:r>
              <a:rPr lang="en-US" altLang="en-US" sz="3200" dirty="0" err="1"/>
              <a:t>Tainos</a:t>
            </a:r>
            <a:endParaRPr lang="en-US" altLang="en-US" sz="3200" dirty="0"/>
          </a:p>
          <a:p>
            <a:pPr lvl="1">
              <a:lnSpc>
                <a:spcPct val="90000"/>
              </a:lnSpc>
            </a:pPr>
            <a:r>
              <a:rPr lang="en-US" altLang="en-US" sz="3200" dirty="0"/>
              <a:t>Disappointed that </a:t>
            </a:r>
            <a:r>
              <a:rPr lang="en-US" altLang="en-US" sz="3200" dirty="0" err="1"/>
              <a:t>Tainos</a:t>
            </a:r>
            <a:r>
              <a:rPr lang="en-US" altLang="en-US" sz="3200" dirty="0"/>
              <a:t> had no spices, silks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“Recruits” locals to mine gold instead</a:t>
            </a:r>
          </a:p>
          <a:p>
            <a:pPr lvl="1">
              <a:lnSpc>
                <a:spcPct val="90000"/>
              </a:lnSpc>
            </a:pPr>
            <a:r>
              <a:rPr lang="en-US" altLang="en-US" sz="3000" i="1" dirty="0"/>
              <a:t>Encomienda: </a:t>
            </a:r>
            <a:r>
              <a:rPr lang="en-US" altLang="en-US" sz="3000" dirty="0"/>
              <a:t>Forced labor</a:t>
            </a:r>
            <a:endParaRPr lang="en-US" altLang="en-US" sz="3000" i="1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EB4D693-7556-4888-856C-0D3F3802B5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7085" y="1469602"/>
            <a:ext cx="5208070" cy="437477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C419-CC26-437A-9445-B9328193B42F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26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8"/>
          <p:cNvSpPr>
            <a:spLocks noGrp="1" noChangeArrowheads="1"/>
          </p:cNvSpPr>
          <p:nvPr>
            <p:ph type="title"/>
          </p:nvPr>
        </p:nvSpPr>
        <p:spPr>
          <a:xfrm>
            <a:off x="381001" y="412798"/>
            <a:ext cx="10131425" cy="868017"/>
          </a:xfrm>
        </p:spPr>
        <p:txBody>
          <a:bodyPr/>
          <a:lstStyle/>
          <a:p>
            <a:r>
              <a:rPr lang="en-US" altLang="en-US" dirty="0"/>
              <a:t>From Mining to Plantation Agriculture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D2191D9-D7C0-4011-9731-054F6778F6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1550" y="1545190"/>
            <a:ext cx="5496808" cy="437781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FE1EDD-CDBF-481C-88C2-17A4205C9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374" y="1280816"/>
            <a:ext cx="5629329" cy="5577184"/>
          </a:xfrm>
        </p:spPr>
        <p:txBody>
          <a:bodyPr>
            <a:normAutofit/>
          </a:bodyPr>
          <a:lstStyle/>
          <a:p>
            <a:r>
              <a:rPr lang="en-US" altLang="en-US" sz="2800" dirty="0" err="1"/>
              <a:t>Tainos</a:t>
            </a:r>
            <a:r>
              <a:rPr lang="en-US" altLang="en-US" sz="2800" dirty="0"/>
              <a:t> occasionally rebel, but outgunned by Spanish</a:t>
            </a:r>
          </a:p>
          <a:p>
            <a:r>
              <a:rPr lang="en-US" altLang="en-US" sz="2800" dirty="0"/>
              <a:t>Smallpox epidemics begin 1518 – Taino gone by mid 16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</a:t>
            </a:r>
          </a:p>
          <a:p>
            <a:pPr lvl="1"/>
            <a:r>
              <a:rPr lang="en-US" altLang="en-US" sz="2400" dirty="0"/>
              <a:t>Spanish raids to kidnap and replace workers spread disease quickly</a:t>
            </a:r>
          </a:p>
          <a:p>
            <a:r>
              <a:rPr lang="en-US" altLang="en-US" sz="2800" dirty="0"/>
              <a:t>Limited gold production causes new interest in exploiting Caribbean for sugarcane production</a:t>
            </a:r>
          </a:p>
          <a:p>
            <a:pPr lvl="1"/>
            <a:r>
              <a:rPr lang="en-US" altLang="en-US" sz="2400" dirty="0"/>
              <a:t>Requires massive importation of slaves!</a:t>
            </a:r>
            <a:endParaRPr lang="en-US" alt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F69A-CFEF-4057-8FCD-19B2C43B8F64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123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0EBA-8AB3-4F26-B5DF-54D313243321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2" y="105728"/>
            <a:ext cx="10131425" cy="1456267"/>
          </a:xfrm>
        </p:spPr>
        <p:txBody>
          <a:bodyPr/>
          <a:lstStyle/>
          <a:p>
            <a:r>
              <a:rPr lang="en-US" altLang="en-US" dirty="0"/>
              <a:t>Conquest of Mexico and Peru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515" y="1749287"/>
            <a:ext cx="7215143" cy="4572886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Spanish conquerors (</a:t>
            </a:r>
            <a:r>
              <a:rPr lang="en-US" altLang="en-US" sz="2800" i="1" dirty="0"/>
              <a:t>conquistadores</a:t>
            </a:r>
            <a:r>
              <a:rPr lang="en-US" altLang="en-US" sz="2800" dirty="0"/>
              <a:t>) explore other territories</a:t>
            </a:r>
          </a:p>
          <a:p>
            <a:r>
              <a:rPr lang="en-US" altLang="en-US" sz="2800" dirty="0" err="1"/>
              <a:t>Hernán</a:t>
            </a:r>
            <a:r>
              <a:rPr lang="en-US" altLang="en-US" sz="2800" dirty="0"/>
              <a:t> Cortés and 450 men bring down Aztec empire in Mexico (1519-1521)</a:t>
            </a:r>
          </a:p>
          <a:p>
            <a:pPr lvl="1"/>
            <a:r>
              <a:rPr lang="en-US" altLang="en-US" sz="2400" dirty="0"/>
              <a:t>Smallpox destroys besieged Tenochtitlan</a:t>
            </a:r>
          </a:p>
          <a:p>
            <a:r>
              <a:rPr lang="en-US" altLang="en-US" sz="2800" dirty="0"/>
              <a:t>Francisco Pizarro and 600 men bring down Inca empire in Peru (1532-1533)</a:t>
            </a:r>
          </a:p>
          <a:p>
            <a:pPr lvl="1"/>
            <a:r>
              <a:rPr lang="en-US" altLang="en-US" sz="2400" dirty="0"/>
              <a:t>Calls conference of warring Inca rulers, massacres them all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658" y="1096548"/>
            <a:ext cx="4309485" cy="496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18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514" y="259292"/>
            <a:ext cx="10131425" cy="906900"/>
          </a:xfrm>
        </p:spPr>
        <p:txBody>
          <a:bodyPr/>
          <a:lstStyle/>
          <a:p>
            <a:r>
              <a:rPr lang="en-US" altLang="en-US" dirty="0"/>
              <a:t>Spanish Colonial Administration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38539" y="1166192"/>
            <a:ext cx="6480313" cy="5459895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Spanish administration based in New Spain (Mexico) and New Castile (Peru), extended to Florida and Buenos Aires</a:t>
            </a:r>
          </a:p>
          <a:p>
            <a:pPr lvl="1"/>
            <a:r>
              <a:rPr lang="en-US" altLang="en-US" sz="2400" dirty="0"/>
              <a:t>Mexico city built atop Tenochtitlan, founded Lima in Peru</a:t>
            </a:r>
          </a:p>
          <a:p>
            <a:pPr lvl="1"/>
            <a:r>
              <a:rPr lang="en-US" altLang="en-US" sz="2400" dirty="0">
                <a:solidFill>
                  <a:srgbClr val="FFFF00"/>
                </a:solidFill>
              </a:rPr>
              <a:t>Viceroys rule</a:t>
            </a:r>
            <a:r>
              <a:rPr lang="en-US" altLang="en-US" sz="2400" dirty="0"/>
              <a:t>, but supervised by </a:t>
            </a:r>
            <a:r>
              <a:rPr lang="en-US" altLang="en-US" sz="2400" dirty="0">
                <a:solidFill>
                  <a:srgbClr val="FFFF00"/>
                </a:solidFill>
              </a:rPr>
              <a:t>local courts called </a:t>
            </a:r>
            <a:r>
              <a:rPr lang="en-US" altLang="en-US" sz="2400" i="1" dirty="0" err="1">
                <a:solidFill>
                  <a:srgbClr val="FFFF00"/>
                </a:solidFill>
              </a:rPr>
              <a:t>audiencias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/>
              <a:t>designed to prevent buildup of local power bases </a:t>
            </a:r>
          </a:p>
          <a:p>
            <a:pPr lvl="1"/>
            <a:r>
              <a:rPr lang="en-US" altLang="en-US" sz="2400" dirty="0"/>
              <a:t>Considerable dispute with Spanish homeland</a:t>
            </a:r>
            <a:endParaRPr lang="en-US" altLang="en-US" sz="2200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F97520C-3759-46D3-8CBB-D0E36A93EC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4506"/>
          <a:stretch/>
        </p:blipFill>
        <p:spPr>
          <a:xfrm>
            <a:off x="6741355" y="1643270"/>
            <a:ext cx="5212106" cy="470438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08DC-2813-4736-995B-AEE6A816EC94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621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FF66-13F0-4CBB-B7CE-0A8A920E910F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05794" y="178536"/>
            <a:ext cx="8333965" cy="1456267"/>
          </a:xfrm>
        </p:spPr>
        <p:txBody>
          <a:bodyPr/>
          <a:lstStyle/>
          <a:p>
            <a:r>
              <a:rPr lang="en-US" altLang="en-US" dirty="0"/>
              <a:t>Portuguese Brazil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127" y="1219199"/>
            <a:ext cx="3168925" cy="5320749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1494 Treaty of Tordesillas divides entire (non-Christian) world between Spain and Portugal</a:t>
            </a:r>
          </a:p>
          <a:p>
            <a:r>
              <a:rPr lang="en-US" altLang="en-US" sz="2800" dirty="0"/>
              <a:t>Portugal claims Brazil - e</a:t>
            </a:r>
            <a:r>
              <a:rPr lang="en-US" altLang="en-US" sz="2600" dirty="0"/>
              <a:t>xploited for sugarcane production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052" y="1645110"/>
            <a:ext cx="8756258" cy="46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33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C41A-CA32-4640-864F-2502057998D1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4983" y="0"/>
            <a:ext cx="10131425" cy="1456267"/>
          </a:xfrm>
        </p:spPr>
        <p:txBody>
          <a:bodyPr/>
          <a:lstStyle/>
          <a:p>
            <a:r>
              <a:rPr lang="en-US" altLang="en-US" dirty="0"/>
              <a:t>Settler Colonies in North America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983" y="1152939"/>
            <a:ext cx="7013713" cy="534725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Spanish towns, forts, missions on E. coast of North America; a few on W. coast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/>
              <a:t>Dislodged in 17</a:t>
            </a:r>
            <a:r>
              <a:rPr lang="en-US" altLang="en-US" sz="2600" baseline="30000" dirty="0"/>
              <a:t>th</a:t>
            </a:r>
            <a:r>
              <a:rPr lang="en-US" altLang="en-US" sz="2600" dirty="0"/>
              <a:t> century by French, English, Dutch mariners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Permanent colonies in North America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France: Nova Scotia (1604), Quebec (1608)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England: Jamestown (1607), Massachusetts Bay Colony (1630)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Netherlands: New Amsterdam (1623)</a:t>
            </a:r>
          </a:p>
          <a:p>
            <a:pPr lvl="2">
              <a:lnSpc>
                <a:spcPct val="90000"/>
              </a:lnSpc>
            </a:pPr>
            <a:r>
              <a:rPr lang="en-US" altLang="en-US" sz="2400" dirty="0"/>
              <a:t>English take it in 1664, rename it New York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1" y="1734608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81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2C2B-443D-47E8-A9B1-400454BE6B66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609600"/>
            <a:ext cx="5529469" cy="1456267"/>
          </a:xfrm>
        </p:spPr>
        <p:txBody>
          <a:bodyPr/>
          <a:lstStyle/>
          <a:p>
            <a:r>
              <a:rPr lang="en-US" altLang="en-US" dirty="0"/>
              <a:t>Colonial Government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82678" y="394394"/>
            <a:ext cx="4853747" cy="6463606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Exceptionally difficult conditions</a:t>
            </a:r>
          </a:p>
          <a:p>
            <a:pPr lvl="1"/>
            <a:r>
              <a:rPr lang="en-US" altLang="en-US" sz="2400" dirty="0"/>
              <a:t>Starvation rampant, cannibalism occasionally practiced (Jamestown)</a:t>
            </a:r>
          </a:p>
          <a:p>
            <a:r>
              <a:rPr lang="en-US" altLang="en-US" sz="2800" dirty="0"/>
              <a:t>French, English private merchants invest heavily in expansion of colonies</a:t>
            </a:r>
          </a:p>
          <a:p>
            <a:r>
              <a:rPr lang="en-US" altLang="en-US" sz="2800" dirty="0"/>
              <a:t>Greater levels of self-government than Spanish and Portuguese colonies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62" y="2065866"/>
            <a:ext cx="6472434" cy="404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522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449</TotalTime>
  <Words>1275</Words>
  <Application>Microsoft Office PowerPoint</Application>
  <PresentationFormat>Widescreen</PresentationFormat>
  <Paragraphs>191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Celestial</vt:lpstr>
      <vt:lpstr>Chart</vt:lpstr>
      <vt:lpstr>New Worlds: The Americas and Oceania</vt:lpstr>
      <vt:lpstr>Know Hispaniola!  Modern Haiti/Dominican Republic</vt:lpstr>
      <vt:lpstr>The Spanish Caribbean</vt:lpstr>
      <vt:lpstr>From Mining to Plantation Agriculture</vt:lpstr>
      <vt:lpstr>Conquest of Mexico and Peru</vt:lpstr>
      <vt:lpstr>Spanish Colonial Administration</vt:lpstr>
      <vt:lpstr>Portuguese Brazil</vt:lpstr>
      <vt:lpstr>Settler Colonies in North America</vt:lpstr>
      <vt:lpstr>Colonial Government</vt:lpstr>
      <vt:lpstr>PowerPoint Presentation</vt:lpstr>
      <vt:lpstr>Conflict with Indigenous Peoples</vt:lpstr>
      <vt:lpstr>North American Populations</vt:lpstr>
      <vt:lpstr>Multicultural Societies In Spanish colonies</vt:lpstr>
      <vt:lpstr>The Social Hierarchy</vt:lpstr>
      <vt:lpstr>North American Societies</vt:lpstr>
      <vt:lpstr>Mining in the Spanish Empire</vt:lpstr>
      <vt:lpstr>Global Significance of Silver</vt:lpstr>
      <vt:lpstr>The Hacienda</vt:lpstr>
      <vt:lpstr>Resistance to Spanish Rule</vt:lpstr>
      <vt:lpstr>Sugar and Slavery in Portuguese Brazil</vt:lpstr>
      <vt:lpstr>Fur Trading in North America</vt:lpstr>
      <vt:lpstr>Development of Cash Crops</vt:lpstr>
      <vt:lpstr>Export of Tobacco from Virginia</vt:lpstr>
      <vt:lpstr>Slavery in North America</vt:lpstr>
      <vt:lpstr>Missionary Activity in the Americas</vt:lpstr>
      <vt:lpstr>The Virgin of Guadalupe</vt:lpstr>
      <vt:lpstr>French and English Missions VS. Spanish</vt:lpstr>
      <vt:lpstr>Australia </vt:lpstr>
      <vt:lpstr>Pacific Islands and the Larger World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Jeannine Meis</dc:creator>
  <cp:lastModifiedBy>Meis, Jeannine</cp:lastModifiedBy>
  <cp:revision>25</cp:revision>
  <dcterms:created xsi:type="dcterms:W3CDTF">2016-11-17T08:43:34Z</dcterms:created>
  <dcterms:modified xsi:type="dcterms:W3CDTF">2018-01-05T12:17:53Z</dcterms:modified>
</cp:coreProperties>
</file>